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tags/tag30.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1.xml" ContentType="application/vnd.openxmlformats-officedocument.presentationml.tags+xml"/>
  <Override PartName="/ppt/notesSlides/notesSlide36.xml" ContentType="application/vnd.openxmlformats-officedocument.presentationml.notesSlide+xml"/>
  <Override PartName="/ppt/tags/tag32.xml" ContentType="application/vnd.openxmlformats-officedocument.presentationml.tags+xml"/>
  <Override PartName="/ppt/notesSlides/notesSlide37.xml" ContentType="application/vnd.openxmlformats-officedocument.presentationml.notesSlide+xml"/>
  <Override PartName="/ppt/tags/tag33.xml" ContentType="application/vnd.openxmlformats-officedocument.presentationml.tags+xml"/>
  <Override PartName="/ppt/notesSlides/notesSlide38.xml" ContentType="application/vnd.openxmlformats-officedocument.presentationml.notesSlide+xml"/>
  <Override PartName="/ppt/tags/tag34.xml" ContentType="application/vnd.openxmlformats-officedocument.presentationml.tags+xml"/>
  <Override PartName="/ppt/notesSlides/notesSlide39.xml" ContentType="application/vnd.openxmlformats-officedocument.presentationml.notesSlide+xml"/>
  <Override PartName="/ppt/tags/tag35.xml" ContentType="application/vnd.openxmlformats-officedocument.presentationml.tags+xml"/>
  <Override PartName="/ppt/notesSlides/notesSlide40.xml" ContentType="application/vnd.openxmlformats-officedocument.presentationml.notesSlide+xml"/>
  <Override PartName="/ppt/tags/tag36.xml" ContentType="application/vnd.openxmlformats-officedocument.presentationml.tags+xml"/>
  <Override PartName="/ppt/notesSlides/notesSlide41.xml" ContentType="application/vnd.openxmlformats-officedocument.presentationml.notesSlide+xml"/>
  <Override PartName="/ppt/tags/tag37.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8.xml" ContentType="application/vnd.openxmlformats-officedocument.presentationml.tags+xml"/>
  <Override PartName="/ppt/notesSlides/notesSlide44.xml" ContentType="application/vnd.openxmlformats-officedocument.presentationml.notesSlide+xml"/>
  <Override PartName="/ppt/tags/tag39.xml" ContentType="application/vnd.openxmlformats-officedocument.presentationml.tags+xml"/>
  <Override PartName="/ppt/notesSlides/notesSlide45.xml" ContentType="application/vnd.openxmlformats-officedocument.presentationml.notesSlide+xml"/>
  <Override PartName="/ppt/tags/tag40.xml" ContentType="application/vnd.openxmlformats-officedocument.presentationml.tags+xml"/>
  <Override PartName="/ppt/notesSlides/notesSlide46.xml" ContentType="application/vnd.openxmlformats-officedocument.presentationml.notesSlide+xml"/>
  <Override PartName="/ppt/tags/tag41.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42.xml" ContentType="application/vnd.openxmlformats-officedocument.presentationml.tags+xml"/>
  <Override PartName="/ppt/notesSlides/notesSlide49.xml" ContentType="application/vnd.openxmlformats-officedocument.presentationml.notesSlide+xml"/>
  <Override PartName="/ppt/tags/tag43.xml" ContentType="application/vnd.openxmlformats-officedocument.presentationml.tags+xml"/>
  <Override PartName="/ppt/notesSlides/notesSlide50.xml" ContentType="application/vnd.openxmlformats-officedocument.presentationml.notesSlide+xml"/>
  <Override PartName="/ppt/tags/tag44.xml" ContentType="application/vnd.openxmlformats-officedocument.presentationml.tags+xml"/>
  <Override PartName="/ppt/notesSlides/notesSlide51.xml" ContentType="application/vnd.openxmlformats-officedocument.presentationml.notesSlide+xml"/>
  <Override PartName="/ppt/tags/tag45.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46.xml" ContentType="application/vnd.openxmlformats-officedocument.presentationml.tags+xml"/>
  <Override PartName="/ppt/notesSlides/notesSlide54.xml" ContentType="application/vnd.openxmlformats-officedocument.presentationml.notesSlide+xml"/>
  <Override PartName="/ppt/tags/tag47.xml" ContentType="application/vnd.openxmlformats-officedocument.presentationml.tags+xml"/>
  <Override PartName="/ppt/notesSlides/notesSlide55.xml" ContentType="application/vnd.openxmlformats-officedocument.presentationml.notesSlide+xml"/>
  <Override PartName="/ppt/tags/tag48.xml" ContentType="application/vnd.openxmlformats-officedocument.presentationml.tags+xml"/>
  <Override PartName="/ppt/notesSlides/notesSlide56.xml" ContentType="application/vnd.openxmlformats-officedocument.presentationml.notesSlide+xml"/>
  <Override PartName="/ppt/tags/tag49.xml" ContentType="application/vnd.openxmlformats-officedocument.presentationml.tags+xml"/>
  <Override PartName="/ppt/notesSlides/notesSlide57.xml" ContentType="application/vnd.openxmlformats-officedocument.presentationml.notesSlide+xml"/>
  <Override PartName="/ppt/tags/tag50.xml" ContentType="application/vnd.openxmlformats-officedocument.presentationml.tags+xml"/>
  <Override PartName="/ppt/notesSlides/notesSlide58.xml" ContentType="application/vnd.openxmlformats-officedocument.presentationml.notesSlide+xml"/>
  <Override PartName="/ppt/tags/tag51.xml" ContentType="application/vnd.openxmlformats-officedocument.presentationml.tags+xml"/>
  <Override PartName="/ppt/notesSlides/notesSlide59.xml" ContentType="application/vnd.openxmlformats-officedocument.presentationml.notesSlide+xml"/>
  <Override PartName="/ppt/tags/tag52.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53.xml" ContentType="application/vnd.openxmlformats-officedocument.presentationml.tags+xml"/>
  <Override PartName="/ppt/notesSlides/notesSlide62.xml" ContentType="application/vnd.openxmlformats-officedocument.presentationml.notesSlide+xml"/>
  <Override PartName="/ppt/tags/tag54.xml" ContentType="application/vnd.openxmlformats-officedocument.presentationml.tags+xml"/>
  <Override PartName="/ppt/notesSlides/notesSlide63.xml" ContentType="application/vnd.openxmlformats-officedocument.presentationml.notesSlide+xml"/>
  <Override PartName="/ppt/tags/tag55.xml" ContentType="application/vnd.openxmlformats-officedocument.presentationml.tags+xml"/>
  <Override PartName="/ppt/notesSlides/notesSlide64.xml" ContentType="application/vnd.openxmlformats-officedocument.presentationml.notesSlide+xml"/>
  <Override PartName="/ppt/tags/tag56.xml" ContentType="application/vnd.openxmlformats-officedocument.presentationml.tags+xml"/>
  <Override PartName="/ppt/notesSlides/notesSlide65.xml" ContentType="application/vnd.openxmlformats-officedocument.presentationml.notesSlide+xml"/>
  <Override PartName="/ppt/tags/tag57.xml" ContentType="application/vnd.openxmlformats-officedocument.presentationml.tags+xml"/>
  <Override PartName="/ppt/notesSlides/notesSlide66.xml" ContentType="application/vnd.openxmlformats-officedocument.presentationml.notesSlide+xml"/>
  <Override PartName="/ppt/tags/tag58.xml" ContentType="application/vnd.openxmlformats-officedocument.presentationml.tags+xml"/>
  <Override PartName="/ppt/notesSlides/notesSlide67.xml" ContentType="application/vnd.openxmlformats-officedocument.presentationml.notesSlide+xml"/>
  <Override PartName="/ppt/tags/tag59.xml" ContentType="application/vnd.openxmlformats-officedocument.presentationml.tags+xml"/>
  <Override PartName="/ppt/notesSlides/notesSlide68.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69.xml" ContentType="application/vnd.openxmlformats-officedocument.presentationml.notesSlide+xml"/>
  <Override PartName="/ppt/tags/tag62.xml" ContentType="application/vnd.openxmlformats-officedocument.presentationml.tags+xml"/>
  <Override PartName="/ppt/notesSlides/notesSlide70.xml" ContentType="application/vnd.openxmlformats-officedocument.presentationml.notesSlide+xml"/>
  <Override PartName="/ppt/tags/tag63.xml" ContentType="application/vnd.openxmlformats-officedocument.presentationml.tags+xml"/>
  <Override PartName="/ppt/notesSlides/notesSlide71.xml" ContentType="application/vnd.openxmlformats-officedocument.presentationml.notesSlide+xml"/>
  <Override PartName="/ppt/tags/tag64.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Lst>
  <p:notesMasterIdLst>
    <p:notesMasterId r:id="rId85"/>
  </p:notesMasterIdLst>
  <p:sldIdLst>
    <p:sldId id="256" r:id="rId2"/>
    <p:sldId id="345" r:id="rId3"/>
    <p:sldId id="351" r:id="rId4"/>
    <p:sldId id="268" r:id="rId5"/>
    <p:sldId id="269" r:id="rId6"/>
    <p:sldId id="270" r:id="rId7"/>
    <p:sldId id="271" r:id="rId8"/>
    <p:sldId id="262" r:id="rId9"/>
    <p:sldId id="264" r:id="rId10"/>
    <p:sldId id="263" r:id="rId11"/>
    <p:sldId id="265" r:id="rId12"/>
    <p:sldId id="337" r:id="rId13"/>
    <p:sldId id="352" r:id="rId14"/>
    <p:sldId id="272" r:id="rId15"/>
    <p:sldId id="273" r:id="rId16"/>
    <p:sldId id="333" r:id="rId17"/>
    <p:sldId id="334" r:id="rId18"/>
    <p:sldId id="276" r:id="rId19"/>
    <p:sldId id="335" r:id="rId20"/>
    <p:sldId id="336" r:id="rId21"/>
    <p:sldId id="279" r:id="rId22"/>
    <p:sldId id="280" r:id="rId23"/>
    <p:sldId id="338" r:id="rId24"/>
    <p:sldId id="353" r:id="rId25"/>
    <p:sldId id="281" r:id="rId26"/>
    <p:sldId id="282" r:id="rId27"/>
    <p:sldId id="283" r:id="rId28"/>
    <p:sldId id="284" r:id="rId29"/>
    <p:sldId id="339" r:id="rId30"/>
    <p:sldId id="354" r:id="rId31"/>
    <p:sldId id="285" r:id="rId32"/>
    <p:sldId id="286" r:id="rId33"/>
    <p:sldId id="292" r:id="rId34"/>
    <p:sldId id="287" r:id="rId35"/>
    <p:sldId id="288" r:id="rId36"/>
    <p:sldId id="289" r:id="rId37"/>
    <p:sldId id="290" r:id="rId38"/>
    <p:sldId id="291" r:id="rId39"/>
    <p:sldId id="293" r:id="rId40"/>
    <p:sldId id="340" r:id="rId41"/>
    <p:sldId id="355" r:id="rId42"/>
    <p:sldId id="295" r:id="rId43"/>
    <p:sldId id="296" r:id="rId44"/>
    <p:sldId id="297" r:id="rId45"/>
    <p:sldId id="298" r:id="rId46"/>
    <p:sldId id="299" r:id="rId47"/>
    <p:sldId id="300" r:id="rId48"/>
    <p:sldId id="301" r:id="rId49"/>
    <p:sldId id="341" r:id="rId50"/>
    <p:sldId id="356" r:id="rId51"/>
    <p:sldId id="303" r:id="rId52"/>
    <p:sldId id="304" r:id="rId53"/>
    <p:sldId id="331" r:id="rId54"/>
    <p:sldId id="330" r:id="rId55"/>
    <p:sldId id="342" r:id="rId56"/>
    <p:sldId id="357" r:id="rId57"/>
    <p:sldId id="308" r:id="rId58"/>
    <p:sldId id="309" r:id="rId59"/>
    <p:sldId id="310" r:id="rId60"/>
    <p:sldId id="311" r:id="rId61"/>
    <p:sldId id="312" r:id="rId62"/>
    <p:sldId id="313" r:id="rId63"/>
    <p:sldId id="314" r:id="rId64"/>
    <p:sldId id="315" r:id="rId65"/>
    <p:sldId id="316" r:id="rId66"/>
    <p:sldId id="346" r:id="rId67"/>
    <p:sldId id="348" r:id="rId68"/>
    <p:sldId id="349" r:id="rId69"/>
    <p:sldId id="343" r:id="rId70"/>
    <p:sldId id="358" r:id="rId71"/>
    <p:sldId id="317" r:id="rId72"/>
    <p:sldId id="318" r:id="rId73"/>
    <p:sldId id="319" r:id="rId74"/>
    <p:sldId id="320" r:id="rId75"/>
    <p:sldId id="321" r:id="rId76"/>
    <p:sldId id="332" r:id="rId77"/>
    <p:sldId id="323" r:id="rId78"/>
    <p:sldId id="350" r:id="rId79"/>
    <p:sldId id="324" r:id="rId80"/>
    <p:sldId id="325" r:id="rId81"/>
    <p:sldId id="326" r:id="rId82"/>
    <p:sldId id="327" r:id="rId83"/>
    <p:sldId id="344" r:id="rId84"/>
  </p:sldIdLst>
  <p:sldSz cx="9144000" cy="5143500" type="screen16x9"/>
  <p:notesSz cx="7007225" cy="9288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0" autoAdjust="0"/>
    <p:restoredTop sz="81176" autoAdjust="0"/>
  </p:normalViewPr>
  <p:slideViewPr>
    <p:cSldViewPr>
      <p:cViewPr varScale="1">
        <p:scale>
          <a:sx n="99" d="100"/>
          <a:sy n="99" d="100"/>
        </p:scale>
        <p:origin x="84" y="34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942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464" cy="464423"/>
          </a:xfrm>
          <a:prstGeom prst="rect">
            <a:avLst/>
          </a:prstGeom>
        </p:spPr>
        <p:txBody>
          <a:bodyPr vert="horz" lIns="93113" tIns="46557" rIns="93113" bIns="46557" rtlCol="0"/>
          <a:lstStyle>
            <a:lvl1pPr algn="l">
              <a:defRPr sz="1200"/>
            </a:lvl1pPr>
          </a:lstStyle>
          <a:p>
            <a:endParaRPr lang="en-US"/>
          </a:p>
        </p:txBody>
      </p:sp>
      <p:sp>
        <p:nvSpPr>
          <p:cNvPr id="3" name="Date Placeholder 2"/>
          <p:cNvSpPr>
            <a:spLocks noGrp="1"/>
          </p:cNvSpPr>
          <p:nvPr>
            <p:ph type="dt" idx="1"/>
          </p:nvPr>
        </p:nvSpPr>
        <p:spPr>
          <a:xfrm>
            <a:off x="3969139" y="0"/>
            <a:ext cx="3036464" cy="464423"/>
          </a:xfrm>
          <a:prstGeom prst="rect">
            <a:avLst/>
          </a:prstGeom>
        </p:spPr>
        <p:txBody>
          <a:bodyPr vert="horz" lIns="93113" tIns="46557" rIns="93113" bIns="46557" rtlCol="0"/>
          <a:lstStyle>
            <a:lvl1pPr algn="r">
              <a:defRPr sz="1200"/>
            </a:lvl1pPr>
          </a:lstStyle>
          <a:p>
            <a:fld id="{58CF71F7-0AB0-49AA-82F7-EA7E0CE11B93}" type="datetimeFigureOut">
              <a:rPr lang="en-US" smtClean="0"/>
              <a:pPr/>
              <a:t>8/27/2020</a:t>
            </a:fld>
            <a:endParaRPr lang="en-US"/>
          </a:p>
        </p:txBody>
      </p:sp>
      <p:sp>
        <p:nvSpPr>
          <p:cNvPr id="4" name="Slide Image Placeholder 3"/>
          <p:cNvSpPr>
            <a:spLocks noGrp="1" noRot="1" noChangeAspect="1"/>
          </p:cNvSpPr>
          <p:nvPr>
            <p:ph type="sldImg" idx="2"/>
          </p:nvPr>
        </p:nvSpPr>
        <p:spPr>
          <a:xfrm>
            <a:off x="407988" y="696913"/>
            <a:ext cx="6191250" cy="3482975"/>
          </a:xfrm>
          <a:prstGeom prst="rect">
            <a:avLst/>
          </a:prstGeom>
          <a:noFill/>
          <a:ln w="12700">
            <a:solidFill>
              <a:prstClr val="black"/>
            </a:solidFill>
          </a:ln>
        </p:spPr>
        <p:txBody>
          <a:bodyPr vert="horz" lIns="93113" tIns="46557" rIns="93113" bIns="46557" rtlCol="0" anchor="ctr"/>
          <a:lstStyle/>
          <a:p>
            <a:endParaRPr lang="en-US"/>
          </a:p>
        </p:txBody>
      </p:sp>
      <p:sp>
        <p:nvSpPr>
          <p:cNvPr id="5" name="Notes Placeholder 4"/>
          <p:cNvSpPr>
            <a:spLocks noGrp="1"/>
          </p:cNvSpPr>
          <p:nvPr>
            <p:ph type="body" sz="quarter" idx="3"/>
          </p:nvPr>
        </p:nvSpPr>
        <p:spPr>
          <a:xfrm>
            <a:off x="700723" y="4412020"/>
            <a:ext cx="5605780" cy="4179808"/>
          </a:xfrm>
          <a:prstGeom prst="rect">
            <a:avLst/>
          </a:prstGeom>
        </p:spPr>
        <p:txBody>
          <a:bodyPr vert="horz" lIns="93113" tIns="46557" rIns="93113" bIns="465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2428"/>
            <a:ext cx="3036464" cy="464423"/>
          </a:xfrm>
          <a:prstGeom prst="rect">
            <a:avLst/>
          </a:prstGeom>
        </p:spPr>
        <p:txBody>
          <a:bodyPr vert="horz" lIns="93113" tIns="46557" rIns="93113" bIns="46557" rtlCol="0" anchor="b"/>
          <a:lstStyle>
            <a:lvl1pPr algn="l">
              <a:defRPr sz="1200"/>
            </a:lvl1pPr>
          </a:lstStyle>
          <a:p>
            <a:endParaRPr lang="en-US"/>
          </a:p>
        </p:txBody>
      </p:sp>
      <p:sp>
        <p:nvSpPr>
          <p:cNvPr id="7" name="Slide Number Placeholder 6"/>
          <p:cNvSpPr>
            <a:spLocks noGrp="1"/>
          </p:cNvSpPr>
          <p:nvPr>
            <p:ph type="sldNum" sz="quarter" idx="5"/>
          </p:nvPr>
        </p:nvSpPr>
        <p:spPr>
          <a:xfrm>
            <a:off x="3969139" y="8822428"/>
            <a:ext cx="3036464" cy="464423"/>
          </a:xfrm>
          <a:prstGeom prst="rect">
            <a:avLst/>
          </a:prstGeom>
        </p:spPr>
        <p:txBody>
          <a:bodyPr vert="horz" lIns="93113" tIns="46557" rIns="93113" bIns="46557" rtlCol="0" anchor="b"/>
          <a:lstStyle>
            <a:lvl1pPr algn="r">
              <a:defRPr sz="1200"/>
            </a:lvl1pPr>
          </a:lstStyle>
          <a:p>
            <a:fld id="{7561D820-5BA6-48CC-BA5C-3A89029152EA}" type="slidenum">
              <a:rPr lang="en-US" smtClean="0"/>
              <a:pPr/>
              <a:t>‹#›</a:t>
            </a:fld>
            <a:endParaRPr lang="en-US"/>
          </a:p>
        </p:txBody>
      </p:sp>
    </p:spTree>
    <p:extLst>
      <p:ext uri="{BB962C8B-B14F-4D97-AF65-F5344CB8AC3E}">
        <p14:creationId xmlns:p14="http://schemas.microsoft.com/office/powerpoint/2010/main" val="157829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algn="ctr"/>
            <a:r>
              <a:rPr lang="en-US" sz="7200" b="1" dirty="0"/>
              <a:t>Algebra II 3</a:t>
            </a:r>
          </a:p>
        </p:txBody>
      </p:sp>
      <p:sp>
        <p:nvSpPr>
          <p:cNvPr id="4" name="Slide Number Placeholder 3"/>
          <p:cNvSpPr>
            <a:spLocks noGrp="1"/>
          </p:cNvSpPr>
          <p:nvPr>
            <p:ph type="sldNum" sz="quarter" idx="10"/>
          </p:nvPr>
        </p:nvSpPr>
        <p:spPr/>
        <p:txBody>
          <a:bodyPr/>
          <a:lstStyle/>
          <a:p>
            <a:fld id="{7561D820-5BA6-48CC-BA5C-3A89029152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12</a:t>
            </a:fld>
            <a:endParaRPr lang="en-US"/>
          </a:p>
        </p:txBody>
      </p:sp>
    </p:spTree>
    <p:extLst>
      <p:ext uri="{BB962C8B-B14F-4D97-AF65-F5344CB8AC3E}">
        <p14:creationId xmlns:p14="http://schemas.microsoft.com/office/powerpoint/2010/main" val="316653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16</a:t>
            </a:fld>
            <a:endParaRPr lang="en-US"/>
          </a:p>
        </p:txBody>
      </p:sp>
    </p:spTree>
    <p:extLst>
      <p:ext uri="{BB962C8B-B14F-4D97-AF65-F5344CB8AC3E}">
        <p14:creationId xmlns:p14="http://schemas.microsoft.com/office/powerpoint/2010/main" val="833391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17</a:t>
            </a:fld>
            <a:endParaRPr lang="en-US"/>
          </a:p>
        </p:txBody>
      </p:sp>
    </p:spTree>
    <p:extLst>
      <p:ext uri="{BB962C8B-B14F-4D97-AF65-F5344CB8AC3E}">
        <p14:creationId xmlns:p14="http://schemas.microsoft.com/office/powerpoint/2010/main" val="1934612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19</a:t>
            </a:fld>
            <a:endParaRPr lang="en-US"/>
          </a:p>
        </p:txBody>
      </p:sp>
    </p:spTree>
    <p:extLst>
      <p:ext uri="{BB962C8B-B14F-4D97-AF65-F5344CB8AC3E}">
        <p14:creationId xmlns:p14="http://schemas.microsoft.com/office/powerpoint/2010/main" val="1139870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20</a:t>
            </a:fld>
            <a:endParaRPr lang="en-US"/>
          </a:p>
        </p:txBody>
      </p:sp>
    </p:spTree>
    <p:extLst>
      <p:ext uri="{BB962C8B-B14F-4D97-AF65-F5344CB8AC3E}">
        <p14:creationId xmlns:p14="http://schemas.microsoft.com/office/powerpoint/2010/main" val="2998458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23</a:t>
            </a:fld>
            <a:endParaRPr lang="en-US"/>
          </a:p>
        </p:txBody>
      </p:sp>
    </p:spTree>
    <p:extLst>
      <p:ext uri="{BB962C8B-B14F-4D97-AF65-F5344CB8AC3E}">
        <p14:creationId xmlns:p14="http://schemas.microsoft.com/office/powerpoint/2010/main" val="3738683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endParaRPr lang="en-US" dirty="0"/>
              </a:p>
            </p:txBody>
          </p:sp>
        </mc:Choice>
        <mc:Fallback xmlns="">
          <p:sp>
            <p:nvSpPr>
              <p:cNvPr id="3" name="Notes Placeholder 2"/>
              <p:cNvSpPr>
                <a:spLocks noGrp="1"/>
              </p:cNvSpPr>
              <p:nvPr>
                <p:ph type="body" idx="1"/>
              </p:nvPr>
            </p:nvSpPr>
            <p:spPr/>
            <p:txBody>
              <a:bodyPr>
                <a:normAutofit/>
              </a:bodyPr>
              <a:lstStyle/>
              <a:p>
                <a:r>
                  <a:rPr lang="en-US" i="0" smtClean="0">
                    <a:latin typeface="Cambria Math" panose="02040503050406030204" pitchFamily="18" charset="0"/>
                  </a:rPr>
                  <a:t>■8(</a:t>
                </a:r>
                <a:r>
                  <a:rPr lang="en-US" i="0" smtClean="0">
                    <a:solidFill>
                      <a:schemeClr val="accent1"/>
                    </a:solidFill>
                    <a:latin typeface="Cambria Math" panose="02040503050406030204" pitchFamily="18" charset="0"/>
                  </a:rPr>
                  <a:t>𝑦</a:t>
                </a:r>
                <a:r>
                  <a:rPr lang="en-US" i="0">
                    <a:solidFill>
                      <a:schemeClr val="accent1"/>
                    </a:solidFill>
                    <a:latin typeface="Cambria Math" panose="02040503050406030204" pitchFamily="18" charset="0"/>
                  </a:rPr>
                  <a:t>&lt;−4𝑥/5−4@</a:t>
                </a:r>
                <a:r>
                  <a:rPr lang="en-US" i="0" smtClean="0">
                    <a:solidFill>
                      <a:schemeClr val="accent3"/>
                    </a:solidFill>
                    <a:latin typeface="Cambria Math" panose="02040503050406030204" pitchFamily="18" charset="0"/>
                  </a:rPr>
                  <a:t>𝑦&gt;−</a:t>
                </a:r>
                <a:r>
                  <a:rPr lang="en-US" i="0">
                    <a:solidFill>
                      <a:schemeClr val="accent3"/>
                    </a:solidFill>
                    <a:latin typeface="Cambria Math" panose="02040503050406030204" pitchFamily="18" charset="0"/>
                  </a:rPr>
                  <a:t>4𝑥/5+2)</a:t>
                </a:r>
                <a:endParaRPr lang="en-US" dirty="0"/>
              </a:p>
            </p:txBody>
          </p:sp>
        </mc:Fallback>
      </mc:AlternateContent>
      <p:sp>
        <p:nvSpPr>
          <p:cNvPr id="4" name="Slide Number Placeholder 3"/>
          <p:cNvSpPr>
            <a:spLocks noGrp="1"/>
          </p:cNvSpPr>
          <p:nvPr>
            <p:ph type="sldNum" sz="quarter" idx="10"/>
          </p:nvPr>
        </p:nvSpPr>
        <p:spPr/>
        <p:txBody>
          <a:bodyPr/>
          <a:lstStyle/>
          <a:p>
            <a:fld id="{2E7E1C5C-D509-4D9F-8258-DDCEE74FDCD0}"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endParaRPr lang="en-US" dirty="0"/>
              </a:p>
            </p:txBody>
          </p:sp>
        </mc:Choice>
        <mc:Fallback xmlns="">
          <p:sp>
            <p:nvSpPr>
              <p:cNvPr id="3" name="Notes Placeholder 2"/>
              <p:cNvSpPr>
                <a:spLocks noGrp="1"/>
              </p:cNvSpPr>
              <p:nvPr>
                <p:ph type="body" idx="1"/>
              </p:nvPr>
            </p:nvSpPr>
            <p:spPr/>
            <p:txBody>
              <a:bodyPr>
                <a:normAutofit/>
              </a:bodyPr>
              <a:lstStyle/>
              <a:p>
                <a:pPr marL="64008" lvl="1" indent="0">
                  <a:buSzPct val="80000"/>
                  <a:buNone/>
                </a:pPr>
                <a:r>
                  <a:rPr lang="en-US" sz="2800" i="0" dirty="0" smtClean="0">
                    <a:solidFill>
                      <a:schemeClr val="accent1"/>
                    </a:solidFill>
                    <a:latin typeface="Cambria Math" panose="02040503050406030204" pitchFamily="18" charset="0"/>
                  </a:rPr>
                  <a:t>𝑦</a:t>
                </a:r>
                <a:r>
                  <a:rPr lang="en-US" sz="2800" b="0" i="0" dirty="0" smtClean="0">
                    <a:solidFill>
                      <a:schemeClr val="accent1"/>
                    </a:solidFill>
                    <a:latin typeface="Cambria Math" panose="02040503050406030204" pitchFamily="18" charset="0"/>
                  </a:rPr>
                  <a:t>≤</a:t>
                </a:r>
                <a:r>
                  <a:rPr lang="en-US" sz="2800" i="0" dirty="0" smtClean="0">
                    <a:solidFill>
                      <a:schemeClr val="accent1"/>
                    </a:solidFill>
                    <a:latin typeface="Cambria Math" panose="02040503050406030204" pitchFamily="18" charset="0"/>
                  </a:rPr>
                  <a:t>3</a:t>
                </a:r>
                <a:endParaRPr lang="en-US" sz="2800" dirty="0" smtClean="0">
                  <a:solidFill>
                    <a:schemeClr val="accent1"/>
                  </a:solidFill>
                </a:endParaRPr>
              </a:p>
              <a:p>
                <a:pPr marL="64008" lvl="1" indent="0">
                  <a:buSzPct val="80000"/>
                  <a:buNone/>
                </a:pPr>
                <a:r>
                  <a:rPr lang="en-US" sz="2800" i="0" dirty="0" smtClean="0">
                    <a:solidFill>
                      <a:schemeClr val="accent3"/>
                    </a:solidFill>
                    <a:latin typeface="Cambria Math" panose="02040503050406030204" pitchFamily="18" charset="0"/>
                  </a:rPr>
                  <a:t>0</a:t>
                </a:r>
                <a:r>
                  <a:rPr lang="en-US" sz="2800" b="0" i="0" dirty="0" smtClean="0">
                    <a:solidFill>
                      <a:schemeClr val="accent3"/>
                    </a:solidFill>
                    <a:latin typeface="Cambria Math" panose="02040503050406030204" pitchFamily="18" charset="0"/>
                  </a:rPr>
                  <a:t>≤</a:t>
                </a:r>
                <a:r>
                  <a:rPr lang="en-US" sz="2800" i="0" dirty="0" smtClean="0">
                    <a:solidFill>
                      <a:schemeClr val="accent3"/>
                    </a:solidFill>
                    <a:latin typeface="Cambria Math" panose="02040503050406030204" pitchFamily="18" charset="0"/>
                  </a:rPr>
                  <a:t>𝑥</a:t>
                </a:r>
                <a:r>
                  <a:rPr lang="en-US" sz="2800" b="0" i="0" dirty="0" smtClean="0">
                    <a:solidFill>
                      <a:schemeClr val="accent3"/>
                    </a:solidFill>
                    <a:latin typeface="Cambria Math" panose="02040503050406030204" pitchFamily="18" charset="0"/>
                  </a:rPr>
                  <a:t>≤</a:t>
                </a:r>
                <a:r>
                  <a:rPr lang="en-US" sz="2800" i="0" dirty="0" smtClean="0">
                    <a:solidFill>
                      <a:schemeClr val="accent3"/>
                    </a:solidFill>
                    <a:latin typeface="Cambria Math" panose="02040503050406030204" pitchFamily="18" charset="0"/>
                  </a:rPr>
                  <a:t>5</a:t>
                </a:r>
                <a:endParaRPr lang="en-US" sz="2800" dirty="0" smtClean="0">
                  <a:solidFill>
                    <a:schemeClr val="accent3"/>
                  </a:solidFill>
                </a:endParaRPr>
              </a:p>
              <a:p>
                <a:pPr marL="64008" lvl="1" indent="0">
                  <a:buSzPct val="80000"/>
                  <a:buNone/>
                </a:pPr>
                <a:r>
                  <a:rPr lang="en-US" sz="2800" b="0" i="0" smtClean="0">
                    <a:solidFill>
                      <a:schemeClr val="accent2"/>
                    </a:solidFill>
                    <a:latin typeface="Cambria Math" panose="02040503050406030204" pitchFamily="18" charset="0"/>
                  </a:rPr>
                  <a:t>𝑦&gt;−𝑥</a:t>
                </a:r>
                <a:endParaRPr lang="en-US" sz="2800" dirty="0" smtClean="0">
                  <a:solidFill>
                    <a:schemeClr val="accent2"/>
                  </a:solidFill>
                </a:endParaRPr>
              </a:p>
              <a:p>
                <a:endParaRPr lang="en-US" dirty="0"/>
              </a:p>
            </p:txBody>
          </p:sp>
        </mc:Fallback>
      </mc:AlternateContent>
      <p:sp>
        <p:nvSpPr>
          <p:cNvPr id="4" name="Slide Number Placeholder 3"/>
          <p:cNvSpPr>
            <a:spLocks noGrp="1"/>
          </p:cNvSpPr>
          <p:nvPr>
            <p:ph type="sldNum" sz="quarter" idx="10"/>
          </p:nvPr>
        </p:nvSpPr>
        <p:spPr/>
        <p:txBody>
          <a:bodyPr/>
          <a:lstStyle/>
          <a:p>
            <a:fld id="{2E7E1C5C-D509-4D9F-8258-DDCEE74FDCD0}"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29</a:t>
            </a:fld>
            <a:endParaRPr lang="en-US"/>
          </a:p>
        </p:txBody>
      </p:sp>
    </p:spTree>
    <p:extLst>
      <p:ext uri="{BB962C8B-B14F-4D97-AF65-F5344CB8AC3E}">
        <p14:creationId xmlns:p14="http://schemas.microsoft.com/office/powerpoint/2010/main" val="3487346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7E1C5C-D509-4D9F-8258-DDCEE74FDCD0}"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2E7E1C5C-D509-4D9F-8258-DDCEE74FDCD0}"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7E1C5C-D509-4D9F-8258-DDCEE74FDCD0}"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lvl="0"/>
                <a:endParaRPr lang="en-US" b="0" dirty="0"/>
              </a:p>
            </p:txBody>
          </p:sp>
        </mc:Choice>
        <mc:Fallback xmlns="">
          <p:sp>
            <p:nvSpPr>
              <p:cNvPr id="3" name="Notes Placeholder 2"/>
              <p:cNvSpPr>
                <a:spLocks noGrp="1"/>
              </p:cNvSpPr>
              <p:nvPr>
                <p:ph type="body" idx="1"/>
              </p:nvPr>
            </p:nvSpPr>
            <p:spPr/>
            <p:txBody>
              <a:bodyPr>
                <a:normAutofit/>
              </a:bodyPr>
              <a:lstStyle/>
              <a:p>
                <a:pPr lvl="1"/>
                <a:r>
                  <a:rPr lang="en-US" dirty="0" smtClean="0"/>
                  <a:t>ANS: Solve 1</a:t>
                </a:r>
                <a:r>
                  <a:rPr lang="en-US" baseline="30000" dirty="0" smtClean="0"/>
                  <a:t>st</a:t>
                </a:r>
                <a:r>
                  <a:rPr lang="en-US" dirty="0" smtClean="0"/>
                  <a:t> for y </a:t>
                </a:r>
                <a:r>
                  <a:rPr lang="en-US" dirty="0" smtClean="0">
                    <a:sym typeface="Wingdings"/>
                  </a:rPr>
                  <a:t></a:t>
                </a:r>
                <a:r>
                  <a:rPr lang="en-US" dirty="0" smtClean="0"/>
                  <a:t> </a:t>
                </a:r>
                <a:r>
                  <a:rPr lang="en-US" b="0" i="0" smtClean="0">
                    <a:latin typeface="Cambria Math" panose="02040503050406030204" pitchFamily="18" charset="0"/>
                  </a:rPr>
                  <a:t>𝑦=−𝑥−𝑧+6</a:t>
                </a:r>
                <a:endParaRPr lang="en-US" dirty="0" smtClean="0"/>
              </a:p>
              <a:p>
                <a:pPr lvl="2"/>
                <a:r>
                  <a:rPr lang="en-US" dirty="0" smtClean="0"/>
                  <a:t>Substitute this into 2</a:t>
                </a:r>
                <a:r>
                  <a:rPr lang="en-US" baseline="30000" dirty="0" smtClean="0"/>
                  <a:t>nd</a:t>
                </a:r>
                <a:r>
                  <a:rPr lang="en-US" dirty="0" smtClean="0"/>
                  <a:t> </a:t>
                </a:r>
                <a:r>
                  <a:rPr lang="en-US" dirty="0" smtClean="0">
                    <a:sym typeface="Wingdings"/>
                  </a:rPr>
                  <a:t></a:t>
                </a:r>
                <a:r>
                  <a:rPr lang="en-US" b="0" i="0" smtClean="0">
                    <a:latin typeface="Cambria Math" panose="02040503050406030204" pitchFamily="18" charset="0"/>
                    <a:sym typeface="Wingdings"/>
                  </a:rPr>
                  <a:t>𝑥−(−𝑥−𝑧+6)+𝑧=6→2𝑥+2𝑧−6=6→2𝑥+2𝑧=12→𝑥+𝑧=6</a:t>
                </a:r>
                <a:endParaRPr lang="en-US" dirty="0" smtClean="0"/>
              </a:p>
              <a:p>
                <a:pPr lvl="2"/>
                <a:r>
                  <a:rPr lang="en-US" dirty="0" smtClean="0"/>
                  <a:t>Substitute the solve equation into the 3</a:t>
                </a:r>
                <a:r>
                  <a:rPr lang="en-US" baseline="30000" dirty="0" smtClean="0"/>
                  <a:t>rd</a:t>
                </a:r>
                <a:r>
                  <a:rPr lang="en-US" dirty="0" smtClean="0"/>
                  <a:t> </a:t>
                </a:r>
                <a:r>
                  <a:rPr lang="en-US" dirty="0" smtClean="0">
                    <a:sym typeface="Wingdings"/>
                  </a:rPr>
                  <a:t></a:t>
                </a:r>
                <a:r>
                  <a:rPr lang="en-US" b="0" i="0" smtClean="0">
                    <a:latin typeface="Cambria Math" panose="02040503050406030204" pitchFamily="18" charset="0"/>
                    <a:sym typeface="Wingdings"/>
                  </a:rPr>
                  <a:t>4𝑥+(−𝑥−𝑧+6)+4𝑧=24→3𝑥+3𝑧+6=24→3𝑥+3𝑧=18→𝑥+𝑧=6</a:t>
                </a:r>
                <a:endParaRPr lang="en-US" dirty="0" smtClean="0"/>
              </a:p>
              <a:p>
                <a:pPr lvl="2"/>
                <a:r>
                  <a:rPr lang="en-US" dirty="0" smtClean="0"/>
                  <a:t>Write the new system </a:t>
                </a:r>
                <a:r>
                  <a:rPr lang="en-US" dirty="0" smtClean="0">
                    <a:sym typeface="Wingdings"/>
                  </a:rPr>
                  <a:t></a:t>
                </a:r>
                <a:r>
                  <a:rPr lang="en-US" dirty="0" smtClean="0"/>
                  <a:t> </a:t>
                </a:r>
              </a:p>
              <a:p>
                <a:pPr lvl="3"/>
                <a:r>
                  <a:rPr lang="en-US" dirty="0" smtClean="0"/>
                  <a:t>Solve the 1</a:t>
                </a:r>
                <a:r>
                  <a:rPr lang="en-US" baseline="30000" dirty="0" smtClean="0"/>
                  <a:t>st</a:t>
                </a:r>
                <a:r>
                  <a:rPr lang="en-US" dirty="0" smtClean="0"/>
                  <a:t> for x </a:t>
                </a:r>
                <a:r>
                  <a:rPr lang="en-US" dirty="0" smtClean="0">
                    <a:sym typeface="Wingdings"/>
                  </a:rPr>
                  <a:t></a:t>
                </a:r>
                <a:r>
                  <a:rPr lang="en-US" dirty="0" smtClean="0"/>
                  <a:t> </a:t>
                </a:r>
                <a:r>
                  <a:rPr lang="en-US" b="0" i="0" smtClean="0">
                    <a:latin typeface="Cambria Math" panose="02040503050406030204" pitchFamily="18" charset="0"/>
                  </a:rPr>
                  <a:t>𝑥=6−𝑧</a:t>
                </a:r>
                <a:endParaRPr lang="en-US" dirty="0" smtClean="0"/>
              </a:p>
              <a:p>
                <a:pPr lvl="3"/>
                <a:r>
                  <a:rPr lang="en-US" dirty="0" smtClean="0"/>
                  <a:t>Substitute into 2</a:t>
                </a:r>
                <a:r>
                  <a:rPr lang="en-US" baseline="30000" dirty="0" smtClean="0"/>
                  <a:t>nd</a:t>
                </a:r>
                <a:r>
                  <a:rPr lang="en-US" dirty="0" smtClean="0"/>
                  <a:t> and solve </a:t>
                </a:r>
                <a:r>
                  <a:rPr lang="en-US" dirty="0" smtClean="0">
                    <a:sym typeface="Wingdings"/>
                  </a:rPr>
                  <a:t></a:t>
                </a:r>
                <a:r>
                  <a:rPr lang="en-US" b="0" i="0" smtClean="0">
                    <a:latin typeface="Cambria Math" panose="02040503050406030204" pitchFamily="18" charset="0"/>
                    <a:sym typeface="Wingdings"/>
                  </a:rPr>
                  <a:t>(6−𝑧)+𝑧=6→6=6</a:t>
                </a:r>
                <a:r>
                  <a:rPr lang="en-US" dirty="0" smtClean="0"/>
                  <a:t> </a:t>
                </a:r>
                <a:r>
                  <a:rPr lang="en-US" b="1" dirty="0" smtClean="0"/>
                  <a:t>many</a:t>
                </a:r>
                <a:r>
                  <a:rPr lang="en-US" b="1" baseline="0" dirty="0" smtClean="0"/>
                  <a:t> solutions</a:t>
                </a:r>
                <a:endParaRPr lang="en-US" dirty="0" smtClean="0"/>
              </a:p>
              <a:p>
                <a:r>
                  <a:rPr lang="en-US" dirty="0" smtClean="0"/>
                  <a:t>	Let</a:t>
                </a:r>
                <a:r>
                  <a:rPr lang="en-US" baseline="0" dirty="0" smtClean="0"/>
                  <a:t> </a:t>
                </a:r>
                <a:r>
                  <a:rPr lang="en-US" b="1" i="0" baseline="0" smtClean="0">
                    <a:latin typeface="Cambria Math" panose="02040503050406030204" pitchFamily="18" charset="0"/>
                  </a:rPr>
                  <a:t>𝒛=𝒛</a:t>
                </a:r>
                <a:endParaRPr lang="en-US" b="1" baseline="0" dirty="0" smtClean="0"/>
              </a:p>
              <a:p>
                <a:r>
                  <a:rPr lang="en-US" b="1" dirty="0" smtClean="0"/>
                  <a:t>	</a:t>
                </a:r>
                <a:r>
                  <a:rPr lang="en-US" b="0" dirty="0" smtClean="0"/>
                  <a:t>Substitute</a:t>
                </a:r>
                <a:r>
                  <a:rPr lang="en-US" b="0" baseline="0" dirty="0" smtClean="0"/>
                  <a:t> into </a:t>
                </a:r>
                <a:r>
                  <a:rPr lang="en-US" b="0" i="0" baseline="0" smtClean="0">
                    <a:latin typeface="Cambria Math" panose="02040503050406030204" pitchFamily="18" charset="0"/>
                  </a:rPr>
                  <a:t>𝑥+𝑧=6</a:t>
                </a:r>
                <a:r>
                  <a:rPr lang="en-US" b="1" dirty="0" smtClean="0"/>
                  <a:t> </a:t>
                </a:r>
                <a:r>
                  <a:rPr lang="en-US" b="0" dirty="0" smtClean="0"/>
                  <a:t>and</a:t>
                </a:r>
                <a:r>
                  <a:rPr lang="en-US" b="0" baseline="0" dirty="0" smtClean="0"/>
                  <a:t> find x: </a:t>
                </a:r>
                <a:r>
                  <a:rPr lang="en-US" b="1" i="0" baseline="0" smtClean="0">
                    <a:latin typeface="Cambria Math" panose="02040503050406030204" pitchFamily="18" charset="0"/>
                  </a:rPr>
                  <a:t>𝒙=𝟔−𝒛</a:t>
                </a:r>
                <a:endParaRPr lang="en-US" b="0" dirty="0" smtClean="0"/>
              </a:p>
              <a:p>
                <a:r>
                  <a:rPr lang="en-US" b="0" dirty="0" smtClean="0"/>
                  <a:t>	Substitute back into first and find y: </a:t>
                </a:r>
                <a:r>
                  <a:rPr lang="en-US" b="0" i="0" smtClean="0">
                    <a:latin typeface="Cambria Math" panose="02040503050406030204" pitchFamily="18" charset="0"/>
                  </a:rPr>
                  <a:t>𝑦=−𝑥−𝑧+6→𝑦=−(6−𝑧)−𝑧+6→</a:t>
                </a:r>
                <a:r>
                  <a:rPr lang="en-US" b="1" i="0" smtClean="0">
                    <a:latin typeface="Cambria Math" panose="02040503050406030204" pitchFamily="18" charset="0"/>
                  </a:rPr>
                  <a:t>𝒚=𝟎</a:t>
                </a:r>
                <a:endParaRPr lang="en-US" b="0" dirty="0" smtClean="0"/>
              </a:p>
              <a:p>
                <a:r>
                  <a:rPr lang="en-US" b="0" dirty="0" smtClean="0"/>
                  <a:t>Solution:</a:t>
                </a:r>
                <a:r>
                  <a:rPr lang="en-US" b="0" baseline="0" dirty="0" smtClean="0"/>
                  <a:t> </a:t>
                </a:r>
                <a:r>
                  <a:rPr lang="en-US" b="1" baseline="0" dirty="0" smtClean="0"/>
                  <a:t>(6-z, 0, z)</a:t>
                </a:r>
                <a:endParaRPr lang="en-US" b="1" dirty="0"/>
              </a:p>
            </p:txBody>
          </p:sp>
        </mc:Fallback>
      </mc:AlternateContent>
      <p:sp>
        <p:nvSpPr>
          <p:cNvPr id="4" name="Slide Number Placeholder 3"/>
          <p:cNvSpPr>
            <a:spLocks noGrp="1"/>
          </p:cNvSpPr>
          <p:nvPr>
            <p:ph type="sldNum" sz="quarter" idx="10"/>
          </p:nvPr>
        </p:nvSpPr>
        <p:spPr/>
        <p:txBody>
          <a:bodyPr/>
          <a:lstStyle/>
          <a:p>
            <a:fld id="{2E7E1C5C-D509-4D9F-8258-DDCEE74FDCD0}"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40</a:t>
            </a:fld>
            <a:endParaRPr lang="en-US"/>
          </a:p>
        </p:txBody>
      </p:sp>
    </p:spTree>
    <p:extLst>
      <p:ext uri="{BB962C8B-B14F-4D97-AF65-F5344CB8AC3E}">
        <p14:creationId xmlns:p14="http://schemas.microsoft.com/office/powerpoint/2010/main" val="2899081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22BF0B-8CC5-4083-B556-950366E4EA30}" type="slidenum">
              <a:rPr lang="en-US" smtClean="0"/>
              <a:pPr/>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22BF0B-8CC5-4083-B556-950366E4EA30}" type="slidenum">
              <a:rPr lang="en-US" smtClean="0"/>
              <a:pPr/>
              <a:t>43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22BF0B-8CC5-4083-B556-950366E4EA30}" type="slidenum">
              <a:rPr lang="en-US" smtClean="0"/>
              <a:pPr/>
              <a:t>44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defTabSz="931134">
              <a:defRPr/>
            </a:pPr>
            <a:endParaRPr lang="en-US" dirty="0"/>
          </a:p>
        </p:txBody>
      </p:sp>
      <p:sp>
        <p:nvSpPr>
          <p:cNvPr id="4" name="Slide Number Placeholder 3"/>
          <p:cNvSpPr>
            <a:spLocks noGrp="1"/>
          </p:cNvSpPr>
          <p:nvPr>
            <p:ph type="sldNum" sz="quarter" idx="10"/>
          </p:nvPr>
        </p:nvSpPr>
        <p:spPr/>
        <p:txBody>
          <a:bodyPr/>
          <a:lstStyle/>
          <a:p>
            <a:fld id="{6622BF0B-8CC5-4083-B556-950366E4EA30}"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22BF0B-8CC5-4083-B556-950366E4EA30}" type="slidenum">
              <a:rPr lang="en-US" smtClean="0"/>
              <a:pPr/>
              <a:t>46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22BF0B-8CC5-4083-B556-950366E4EA30}" type="slidenum">
              <a:rPr lang="en-US" smtClean="0"/>
              <a:pPr/>
              <a:t>47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a:t>
            </a:r>
            <a:r>
              <a:rPr lang="en-US" dirty="0" err="1"/>
              <a:t>Precip</a:t>
            </a:r>
            <a:r>
              <a:rPr lang="en-US" dirty="0"/>
              <a:t> Days = Days</a:t>
            </a:r>
            <a:r>
              <a:rPr lang="en-US" baseline="0" dirty="0"/>
              <a:t> with precipitation</a:t>
            </a:r>
          </a:p>
          <a:p>
            <a:r>
              <a:rPr lang="en-US" baseline="0" dirty="0"/>
              <a:t>  Clear Days = Days with no clouds</a:t>
            </a:r>
          </a:p>
          <a:p>
            <a:r>
              <a:rPr lang="en-US" baseline="0" dirty="0"/>
              <a:t>  Ab Norm T = Days with Above Normal Temperature</a:t>
            </a:r>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48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49</a:t>
            </a:fld>
            <a:endParaRPr lang="en-US"/>
          </a:p>
        </p:txBody>
      </p:sp>
    </p:spTree>
    <p:extLst>
      <p:ext uri="{BB962C8B-B14F-4D97-AF65-F5344CB8AC3E}">
        <p14:creationId xmlns:p14="http://schemas.microsoft.com/office/powerpoint/2010/main" val="34896410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22BF0B-8CC5-4083-B556-950366E4EA30}" type="slidenum">
              <a:rPr lang="en-US" smtClean="0"/>
              <a:pPr/>
              <a:t>51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52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22BF0B-8CC5-4083-B556-950366E4EA30}" type="slidenum">
              <a:rPr lang="en-US" smtClean="0"/>
              <a:pPr/>
              <a:t>53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22BF0B-8CC5-4083-B556-950366E4EA30}" type="slidenum">
              <a:rPr lang="en-US" smtClean="0"/>
              <a:pPr/>
              <a:t>54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55</a:t>
            </a:fld>
            <a:endParaRPr lang="en-US"/>
          </a:p>
        </p:txBody>
      </p:sp>
    </p:spTree>
    <p:extLst>
      <p:ext uri="{BB962C8B-B14F-4D97-AF65-F5344CB8AC3E}">
        <p14:creationId xmlns:p14="http://schemas.microsoft.com/office/powerpoint/2010/main" val="4110769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58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22BF0B-8CC5-4083-B556-950366E4EA30}" type="slidenum">
              <a:rPr lang="en-US" smtClean="0"/>
              <a:pPr/>
              <a:t>59</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endParaRPr lang="en-US" dirty="0"/>
              </a:p>
            </p:txBody>
          </p:sp>
        </mc:Choice>
        <mc:Fallback xmlns="">
          <p:sp>
            <p:nvSpPr>
              <p:cNvPr id="3" name="Notes Placeholder 2"/>
              <p:cNvSpPr>
                <a:spLocks noGrp="1"/>
              </p:cNvSpPr>
              <p:nvPr>
                <p:ph type="body" idx="1"/>
              </p:nvPr>
            </p:nvSpPr>
            <p:spPr/>
            <p:txBody>
              <a:bodyPr>
                <a:normAutofit/>
              </a:bodyPr>
              <a:lstStyle/>
              <a:p>
                <a:pPr lvl="2"/>
                <a:r>
                  <a:rPr lang="en-US" i="0" dirty="0" smtClean="0">
                    <a:latin typeface="Cambria Math" panose="02040503050406030204" pitchFamily="18" charset="0"/>
                  </a:rPr>
                  <a:t>1</a:t>
                </a:r>
                <a:r>
                  <a:rPr lang="en-US" i="0" dirty="0" smtClean="0">
                    <a:latin typeface="Cambria Math" panose="02040503050406030204" pitchFamily="18" charset="0"/>
                    <a:sym typeface="Symbol"/>
                  </a:rPr>
                  <a:t></a:t>
                </a:r>
                <a:r>
                  <a:rPr lang="en-US" i="0" dirty="0" smtClean="0">
                    <a:latin typeface="Cambria Math" panose="02040503050406030204" pitchFamily="18" charset="0"/>
                  </a:rPr>
                  <a:t>5</a:t>
                </a:r>
                <a:r>
                  <a:rPr lang="en-US" i="0" dirty="0" smtClean="0">
                    <a:latin typeface="Cambria Math" panose="02040503050406030204" pitchFamily="18" charset="0"/>
                    <a:sym typeface="Symbol"/>
                  </a:rPr>
                  <a:t></a:t>
                </a:r>
                <a:r>
                  <a:rPr lang="en-US" i="0" dirty="0" smtClean="0">
                    <a:latin typeface="Cambria Math" panose="02040503050406030204" pitchFamily="18" charset="0"/>
                  </a:rPr>
                  <a:t>9 + 2</a:t>
                </a:r>
                <a:r>
                  <a:rPr lang="en-US" i="0" dirty="0" smtClean="0">
                    <a:latin typeface="Cambria Math" panose="02040503050406030204" pitchFamily="18" charset="0"/>
                    <a:sym typeface="Symbol"/>
                  </a:rPr>
                  <a:t></a:t>
                </a:r>
                <a:r>
                  <a:rPr lang="en-US" i="0" dirty="0" smtClean="0">
                    <a:latin typeface="Cambria Math" panose="02040503050406030204" pitchFamily="18" charset="0"/>
                  </a:rPr>
                  <a:t>6</a:t>
                </a:r>
                <a:r>
                  <a:rPr lang="en-US" i="0" dirty="0" smtClean="0">
                    <a:latin typeface="Cambria Math" panose="02040503050406030204" pitchFamily="18" charset="0"/>
                    <a:sym typeface="Symbol"/>
                  </a:rPr>
                  <a:t></a:t>
                </a:r>
                <a:r>
                  <a:rPr lang="en-US" i="0" dirty="0" smtClean="0">
                    <a:latin typeface="Cambria Math" panose="02040503050406030204" pitchFamily="18" charset="0"/>
                  </a:rPr>
                  <a:t>7 + 3</a:t>
                </a:r>
                <a:r>
                  <a:rPr lang="en-US" i="0" dirty="0" smtClean="0">
                    <a:latin typeface="Cambria Math" panose="02040503050406030204" pitchFamily="18" charset="0"/>
                    <a:sym typeface="Symbol"/>
                  </a:rPr>
                  <a:t></a:t>
                </a:r>
                <a:r>
                  <a:rPr lang="en-US" i="0" dirty="0" smtClean="0">
                    <a:latin typeface="Cambria Math" panose="02040503050406030204" pitchFamily="18" charset="0"/>
                  </a:rPr>
                  <a:t>4</a:t>
                </a:r>
                <a:r>
                  <a:rPr lang="en-US" i="0" dirty="0" smtClean="0">
                    <a:latin typeface="Cambria Math" panose="02040503050406030204" pitchFamily="18" charset="0"/>
                    <a:sym typeface="Symbol"/>
                  </a:rPr>
                  <a:t></a:t>
                </a:r>
                <a:r>
                  <a:rPr lang="en-US" i="0" dirty="0" smtClean="0">
                    <a:latin typeface="Cambria Math" panose="02040503050406030204" pitchFamily="18" charset="0"/>
                  </a:rPr>
                  <a:t>8 − 7</a:t>
                </a:r>
                <a:r>
                  <a:rPr lang="en-US" i="0" dirty="0" smtClean="0">
                    <a:latin typeface="Cambria Math" panose="02040503050406030204" pitchFamily="18" charset="0"/>
                    <a:sym typeface="Symbol"/>
                  </a:rPr>
                  <a:t></a:t>
                </a:r>
                <a:r>
                  <a:rPr lang="en-US" i="0" dirty="0" smtClean="0">
                    <a:latin typeface="Cambria Math" panose="02040503050406030204" pitchFamily="18" charset="0"/>
                  </a:rPr>
                  <a:t>5</a:t>
                </a:r>
                <a:r>
                  <a:rPr lang="en-US" i="0" dirty="0" smtClean="0">
                    <a:latin typeface="Cambria Math" panose="02040503050406030204" pitchFamily="18" charset="0"/>
                    <a:sym typeface="Symbol"/>
                  </a:rPr>
                  <a:t></a:t>
                </a:r>
                <a:r>
                  <a:rPr lang="en-US" i="0" dirty="0" smtClean="0">
                    <a:latin typeface="Cambria Math" panose="02040503050406030204" pitchFamily="18" charset="0"/>
                  </a:rPr>
                  <a:t>3 − 8</a:t>
                </a:r>
                <a:r>
                  <a:rPr lang="en-US" i="0" dirty="0" smtClean="0">
                    <a:latin typeface="Cambria Math" panose="02040503050406030204" pitchFamily="18" charset="0"/>
                    <a:sym typeface="Symbol"/>
                  </a:rPr>
                  <a:t></a:t>
                </a:r>
                <a:r>
                  <a:rPr lang="en-US" i="0" dirty="0" smtClean="0">
                    <a:latin typeface="Cambria Math" panose="02040503050406030204" pitchFamily="18" charset="0"/>
                  </a:rPr>
                  <a:t>6</a:t>
                </a:r>
                <a:r>
                  <a:rPr lang="en-US" i="0" dirty="0" smtClean="0">
                    <a:latin typeface="Cambria Math" panose="02040503050406030204" pitchFamily="18" charset="0"/>
                    <a:sym typeface="Symbol"/>
                  </a:rPr>
                  <a:t></a:t>
                </a:r>
                <a:r>
                  <a:rPr lang="en-US" i="0" dirty="0" smtClean="0">
                    <a:latin typeface="Cambria Math" panose="02040503050406030204" pitchFamily="18" charset="0"/>
                  </a:rPr>
                  <a:t>1 − 9</a:t>
                </a:r>
                <a:r>
                  <a:rPr lang="en-US" i="0" dirty="0" smtClean="0">
                    <a:latin typeface="Cambria Math" panose="02040503050406030204" pitchFamily="18" charset="0"/>
                    <a:sym typeface="Symbol"/>
                  </a:rPr>
                  <a:t></a:t>
                </a:r>
                <a:r>
                  <a:rPr lang="en-US" i="0" dirty="0" smtClean="0">
                    <a:latin typeface="Cambria Math" panose="02040503050406030204" pitchFamily="18" charset="0"/>
                  </a:rPr>
                  <a:t>4</a:t>
                </a:r>
                <a:r>
                  <a:rPr lang="en-US" i="0" dirty="0" smtClean="0">
                    <a:latin typeface="Cambria Math" panose="02040503050406030204" pitchFamily="18" charset="0"/>
                    <a:sym typeface="Symbol"/>
                  </a:rPr>
                  <a:t></a:t>
                </a:r>
                <a:r>
                  <a:rPr lang="en-US" i="0" dirty="0" smtClean="0">
                    <a:latin typeface="Cambria Math" panose="02040503050406030204" pitchFamily="18" charset="0"/>
                  </a:rPr>
                  <a:t>2 = 45 + 84 + 96 – 105 – 48 – 72 = 225 – 225 = 0</a:t>
                </a:r>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6622BF0B-8CC5-4083-B556-950366E4EA30}" type="slidenum">
              <a:rPr lang="en-US" smtClean="0"/>
              <a:pPr/>
              <a:t>60</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61</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6622BF0B-8CC5-4083-B556-950366E4EA30}" type="slidenum">
              <a:rPr lang="en-US" smtClean="0"/>
              <a:pPr/>
              <a:t>62</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pPr marL="0" lvl="1" defTabSz="931134">
              <a:defRPr/>
            </a:pPr>
            <a:r>
              <a:rPr lang="en-US" dirty="0"/>
              <a:t>Notice that the numerator and denominator are the same except for the columns containing the coefficients of the variable you are solving for is replaced with the numbers from the constants column.</a:t>
            </a:r>
          </a:p>
          <a:p>
            <a:endParaRPr lang="en-US" dirty="0"/>
          </a:p>
        </p:txBody>
      </p:sp>
      <p:sp>
        <p:nvSpPr>
          <p:cNvPr id="4" name="Slide Number Placeholder 3"/>
          <p:cNvSpPr>
            <a:spLocks noGrp="1"/>
          </p:cNvSpPr>
          <p:nvPr>
            <p:ph type="sldNum" sz="quarter" idx="10"/>
          </p:nvPr>
        </p:nvSpPr>
        <p:spPr/>
        <p:txBody>
          <a:bodyPr/>
          <a:lstStyle/>
          <a:p>
            <a:fld id="{6622BF0B-8CC5-4083-B556-950366E4EA30}" type="slidenum">
              <a:rPr lang="en-US" smtClean="0"/>
              <a:pPr/>
              <a:t>63</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22BF0B-8CC5-4083-B556-950366E4EA30}" type="slidenum">
              <a:rPr lang="en-US" smtClean="0"/>
              <a:pPr/>
              <a:t>64</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65</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66</a:t>
            </a:fld>
            <a:endParaRPr lang="en-US"/>
          </a:p>
        </p:txBody>
      </p:sp>
    </p:spTree>
    <p:extLst>
      <p:ext uri="{BB962C8B-B14F-4D97-AF65-F5344CB8AC3E}">
        <p14:creationId xmlns:p14="http://schemas.microsoft.com/office/powerpoint/2010/main" val="12850086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67</a:t>
            </a:fld>
            <a:endParaRPr lang="en-US"/>
          </a:p>
        </p:txBody>
      </p:sp>
    </p:spTree>
    <p:extLst>
      <p:ext uri="{BB962C8B-B14F-4D97-AF65-F5344CB8AC3E}">
        <p14:creationId xmlns:p14="http://schemas.microsoft.com/office/powerpoint/2010/main" val="180937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endParaRPr lang="en-US" dirty="0"/>
              </a:p>
            </p:txBody>
          </p:sp>
        </mc:Choice>
        <mc:Fallback xmlns="">
          <p:sp>
            <p:nvSpPr>
              <p:cNvPr id="3" name="Notes Placeholder 2"/>
              <p:cNvSpPr>
                <a:spLocks noGrp="1"/>
              </p:cNvSpPr>
              <p:nvPr>
                <p:ph type="body" idx="1"/>
              </p:nvPr>
            </p:nvSpPr>
            <p:spPr/>
            <p:txBody>
              <a:bodyPr>
                <a:normAutofit/>
              </a:bodyPr>
              <a:lstStyle/>
              <a:p>
                <a:r>
                  <a:rPr lang="en-US" dirty="0" smtClean="0"/>
                  <a:t>Solve the equations for</a:t>
                </a:r>
                <a:r>
                  <a:rPr lang="en-US" baseline="0" dirty="0" smtClean="0"/>
                  <a:t> </a:t>
                </a:r>
                <a:r>
                  <a:rPr lang="en-US" i="1" baseline="0" dirty="0" smtClean="0"/>
                  <a:t>y</a:t>
                </a:r>
                <a:r>
                  <a:rPr lang="en-US" i="0" baseline="0" dirty="0" smtClean="0"/>
                  <a:t>.</a:t>
                </a:r>
              </a:p>
              <a:p>
                <a:r>
                  <a:rPr lang="en-US" b="0" i="0" smtClean="0">
                    <a:latin typeface="Cambria Math" panose="02040503050406030204" pitchFamily="18" charset="0"/>
                  </a:rPr>
                  <a:t>3𝑥+2𝑦=−4</a:t>
                </a:r>
                <a:endParaRPr lang="en-US" b="0" dirty="0" smtClean="0"/>
              </a:p>
              <a:p>
                <a:r>
                  <a:rPr lang="en-US" b="0" i="0" smtClean="0">
                    <a:latin typeface="Cambria Math" panose="02040503050406030204" pitchFamily="18" charset="0"/>
                  </a:rPr>
                  <a:t>2𝑦=−3𝑥−4</a:t>
                </a:r>
                <a:endParaRPr lang="en-US" b="0" dirty="0" smtClean="0"/>
              </a:p>
              <a:p>
                <a:r>
                  <a:rPr lang="en-US" b="0" i="0" smtClean="0">
                    <a:latin typeface="Cambria Math" panose="02040503050406030204" pitchFamily="18" charset="0"/>
                  </a:rPr>
                  <a:t>𝑦=−3/2 𝑥−2</a:t>
                </a:r>
                <a:endParaRPr lang="en-US" b="0" dirty="0" smtClean="0"/>
              </a:p>
              <a:p>
                <a:r>
                  <a:rPr lang="en-US" dirty="0" smtClean="0"/>
                  <a:t>The </a:t>
                </a:r>
                <a:r>
                  <a:rPr lang="en-US" i="1" dirty="0" smtClean="0"/>
                  <a:t>y</a:t>
                </a:r>
                <a:r>
                  <a:rPr lang="en-US" i="0" dirty="0" smtClean="0"/>
                  <a:t>-</a:t>
                </a:r>
                <a:r>
                  <a:rPr lang="en-US" i="0" baseline="0" dirty="0" smtClean="0"/>
                  <a:t>intercept is -2 and the slope is </a:t>
                </a:r>
                <a:r>
                  <a:rPr lang="en-US" b="0" i="0" baseline="0" smtClean="0">
                    <a:latin typeface="Cambria Math" panose="02040503050406030204" pitchFamily="18" charset="0"/>
                  </a:rPr>
                  <a:t>−3/2</a:t>
                </a:r>
                <a:r>
                  <a:rPr lang="en-US" dirty="0" smtClean="0"/>
                  <a:t>.</a:t>
                </a:r>
              </a:p>
              <a:p>
                <a:r>
                  <a:rPr lang="en-US" b="0" i="0" smtClean="0">
                    <a:latin typeface="Cambria Math" panose="02040503050406030204" pitchFamily="18" charset="0"/>
                  </a:rPr>
                  <a:t>𝑥+3𝑦=1</a:t>
                </a:r>
                <a:endParaRPr lang="en-US" b="0" dirty="0" smtClean="0"/>
              </a:p>
              <a:p>
                <a:r>
                  <a:rPr lang="en-US" b="0" i="0" smtClean="0">
                    <a:latin typeface="Cambria Math" panose="02040503050406030204" pitchFamily="18" charset="0"/>
                  </a:rPr>
                  <a:t>3𝑦=−𝑥+1</a:t>
                </a:r>
                <a:endParaRPr lang="en-US" b="0" dirty="0" smtClean="0"/>
              </a:p>
              <a:p>
                <a:r>
                  <a:rPr lang="en-US" b="0" i="0" smtClean="0">
                    <a:latin typeface="Cambria Math" panose="02040503050406030204" pitchFamily="18" charset="0"/>
                  </a:rPr>
                  <a:t>𝑦=−1/3 𝑥+1/3</a:t>
                </a:r>
                <a:endParaRPr lang="en-US" b="0" dirty="0" smtClean="0"/>
              </a:p>
              <a:p>
                <a:r>
                  <a:rPr lang="en-US" dirty="0" smtClean="0"/>
                  <a:t>The </a:t>
                </a:r>
                <a:r>
                  <a:rPr lang="en-US" i="1" dirty="0" smtClean="0"/>
                  <a:t>y</a:t>
                </a:r>
                <a:r>
                  <a:rPr lang="en-US" i="0" dirty="0" smtClean="0"/>
                  <a:t>-intercept</a:t>
                </a:r>
                <a:r>
                  <a:rPr lang="en-US" i="0" baseline="0" dirty="0" smtClean="0"/>
                  <a:t> is </a:t>
                </a:r>
                <a:r>
                  <a:rPr lang="en-US" b="0" i="0" baseline="0" smtClean="0">
                    <a:latin typeface="Cambria Math" panose="02040503050406030204" pitchFamily="18" charset="0"/>
                  </a:rPr>
                  <a:t>1/3</a:t>
                </a:r>
                <a:r>
                  <a:rPr lang="en-US" dirty="0" smtClean="0"/>
                  <a:t> and the slope is</a:t>
                </a:r>
                <a:r>
                  <a:rPr lang="en-US" baseline="0" dirty="0" smtClean="0"/>
                  <a:t> </a:t>
                </a:r>
                <a:r>
                  <a:rPr lang="en-US" b="0" i="0" baseline="0" smtClean="0">
                    <a:latin typeface="Cambria Math" panose="02040503050406030204" pitchFamily="18" charset="0"/>
                  </a:rPr>
                  <a:t>−1/3</a:t>
                </a:r>
                <a:r>
                  <a:rPr lang="en-US" dirty="0" smtClean="0"/>
                  <a:t>.</a:t>
                </a:r>
              </a:p>
              <a:p>
                <a:r>
                  <a:rPr lang="en-US" dirty="0" smtClean="0"/>
                  <a:t>Graph</a:t>
                </a:r>
                <a:r>
                  <a:rPr lang="en-US" baseline="0" dirty="0" smtClean="0"/>
                  <a:t> both lines. Where they intersect is the solution. </a:t>
                </a:r>
                <a:endParaRPr lang="en-US" dirty="0" smtClean="0"/>
              </a:p>
              <a:p>
                <a:r>
                  <a:rPr lang="en-US" dirty="0" smtClean="0"/>
                  <a:t>(-</a:t>
                </a:r>
                <a:r>
                  <a:rPr lang="en-US" dirty="0" smtClean="0"/>
                  <a:t>2, 1)</a:t>
                </a:r>
              </a:p>
              <a:p>
                <a:r>
                  <a:rPr lang="en-US" dirty="0" smtClean="0"/>
                  <a:t>Consistent</a:t>
                </a:r>
                <a:r>
                  <a:rPr lang="en-US" baseline="0" dirty="0" smtClean="0"/>
                  <a:t> and independent</a:t>
                </a:r>
                <a:endParaRPr lang="en-US" dirty="0"/>
              </a:p>
            </p:txBody>
          </p:sp>
        </mc:Fallback>
      </mc:AlternateContent>
      <p:sp>
        <p:nvSpPr>
          <p:cNvPr id="4" name="Slide Number Placeholder 3"/>
          <p:cNvSpPr>
            <a:spLocks noGrp="1"/>
          </p:cNvSpPr>
          <p:nvPr>
            <p:ph type="sldNum" sz="quarter" idx="10"/>
          </p:nvPr>
        </p:nvSpPr>
        <p:spPr/>
        <p:txBody>
          <a:bodyPr/>
          <a:lstStyle/>
          <a:p>
            <a:fld id="{7561D820-5BA6-48CC-BA5C-3A89029152EA}" type="slidenum">
              <a:rPr lang="en-US" smtClean="0"/>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68</a:t>
            </a:fld>
            <a:endParaRPr lang="en-US"/>
          </a:p>
        </p:txBody>
      </p:sp>
    </p:spTree>
    <p:extLst>
      <p:ext uri="{BB962C8B-B14F-4D97-AF65-F5344CB8AC3E}">
        <p14:creationId xmlns:p14="http://schemas.microsoft.com/office/powerpoint/2010/main" val="16659838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69</a:t>
            </a:fld>
            <a:endParaRPr lang="en-US"/>
          </a:p>
        </p:txBody>
      </p:sp>
    </p:spTree>
    <p:extLst>
      <p:ext uri="{BB962C8B-B14F-4D97-AF65-F5344CB8AC3E}">
        <p14:creationId xmlns:p14="http://schemas.microsoft.com/office/powerpoint/2010/main" val="40221711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71</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r>
              <a:rPr lang="en-US" dirty="0"/>
              <a:t>1’s on diagonal,</a:t>
            </a:r>
            <a:r>
              <a:rPr lang="en-US" baseline="0" dirty="0"/>
              <a:t> everything else is zero</a:t>
            </a:r>
            <a:endParaRPr lang="en-US" dirty="0"/>
          </a:p>
        </p:txBody>
      </p:sp>
      <p:sp>
        <p:nvSpPr>
          <p:cNvPr id="4" name="Slide Number Placeholder 3"/>
          <p:cNvSpPr>
            <a:spLocks noGrp="1"/>
          </p:cNvSpPr>
          <p:nvPr>
            <p:ph type="sldNum" sz="quarter" idx="10"/>
          </p:nvPr>
        </p:nvSpPr>
        <p:spPr/>
        <p:txBody>
          <a:bodyPr/>
          <a:lstStyle/>
          <a:p>
            <a:fld id="{6622BF0B-8CC5-4083-B556-950366E4EA30}" type="slidenum">
              <a:rPr lang="en-US" smtClean="0"/>
              <a:pPr/>
              <a:t>72</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73</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74</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75</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76</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endParaRPr lang="en-US" dirty="0"/>
              </a:p>
            </p:txBody>
          </p:sp>
        </mc:Choice>
        <mc:Fallback xmlns="">
          <p:sp>
            <p:nvSpPr>
              <p:cNvPr id="3" name="Notes Placeholder 2"/>
              <p:cNvSpPr>
                <a:spLocks noGrp="1"/>
              </p:cNvSpPr>
              <p:nvPr>
                <p:ph type="body" idx="1"/>
              </p:nvPr>
            </p:nvSpPr>
            <p:spPr/>
            <p:txBody>
              <a:bodyPr>
                <a:normAutofit/>
              </a:bodyPr>
              <a:lstStyle/>
              <a:p>
                <a:r>
                  <a:rPr lang="en-US" b="0" i="0" smtClean="0">
                    <a:latin typeface="Cambria Math"/>
                  </a:rPr>
                  <a:t>[■(1&amp;0@0&amp;1)]</a:t>
                </a:r>
                <a:endParaRPr lang="en-US" dirty="0"/>
              </a:p>
            </p:txBody>
          </p:sp>
        </mc:Fallback>
      </mc:AlternateContent>
      <p:sp>
        <p:nvSpPr>
          <p:cNvPr id="4" name="Slide Number Placeholder 3"/>
          <p:cNvSpPr>
            <a:spLocks noGrp="1"/>
          </p:cNvSpPr>
          <p:nvPr>
            <p:ph type="sldNum" sz="quarter" idx="10"/>
          </p:nvPr>
        </p:nvSpPr>
        <p:spPr/>
        <p:txBody>
          <a:bodyPr/>
          <a:lstStyle/>
          <a:p>
            <a:fld id="{7561D820-5BA6-48CC-BA5C-3A89029152EA}" type="slidenum">
              <a:rPr lang="en-US" smtClean="0"/>
              <a:pPr/>
              <a:t>77</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79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endParaRPr lang="en-US" dirty="0"/>
              </a:p>
            </p:txBody>
          </p:sp>
        </mc:Choice>
        <mc:Fallback xmlns="">
          <p:sp>
            <p:nvSpPr>
              <p:cNvPr id="3" name="Notes Placeholder 2"/>
              <p:cNvSpPr>
                <a:spLocks noGrp="1"/>
              </p:cNvSpPr>
              <p:nvPr>
                <p:ph type="body" idx="1"/>
              </p:nvPr>
            </p:nvSpPr>
            <p:spPr/>
            <p:txBody>
              <a:bodyPr>
                <a:normAutofit/>
              </a:bodyPr>
              <a:lstStyle/>
              <a:p>
                <a:r>
                  <a:rPr lang="en-US" dirty="0" smtClean="0"/>
                  <a:t>Solve both equations for </a:t>
                </a:r>
                <a:r>
                  <a:rPr lang="en-US" i="1" dirty="0" smtClean="0"/>
                  <a:t>y</a:t>
                </a:r>
                <a:r>
                  <a:rPr lang="en-US" i="0" dirty="0" smtClean="0"/>
                  <a:t>.</a:t>
                </a:r>
              </a:p>
              <a:p>
                <a:r>
                  <a:rPr lang="en-US" b="0" i="0" smtClean="0">
                    <a:latin typeface="Cambria Math" panose="02040503050406030204" pitchFamily="18" charset="0"/>
                  </a:rPr>
                  <a:t>3𝑥−2𝑦=10</a:t>
                </a:r>
                <a:endParaRPr lang="en-US" b="0" dirty="0" smtClean="0"/>
              </a:p>
              <a:p>
                <a:r>
                  <a:rPr lang="en-US" b="0" i="0" smtClean="0">
                    <a:latin typeface="Cambria Math" panose="02040503050406030204" pitchFamily="18" charset="0"/>
                  </a:rPr>
                  <a:t>−2𝑦=−3𝑥+10</a:t>
                </a:r>
                <a:endParaRPr lang="en-US" b="0" dirty="0" smtClean="0"/>
              </a:p>
              <a:p>
                <a:r>
                  <a:rPr lang="en-US" b="0" i="0" smtClean="0">
                    <a:latin typeface="Cambria Math" panose="02040503050406030204" pitchFamily="18" charset="0"/>
                  </a:rPr>
                  <a:t>𝑦=3/2 𝑥−5</a:t>
                </a:r>
                <a:endParaRPr lang="en-US" b="0" dirty="0" smtClean="0"/>
              </a:p>
              <a:p>
                <a:r>
                  <a:rPr lang="en-US" dirty="0" smtClean="0"/>
                  <a:t>The </a:t>
                </a:r>
                <a:r>
                  <a:rPr lang="en-US" i="1" dirty="0" smtClean="0"/>
                  <a:t>y</a:t>
                </a:r>
                <a:r>
                  <a:rPr lang="en-US" i="0" dirty="0" smtClean="0"/>
                  <a:t>-intercept is -5 and the</a:t>
                </a:r>
                <a:r>
                  <a:rPr lang="en-US" dirty="0" smtClean="0"/>
                  <a:t> slope is </a:t>
                </a:r>
                <a:r>
                  <a:rPr lang="en-US" b="0" i="0" smtClean="0">
                    <a:latin typeface="Cambria Math" panose="02040503050406030204" pitchFamily="18" charset="0"/>
                  </a:rPr>
                  <a:t>3/2</a:t>
                </a:r>
                <a:r>
                  <a:rPr lang="en-US" dirty="0" smtClean="0"/>
                  <a:t>.</a:t>
                </a:r>
              </a:p>
              <a:p>
                <a:r>
                  <a:rPr lang="en-US" b="0" i="0" smtClean="0">
                    <a:latin typeface="Cambria Math" panose="02040503050406030204" pitchFamily="18" charset="0"/>
                  </a:rPr>
                  <a:t>3𝑥−2𝑦=2</a:t>
                </a:r>
                <a:endParaRPr lang="en-US" b="0" dirty="0" smtClean="0"/>
              </a:p>
              <a:p>
                <a:r>
                  <a:rPr lang="en-US" b="0" i="0" smtClean="0">
                    <a:latin typeface="Cambria Math" panose="02040503050406030204" pitchFamily="18" charset="0"/>
                  </a:rPr>
                  <a:t>−2𝑦=−3𝑥+2</a:t>
                </a:r>
                <a:endParaRPr lang="en-US" b="0" dirty="0" smtClean="0"/>
              </a:p>
              <a:p>
                <a:r>
                  <a:rPr lang="en-US" b="0" i="0" smtClean="0">
                    <a:latin typeface="Cambria Math" panose="02040503050406030204" pitchFamily="18" charset="0"/>
                  </a:rPr>
                  <a:t>𝑦=3/2 𝑥−1</a:t>
                </a:r>
                <a:endParaRPr lang="en-US" b="0" dirty="0" smtClean="0"/>
              </a:p>
              <a:p>
                <a:r>
                  <a:rPr lang="en-US" dirty="0" smtClean="0"/>
                  <a:t>Graph both lines. Where they intersect is the solution.</a:t>
                </a:r>
              </a:p>
              <a:p>
                <a:r>
                  <a:rPr lang="en-US" dirty="0" smtClean="0"/>
                  <a:t>Since they are parallel there is </a:t>
                </a:r>
                <a:r>
                  <a:rPr lang="en-US" b="1" dirty="0" smtClean="0"/>
                  <a:t>no solution</a:t>
                </a:r>
                <a:r>
                  <a:rPr lang="en-US" dirty="0" smtClean="0"/>
                  <a:t>. Inconsistent</a:t>
                </a:r>
                <a:endParaRPr lang="en-US" dirty="0"/>
              </a:p>
            </p:txBody>
          </p:sp>
        </mc:Fallback>
      </mc:AlternateContent>
      <p:sp>
        <p:nvSpPr>
          <p:cNvPr id="4" name="Slide Number Placeholder 3"/>
          <p:cNvSpPr>
            <a:spLocks noGrp="1"/>
          </p:cNvSpPr>
          <p:nvPr>
            <p:ph type="sldNum" sz="quarter" idx="10"/>
          </p:nvPr>
        </p:nvSpPr>
        <p:spPr/>
        <p:txBody>
          <a:bodyPr/>
          <a:lstStyle/>
          <a:p>
            <a:fld id="{7561D820-5BA6-48CC-BA5C-3A89029152EA}" type="slidenum">
              <a:rPr lang="en-US" smtClean="0"/>
              <a:pPr/>
              <a:t>9</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1D820-5BA6-48CC-BA5C-3A89029152EA}" type="slidenum">
              <a:rPr lang="en-US" smtClean="0"/>
              <a:pPr/>
              <a:t>80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81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82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1D820-5BA6-48CC-BA5C-3A89029152EA}" type="slidenum">
              <a:rPr lang="en-US" smtClean="0"/>
              <a:pPr/>
              <a:t>83</a:t>
            </a:fld>
            <a:endParaRPr lang="en-US"/>
          </a:p>
        </p:txBody>
      </p:sp>
    </p:spTree>
    <p:extLst>
      <p:ext uri="{BB962C8B-B14F-4D97-AF65-F5344CB8AC3E}">
        <p14:creationId xmlns:p14="http://schemas.microsoft.com/office/powerpoint/2010/main" val="237962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endParaRPr lang="en-US" dirty="0"/>
              </a:p>
            </p:txBody>
          </p:sp>
        </mc:Choice>
        <mc:Fallback xmlns="">
          <p:sp>
            <p:nvSpPr>
              <p:cNvPr id="3" name="Notes Placeholder 2"/>
              <p:cNvSpPr>
                <a:spLocks noGrp="1"/>
              </p:cNvSpPr>
              <p:nvPr>
                <p:ph type="body" idx="1"/>
              </p:nvPr>
            </p:nvSpPr>
            <p:spPr/>
            <p:txBody>
              <a:bodyPr>
                <a:normAutofit/>
              </a:bodyPr>
              <a:lstStyle/>
              <a:p>
                <a:r>
                  <a:rPr lang="en-US" dirty="0" smtClean="0"/>
                  <a:t>Solve both equations for </a:t>
                </a:r>
                <a:r>
                  <a:rPr lang="en-US" i="1" dirty="0"/>
                  <a:t>y</a:t>
                </a:r>
                <a:r>
                  <a:rPr lang="en-US" dirty="0"/>
                  <a:t>.</a:t>
                </a:r>
              </a:p>
              <a:p>
                <a:pPr marL="0" indent="0">
                  <a:buNone/>
                </a:pPr>
                <a:r>
                  <a:rPr lang="en-US" b="0" i="0" smtClean="0">
                    <a:solidFill>
                      <a:schemeClr val="accent1"/>
                    </a:solidFill>
                    <a:latin typeface="Cambria Math" panose="02040503050406030204" pitchFamily="18" charset="0"/>
                  </a:rPr>
                  <a:t>2</a:t>
                </a:r>
                <a:r>
                  <a:rPr lang="en-US" i="0">
                    <a:solidFill>
                      <a:schemeClr val="accent1"/>
                    </a:solidFill>
                    <a:latin typeface="Cambria Math" panose="02040503050406030204" pitchFamily="18" charset="0"/>
                  </a:rPr>
                  <a:t>𝑥</a:t>
                </a:r>
                <a:r>
                  <a:rPr lang="en-US" b="0" i="0" smtClean="0">
                    <a:solidFill>
                      <a:schemeClr val="accent1"/>
                    </a:solidFill>
                    <a:latin typeface="Cambria Math" panose="02040503050406030204" pitchFamily="18" charset="0"/>
                  </a:rPr>
                  <a:t>+</a:t>
                </a:r>
                <a:r>
                  <a:rPr lang="en-US" i="0">
                    <a:solidFill>
                      <a:schemeClr val="accent1"/>
                    </a:solidFill>
                    <a:latin typeface="Cambria Math" panose="02040503050406030204" pitchFamily="18" charset="0"/>
                  </a:rPr>
                  <a:t>𝑦=1</a:t>
                </a:r>
                <a:endParaRPr lang="en-US" dirty="0">
                  <a:solidFill>
                    <a:schemeClr val="accent1"/>
                  </a:solidFill>
                </a:endParaRPr>
              </a:p>
              <a:p>
                <a:pPr marL="0" indent="0">
                  <a:buNone/>
                </a:pPr>
                <a:r>
                  <a:rPr lang="en-US" i="0">
                    <a:solidFill>
                      <a:schemeClr val="accent1"/>
                    </a:solidFill>
                    <a:latin typeface="Cambria Math" panose="02040503050406030204" pitchFamily="18" charset="0"/>
                  </a:rPr>
                  <a:t>𝑦=−2𝑥+1</a:t>
                </a:r>
                <a:endParaRPr lang="en-US" dirty="0">
                  <a:solidFill>
                    <a:schemeClr val="accent1"/>
                  </a:solidFill>
                </a:endParaRPr>
              </a:p>
              <a:p>
                <a:r>
                  <a:rPr lang="en-US" dirty="0" smtClean="0">
                    <a:solidFill>
                      <a:schemeClr val="accent1"/>
                    </a:solidFill>
                  </a:rPr>
                  <a:t>The </a:t>
                </a:r>
                <a:r>
                  <a:rPr lang="en-US" i="1" dirty="0">
                    <a:solidFill>
                      <a:schemeClr val="accent1"/>
                    </a:solidFill>
                  </a:rPr>
                  <a:t>y</a:t>
                </a:r>
                <a:r>
                  <a:rPr lang="en-US" dirty="0">
                    <a:solidFill>
                      <a:schemeClr val="accent1"/>
                    </a:solidFill>
                  </a:rPr>
                  <a:t>-intercept is </a:t>
                </a:r>
                <a:r>
                  <a:rPr lang="en-US" dirty="0" smtClean="0">
                    <a:solidFill>
                      <a:schemeClr val="accent1"/>
                    </a:solidFill>
                  </a:rPr>
                  <a:t>1 </a:t>
                </a:r>
                <a:r>
                  <a:rPr lang="en-US" dirty="0">
                    <a:solidFill>
                      <a:schemeClr val="accent1"/>
                    </a:solidFill>
                  </a:rPr>
                  <a:t>and the slope is </a:t>
                </a:r>
                <a:r>
                  <a:rPr lang="en-US" b="0" i="0" smtClean="0">
                    <a:solidFill>
                      <a:schemeClr val="accent1"/>
                    </a:solidFill>
                    <a:latin typeface="Cambria Math" panose="02040503050406030204" pitchFamily="18" charset="0"/>
                  </a:rPr>
                  <a:t>−2</a:t>
                </a:r>
                <a:r>
                  <a:rPr lang="en-US" dirty="0">
                    <a:solidFill>
                      <a:schemeClr val="accent1"/>
                    </a:solidFill>
                  </a:rPr>
                  <a:t>.</a:t>
                </a:r>
              </a:p>
              <a:p>
                <a:pPr marL="0" indent="0">
                  <a:buNone/>
                </a:pPr>
                <a:r>
                  <a:rPr lang="en-US" b="0" i="0" smtClean="0">
                    <a:solidFill>
                      <a:schemeClr val="accent3"/>
                    </a:solidFill>
                    <a:latin typeface="Cambria Math" panose="02040503050406030204" pitchFamily="18" charset="0"/>
                  </a:rPr>
                  <a:t>−4</a:t>
                </a:r>
                <a:r>
                  <a:rPr lang="en-US" i="0">
                    <a:solidFill>
                      <a:schemeClr val="accent3"/>
                    </a:solidFill>
                    <a:latin typeface="Cambria Math" panose="02040503050406030204" pitchFamily="18" charset="0"/>
                  </a:rPr>
                  <a:t>𝑥−2𝑦=−2</a:t>
                </a:r>
                <a:endParaRPr lang="en-US" dirty="0">
                  <a:solidFill>
                    <a:schemeClr val="accent3"/>
                  </a:solidFill>
                </a:endParaRPr>
              </a:p>
              <a:p>
                <a:pPr marL="0" indent="0">
                  <a:buNone/>
                </a:pPr>
                <a:r>
                  <a:rPr lang="en-US" i="0">
                    <a:solidFill>
                      <a:schemeClr val="accent3"/>
                    </a:solidFill>
                    <a:latin typeface="Cambria Math" panose="02040503050406030204" pitchFamily="18" charset="0"/>
                  </a:rPr>
                  <a:t>−2𝑦=4𝑥</a:t>
                </a:r>
                <a:r>
                  <a:rPr lang="en-US" b="0" i="0" smtClean="0">
                    <a:solidFill>
                      <a:schemeClr val="accent3"/>
                    </a:solidFill>
                    <a:latin typeface="Cambria Math" panose="02040503050406030204" pitchFamily="18" charset="0"/>
                  </a:rPr>
                  <a:t>−</a:t>
                </a:r>
                <a:r>
                  <a:rPr lang="en-US" i="0">
                    <a:solidFill>
                      <a:schemeClr val="accent3"/>
                    </a:solidFill>
                    <a:latin typeface="Cambria Math" panose="02040503050406030204" pitchFamily="18" charset="0"/>
                  </a:rPr>
                  <a:t>2</a:t>
                </a:r>
                <a:endParaRPr lang="en-US" dirty="0">
                  <a:solidFill>
                    <a:schemeClr val="accent3"/>
                  </a:solidFill>
                </a:endParaRPr>
              </a:p>
              <a:p>
                <a:pPr marL="0" indent="0">
                  <a:buNone/>
                </a:pPr>
                <a:r>
                  <a:rPr lang="en-US" i="0">
                    <a:solidFill>
                      <a:schemeClr val="accent3"/>
                    </a:solidFill>
                    <a:latin typeface="Cambria Math" panose="02040503050406030204" pitchFamily="18" charset="0"/>
                  </a:rPr>
                  <a:t>𝑦=−2𝑥</a:t>
                </a:r>
                <a:r>
                  <a:rPr lang="en-US" b="0" i="0" smtClean="0">
                    <a:solidFill>
                      <a:schemeClr val="accent3"/>
                    </a:solidFill>
                    <a:latin typeface="Cambria Math" panose="02040503050406030204" pitchFamily="18" charset="0"/>
                  </a:rPr>
                  <a:t>+1</a:t>
                </a:r>
                <a:endParaRPr lang="en-US" dirty="0">
                  <a:solidFill>
                    <a:schemeClr val="accent3"/>
                  </a:solidFill>
                </a:endParaRPr>
              </a:p>
              <a:p>
                <a:r>
                  <a:rPr lang="en-US" dirty="0">
                    <a:solidFill>
                      <a:schemeClr val="accent3"/>
                    </a:solidFill>
                  </a:rPr>
                  <a:t>The </a:t>
                </a:r>
                <a:r>
                  <a:rPr lang="en-US" i="1" dirty="0">
                    <a:solidFill>
                      <a:schemeClr val="accent3"/>
                    </a:solidFill>
                  </a:rPr>
                  <a:t>y</a:t>
                </a:r>
                <a:r>
                  <a:rPr lang="en-US" dirty="0">
                    <a:solidFill>
                      <a:schemeClr val="accent3"/>
                    </a:solidFill>
                  </a:rPr>
                  <a:t>-intercept is </a:t>
                </a:r>
                <a:r>
                  <a:rPr lang="en-US" dirty="0" smtClean="0">
                    <a:solidFill>
                      <a:schemeClr val="accent3"/>
                    </a:solidFill>
                  </a:rPr>
                  <a:t>1 </a:t>
                </a:r>
                <a:r>
                  <a:rPr lang="en-US" dirty="0">
                    <a:solidFill>
                      <a:schemeClr val="accent3"/>
                    </a:solidFill>
                  </a:rPr>
                  <a:t>and the slope is </a:t>
                </a:r>
                <a:r>
                  <a:rPr lang="en-US" b="0" i="0" smtClean="0">
                    <a:solidFill>
                      <a:schemeClr val="accent3"/>
                    </a:solidFill>
                    <a:latin typeface="Cambria Math" panose="02040503050406030204" pitchFamily="18" charset="0"/>
                  </a:rPr>
                  <a:t>−2</a:t>
                </a:r>
                <a:r>
                  <a:rPr lang="en-US" dirty="0">
                    <a:solidFill>
                      <a:schemeClr val="accent3"/>
                    </a:solidFill>
                  </a:rPr>
                  <a:t>.</a:t>
                </a:r>
              </a:p>
              <a:p>
                <a:r>
                  <a:rPr lang="en-US" dirty="0"/>
                  <a:t>Where the lines intersect is the solution.</a:t>
                </a:r>
              </a:p>
              <a:p>
                <a:r>
                  <a:rPr lang="en-US" dirty="0"/>
                  <a:t>Since they are </a:t>
                </a:r>
                <a:r>
                  <a:rPr lang="en-US" dirty="0" smtClean="0"/>
                  <a:t>the same line </a:t>
                </a:r>
                <a:r>
                  <a:rPr lang="en-US" dirty="0"/>
                  <a:t>there </a:t>
                </a:r>
                <a:r>
                  <a:rPr lang="en-US" dirty="0" smtClean="0"/>
                  <a:t>are </a:t>
                </a:r>
                <a:r>
                  <a:rPr lang="en-US" b="1" dirty="0" smtClean="0"/>
                  <a:t>infinitely many solutions</a:t>
                </a:r>
                <a:r>
                  <a:rPr lang="en-US" dirty="0" smtClean="0"/>
                  <a:t>. Consistent and dependent</a:t>
                </a:r>
                <a:endParaRPr lang="en-US" dirty="0"/>
              </a:p>
            </p:txBody>
          </p:sp>
        </mc:Fallback>
      </mc:AlternateContent>
      <p:sp>
        <p:nvSpPr>
          <p:cNvPr id="4" name="Slide Number Placeholder 3"/>
          <p:cNvSpPr>
            <a:spLocks noGrp="1"/>
          </p:cNvSpPr>
          <p:nvPr>
            <p:ph type="sldNum" sz="quarter" idx="10"/>
          </p:nvPr>
        </p:nvSpPr>
        <p:spPr/>
        <p:txBody>
          <a:bodyPr/>
          <a:lstStyle/>
          <a:p>
            <a:fld id="{7561D820-5BA6-48CC-BA5C-3A89029152EA}"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1250" cy="348297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endParaRPr lang="en-US" dirty="0"/>
              </a:p>
            </p:txBody>
          </p:sp>
        </mc:Choice>
        <mc:Fallback xmlns="">
          <p:sp>
            <p:nvSpPr>
              <p:cNvPr id="3" name="Notes Placeholder 2"/>
              <p:cNvSpPr>
                <a:spLocks noGrp="1"/>
              </p:cNvSpPr>
              <p:nvPr>
                <p:ph type="body" idx="1"/>
              </p:nvPr>
            </p:nvSpPr>
            <p:spPr/>
            <p:txBody>
              <a:bodyPr>
                <a:normAutofit/>
              </a:bodyPr>
              <a:lstStyle/>
              <a:p>
                <a:r>
                  <a:rPr lang="en-US" dirty="0" smtClean="0"/>
                  <a:t>Write an equation for each plan.</a:t>
                </a:r>
              </a:p>
              <a:p>
                <a:r>
                  <a:rPr lang="en-US" dirty="0" smtClean="0"/>
                  <a:t>Plan</a:t>
                </a:r>
                <a:r>
                  <a:rPr lang="en-US" baseline="0" dirty="0" smtClean="0"/>
                  <a:t> </a:t>
                </a:r>
                <a:r>
                  <a:rPr lang="en-US" baseline="0" dirty="0" smtClean="0"/>
                  <a:t>A: </a:t>
                </a:r>
                <a:r>
                  <a:rPr lang="en-US" baseline="0" dirty="0" smtClean="0"/>
                  <a:t>Cost is $40 plus $5 for each game. </a:t>
                </a:r>
                <a:r>
                  <a:rPr lang="en-US" i="0" dirty="0" smtClean="0">
                    <a:latin typeface="Cambria Math" panose="02040503050406030204" pitchFamily="18" charset="0"/>
                  </a:rPr>
                  <a:t>𝑦</a:t>
                </a:r>
                <a:r>
                  <a:rPr lang="en-US" i="0" dirty="0" smtClean="0">
                    <a:latin typeface="Cambria Math" panose="02040503050406030204" pitchFamily="18" charset="0"/>
                  </a:rPr>
                  <a:t>=5𝑥+</a:t>
                </a:r>
                <a:r>
                  <a:rPr lang="en-US" i="0" dirty="0" smtClean="0">
                    <a:latin typeface="Cambria Math" panose="02040503050406030204" pitchFamily="18" charset="0"/>
                  </a:rPr>
                  <a:t>40</a:t>
                </a:r>
                <a:endParaRPr lang="en-US" dirty="0" smtClean="0"/>
              </a:p>
              <a:p>
                <a:r>
                  <a:rPr lang="en-US" dirty="0" smtClean="0"/>
                  <a:t>Plan B: </a:t>
                </a:r>
                <a:r>
                  <a:rPr lang="en-US" dirty="0" smtClean="0"/>
                  <a:t>Cost is $10</a:t>
                </a:r>
                <a:r>
                  <a:rPr lang="en-US" baseline="0" dirty="0" smtClean="0"/>
                  <a:t> for each game. </a:t>
                </a:r>
                <a:r>
                  <a:rPr lang="en-US" i="0" dirty="0" smtClean="0">
                    <a:latin typeface="Cambria Math" panose="02040503050406030204" pitchFamily="18" charset="0"/>
                  </a:rPr>
                  <a:t>𝑦</a:t>
                </a:r>
                <a:r>
                  <a:rPr lang="en-US" i="0" dirty="0" smtClean="0">
                    <a:latin typeface="Cambria Math" panose="02040503050406030204" pitchFamily="18" charset="0"/>
                  </a:rPr>
                  <a:t>=10𝑥</a:t>
                </a:r>
                <a:endParaRPr lang="en-US" dirty="0" smtClean="0"/>
              </a:p>
              <a:p>
                <a:r>
                  <a:rPr lang="en-US" dirty="0" smtClean="0"/>
                  <a:t>Graph</a:t>
                </a:r>
                <a:r>
                  <a:rPr lang="en-US" baseline="0" dirty="0" smtClean="0"/>
                  <a:t> both lines. Where they intersect is the solution.</a:t>
                </a:r>
                <a:endParaRPr lang="en-US" dirty="0" smtClean="0"/>
              </a:p>
              <a:p>
                <a:r>
                  <a:rPr lang="en-US" dirty="0" smtClean="0"/>
                  <a:t>(</a:t>
                </a:r>
                <a:r>
                  <a:rPr lang="en-US" dirty="0" smtClean="0"/>
                  <a:t>8, 80</a:t>
                </a:r>
                <a:r>
                  <a:rPr lang="en-US" dirty="0" smtClean="0"/>
                  <a:t>);</a:t>
                </a:r>
              </a:p>
              <a:p>
                <a:r>
                  <a:rPr lang="en-US" dirty="0" smtClean="0"/>
                  <a:t>You must play 8 games for both plans to be the same cost.</a:t>
                </a:r>
                <a:endParaRPr lang="en-US" dirty="0"/>
              </a:p>
            </p:txBody>
          </p:sp>
        </mc:Fallback>
      </mc:AlternateContent>
      <p:sp>
        <p:nvSpPr>
          <p:cNvPr id="4" name="Slide Number Placeholder 3"/>
          <p:cNvSpPr>
            <a:spLocks noGrp="1"/>
          </p:cNvSpPr>
          <p:nvPr>
            <p:ph type="sldNum" sz="quarter" idx="10"/>
          </p:nvPr>
        </p:nvSpPr>
        <p:spPr/>
        <p:txBody>
          <a:bodyPr/>
          <a:lstStyle/>
          <a:p>
            <a:fld id="{7561D820-5BA6-48CC-BA5C-3A89029152EA}"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A645B2D-4BD9-4F97-BDD9-3BAA256FB10C}"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FCCCE0-1162-47F0-BE85-CED6B1CB38B4}" type="slidenum">
              <a:rPr lang="en-US" smtClean="0"/>
              <a:pPr/>
              <a:t>‹#›</a:t>
            </a:fld>
            <a:endParaRPr lang="en-US"/>
          </a:p>
        </p:txBody>
      </p:sp>
    </p:spTree>
    <p:extLst>
      <p:ext uri="{BB962C8B-B14F-4D97-AF65-F5344CB8AC3E}">
        <p14:creationId xmlns:p14="http://schemas.microsoft.com/office/powerpoint/2010/main" val="29286404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45B2D-4BD9-4F97-BDD9-3BAA256FB10C}"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CCE0-1162-47F0-BE85-CED6B1CB38B4}" type="slidenum">
              <a:rPr lang="en-US" smtClean="0"/>
              <a:pPr/>
              <a:t>‹#›</a:t>
            </a:fld>
            <a:endParaRPr lang="en-US"/>
          </a:p>
        </p:txBody>
      </p:sp>
    </p:spTree>
    <p:extLst>
      <p:ext uri="{BB962C8B-B14F-4D97-AF65-F5344CB8AC3E}">
        <p14:creationId xmlns:p14="http://schemas.microsoft.com/office/powerpoint/2010/main" val="182406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702945"/>
            <a:ext cx="973956" cy="37376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702945"/>
            <a:ext cx="4648867" cy="373761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45B2D-4BD9-4F97-BDD9-3BAA256FB10C}"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CCCE0-1162-47F0-BE85-CED6B1CB38B4}" type="slidenum">
              <a:rPr lang="en-US" smtClean="0"/>
              <a:pPr/>
              <a:t>‹#›</a:t>
            </a:fld>
            <a:endParaRPr lang="en-US"/>
          </a:p>
        </p:txBody>
      </p:sp>
    </p:spTree>
    <p:extLst>
      <p:ext uri="{BB962C8B-B14F-4D97-AF65-F5344CB8AC3E}">
        <p14:creationId xmlns:p14="http://schemas.microsoft.com/office/powerpoint/2010/main" val="420655070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645B2D-4BD9-4F97-BDD9-3BAA256FB10C}"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FCCCE0-1162-47F0-BE85-CED6B1CB38B4}" type="slidenum">
              <a:rPr lang="en-US" smtClean="0"/>
              <a:pPr/>
              <a:t>‹#›</a:t>
            </a:fld>
            <a:endParaRPr lang="en-US"/>
          </a:p>
        </p:txBody>
      </p:sp>
    </p:spTree>
    <p:extLst>
      <p:ext uri="{BB962C8B-B14F-4D97-AF65-F5344CB8AC3E}">
        <p14:creationId xmlns:p14="http://schemas.microsoft.com/office/powerpoint/2010/main" val="351282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3264349"/>
            <a:ext cx="5101209" cy="94881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0A645B2D-4BD9-4F97-BDD9-3BAA256FB10C}"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FCCCE0-1162-47F0-BE85-CED6B1CB38B4}" type="slidenum">
              <a:rPr lang="en-US" smtClean="0"/>
              <a:pPr/>
              <a:t>‹#›</a:t>
            </a:fld>
            <a:endParaRPr lang="en-US"/>
          </a:p>
        </p:txBody>
      </p:sp>
    </p:spTree>
    <p:extLst>
      <p:ext uri="{BB962C8B-B14F-4D97-AF65-F5344CB8AC3E}">
        <p14:creationId xmlns:p14="http://schemas.microsoft.com/office/powerpoint/2010/main" val="286156690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0" y="971550"/>
            <a:ext cx="4390262" cy="3691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3737" y="971550"/>
            <a:ext cx="4390263" cy="36918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A645B2D-4BD9-4F97-BDD9-3BAA256FB10C}" type="datetimeFigureOut">
              <a:rPr lang="en-US" smtClean="0"/>
              <a:pPr/>
              <a:t>8/27/2020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FFCCCE0-1162-47F0-BE85-CED6B1CB38B4}" type="slidenum">
              <a:rPr lang="en-US" smtClean="0"/>
              <a:pPr/>
              <a:t>‹#›</a:t>
            </a:fld>
            <a:endParaRPr lang="en-US"/>
          </a:p>
        </p:txBody>
      </p:sp>
    </p:spTree>
    <p:extLst>
      <p:ext uri="{BB962C8B-B14F-4D97-AF65-F5344CB8AC3E}">
        <p14:creationId xmlns:p14="http://schemas.microsoft.com/office/powerpoint/2010/main" val="204316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974980"/>
            <a:ext cx="4388483"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0" y="1597342"/>
            <a:ext cx="4388483" cy="30660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1957" y="1597342"/>
            <a:ext cx="4374801" cy="3066097"/>
          </a:xfrm>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3"/>
          </p:nvPr>
        </p:nvSpPr>
        <p:spPr>
          <a:xfrm>
            <a:off x="4751956" y="974980"/>
            <a:ext cx="4392043"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Date Placeholder 6"/>
          <p:cNvSpPr>
            <a:spLocks noGrp="1"/>
          </p:cNvSpPr>
          <p:nvPr>
            <p:ph type="dt" sz="half" idx="10"/>
          </p:nvPr>
        </p:nvSpPr>
        <p:spPr/>
        <p:txBody>
          <a:bodyPr/>
          <a:lstStyle/>
          <a:p>
            <a:fld id="{0A645B2D-4BD9-4F97-BDD9-3BAA256FB10C}" type="datetimeFigureOut">
              <a:rPr lang="en-US" smtClean="0"/>
              <a:pPr/>
              <a:t>8/27/2020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FCCCE0-1162-47F0-BE85-CED6B1CB38B4}"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3813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645B2D-4BD9-4F97-BDD9-3BAA256FB10C}"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FCCCE0-1162-47F0-BE85-CED6B1CB38B4}" type="slidenum">
              <a:rPr lang="en-US" smtClean="0"/>
              <a:pPr/>
              <a:t>‹#›</a:t>
            </a:fld>
            <a:endParaRPr lang="en-US"/>
          </a:p>
        </p:txBody>
      </p:sp>
    </p:spTree>
    <p:extLst>
      <p:ext uri="{BB962C8B-B14F-4D97-AF65-F5344CB8AC3E}">
        <p14:creationId xmlns:p14="http://schemas.microsoft.com/office/powerpoint/2010/main" val="72051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45B2D-4BD9-4F97-BDD9-3BAA256FB10C}"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FCCCE0-1162-47F0-BE85-CED6B1CB38B4}" type="slidenum">
              <a:rPr lang="en-US" smtClean="0"/>
              <a:pPr/>
              <a:t>‹#›</a:t>
            </a:fld>
            <a:endParaRPr lang="en-US"/>
          </a:p>
        </p:txBody>
      </p:sp>
    </p:spTree>
    <p:extLst>
      <p:ext uri="{BB962C8B-B14F-4D97-AF65-F5344CB8AC3E}">
        <p14:creationId xmlns:p14="http://schemas.microsoft.com/office/powerpoint/2010/main" val="403271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1682871"/>
            <a:ext cx="3364992" cy="856123"/>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0"/>
            <a:ext cx="4091940" cy="4663440"/>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6676" y="2662439"/>
            <a:ext cx="2846070" cy="164552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8"/>
          <p:cNvSpPr>
            <a:spLocks noGrp="1"/>
          </p:cNvSpPr>
          <p:nvPr>
            <p:ph type="dt" sz="half" idx="10"/>
          </p:nvPr>
        </p:nvSpPr>
        <p:spPr/>
        <p:txBody>
          <a:bodyPr/>
          <a:lstStyle/>
          <a:p>
            <a:fld id="{0A645B2D-4BD9-4F97-BDD9-3BAA256FB10C}" type="datetimeFigureOut">
              <a:rPr lang="en-US" smtClean="0"/>
              <a:pPr/>
              <a:t>8/27/2020</a:t>
            </a:fld>
            <a:endParaRPr lang="en-US"/>
          </a:p>
        </p:txBody>
      </p:sp>
      <p:sp>
        <p:nvSpPr>
          <p:cNvPr id="10" name="Footer Placeholder 9"/>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CFFCCCE0-1162-47F0-BE85-CED6B1CB38B4}" type="slidenum">
              <a:rPr lang="en-US" smtClean="0"/>
              <a:pPr/>
              <a:t>‹#›</a:t>
            </a:fld>
            <a:endParaRPr lang="en-US"/>
          </a:p>
        </p:txBody>
      </p:sp>
    </p:spTree>
    <p:extLst>
      <p:ext uri="{BB962C8B-B14F-4D97-AF65-F5344CB8AC3E}">
        <p14:creationId xmlns:p14="http://schemas.microsoft.com/office/powerpoint/2010/main" val="277207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1682871"/>
            <a:ext cx="3371249" cy="85098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51435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6676" y="2662439"/>
            <a:ext cx="2846070" cy="1645528"/>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A645B2D-4BD9-4F97-BDD9-3BAA256FB10C}" type="datetimeFigureOut">
              <a:rPr lang="en-US" smtClean="0"/>
              <a:pPr/>
              <a:t>8/27/2020</a:t>
            </a:fld>
            <a:endParaRPr lang="en-US" dirty="0"/>
          </a:p>
        </p:txBody>
      </p:sp>
      <p:sp>
        <p:nvSpPr>
          <p:cNvPr id="9" name="Footer Placeholder 8"/>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CFFCCCE0-1162-47F0-BE85-CED6B1CB38B4}" type="slidenum">
              <a:rPr lang="en-US" smtClean="0"/>
              <a:pPr/>
              <a:t>‹#›</a:t>
            </a:fld>
            <a:endParaRPr lang="en-US"/>
          </a:p>
        </p:txBody>
      </p:sp>
    </p:spTree>
    <p:extLst>
      <p:ext uri="{BB962C8B-B14F-4D97-AF65-F5344CB8AC3E}">
        <p14:creationId xmlns:p14="http://schemas.microsoft.com/office/powerpoint/2010/main" val="217092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0" y="21055"/>
            <a:ext cx="9144000" cy="89154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0" y="971550"/>
            <a:ext cx="9144000" cy="36918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4679112"/>
            <a:ext cx="2065310" cy="242976"/>
          </a:xfrm>
          <a:prstGeom prst="rect">
            <a:avLst/>
          </a:prstGeom>
        </p:spPr>
        <p:txBody>
          <a:bodyPr vert="horz" lIns="91440" tIns="45720" rIns="91440" bIns="45720" rtlCol="0" anchor="ctr"/>
          <a:lstStyle>
            <a:lvl1pPr algn="r">
              <a:defRPr sz="788">
                <a:solidFill>
                  <a:schemeClr val="tx1">
                    <a:alpha val="70000"/>
                  </a:schemeClr>
                </a:solidFill>
              </a:defRPr>
            </a:lvl1pPr>
          </a:lstStyle>
          <a:p>
            <a:fld id="{0A645B2D-4BD9-4F97-BDD9-3BAA256FB10C}" type="datetimeFigureOut">
              <a:rPr lang="en-US" smtClean="0"/>
              <a:pPr/>
              <a:t>8/27/2020</a:t>
            </a:fld>
            <a:endParaRPr lang="en-US" dirty="0"/>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069192" y="466344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CFFCCCE0-1162-47F0-BE85-CED6B1CB38B4}" type="slidenum">
              <a:rPr lang="en-US" smtClean="0"/>
              <a:pPr/>
              <a:t>‹#›</a:t>
            </a:fld>
            <a:endParaRPr lang="en-US"/>
          </a:p>
        </p:txBody>
      </p:sp>
    </p:spTree>
    <p:extLst>
      <p:ext uri="{BB962C8B-B14F-4D97-AF65-F5344CB8AC3E}">
        <p14:creationId xmlns:p14="http://schemas.microsoft.com/office/powerpoint/2010/main" val="1441958578"/>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ctr" defTabSz="685800" rtl="0" eaLnBrk="1" latinLnBrk="0" hangingPunct="1">
        <a:lnSpc>
          <a:spcPct val="90000"/>
        </a:lnSpc>
        <a:spcBef>
          <a:spcPct val="0"/>
        </a:spcBef>
        <a:buNone/>
        <a:defRPr sz="28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omework%20Quizzes/Chapter%2003/Algebra%202%203.1%20Quiz.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3.xml"/><Relationship Id="rId7" Type="http://schemas.openxmlformats.org/officeDocument/2006/relationships/image" Target="../media/image81.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67.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4.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77.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6.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7.xml"/><Relationship Id="rId7"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50.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hyperlink" Target="Homework%20Quizzes/Chapter%2003/Algebra%202%203.2%20Quiz.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810.png"/><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9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1.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hyperlink" Target="Homework%20Quizzes/Chapter%2003/Algebra%202%203.3%20Quiz.ppt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10.pn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50.png"/><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22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hyperlink" Target="Homework%20Quizzes/Chapter%2003/Algebra%202%203.4%20Quiz.ppt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33.png"/><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36.png"/><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image" Target="../media/image350.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37.png"/></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37.xml"/><Relationship Id="rId1" Type="http://schemas.openxmlformats.org/officeDocument/2006/relationships/vmlDrawing" Target="../drawings/vmlDrawing1.vml"/><Relationship Id="rId11" Type="http://schemas.openxmlformats.org/officeDocument/2006/relationships/image" Target="../media/image10.wmf"/><Relationship Id="rId10" Type="http://schemas.openxmlformats.org/officeDocument/2006/relationships/oleObject" Target="../embeddings/oleObject2.bin"/><Relationship Id="rId4" Type="http://schemas.openxmlformats.org/officeDocument/2006/relationships/notesSlide" Target="../notesSlides/notesSlide42.xml"/><Relationship Id="rId9" Type="http://schemas.openxmlformats.org/officeDocument/2006/relationships/image" Target="../media/image9.wmf"/></Relationships>
</file>

<file path=ppt/slides/_rels/slide49.xml.rels><?xml version="1.0" encoding="UTF-8" standalone="yes"?>
<Relationships xmlns="http://schemas.openxmlformats.org/package/2006/relationships"><Relationship Id="rId3" Type="http://schemas.openxmlformats.org/officeDocument/2006/relationships/hyperlink" Target="Homework%20Quizzes/Chapter%2003/Algebra%202%203.5%20Quiz.ppt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notesSlide" Target="../notesSlides/notesSlide46.xml"/><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slideLayout" Target="../slideLayouts/slideLayout2.xml"/><Relationship Id="rId16" Type="http://schemas.openxmlformats.org/officeDocument/2006/relationships/image" Target="../media/image51.png"/><Relationship Id="rId1" Type="http://schemas.openxmlformats.org/officeDocument/2006/relationships/tags" Target="../tags/tag40.xml"/><Relationship Id="rId6" Type="http://schemas.openxmlformats.org/officeDocument/2006/relationships/image" Target="../media/image410.png"/><Relationship Id="rId11" Type="http://schemas.openxmlformats.org/officeDocument/2006/relationships/image" Target="../media/image46.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png"/><Relationship Id="rId9" Type="http://schemas.openxmlformats.org/officeDocument/2006/relationships/image" Target="../media/image44.png"/><Relationship Id="rId14" Type="http://schemas.openxmlformats.org/officeDocument/2006/relationships/image" Target="../media/image49.png"/></Relationships>
</file>

<file path=ppt/slides/_rels/slide5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notesSlide" Target="../notesSlides/notesSlide47.xml"/><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550.png"/><Relationship Id="rId11" Type="http://schemas.openxmlformats.org/officeDocument/2006/relationships/image" Target="../media/image60.png"/><Relationship Id="rId10" Type="http://schemas.openxmlformats.org/officeDocument/2006/relationships/image" Target="../media/image59.png"/><Relationship Id="rId9" Type="http://schemas.openxmlformats.org/officeDocument/2006/relationships/image" Target="../media/image58.png"/><Relationship Id="rId14" Type="http://schemas.openxmlformats.org/officeDocument/2006/relationships/image" Target="../media/image63.png"/></Relationships>
</file>

<file path=ppt/slides/_rels/slide55.xml.rels><?xml version="1.0" encoding="UTF-8" standalone="yes"?>
<Relationships xmlns="http://schemas.openxmlformats.org/package/2006/relationships"><Relationship Id="rId3" Type="http://schemas.openxmlformats.org/officeDocument/2006/relationships/hyperlink" Target="Homework%20Quizzes/Chapter%2003/Algebra%202%203.6%20Quiz.pptx"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64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6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80.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380.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68.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710.png"/><Relationship Id="rId2" Type="http://schemas.openxmlformats.org/officeDocument/2006/relationships/slideLayout" Target="../slideLayouts/slideLayout4.xml"/><Relationship Id="rId1" Type="http://schemas.openxmlformats.org/officeDocument/2006/relationships/tags" Target="../tags/tag48.xml"/><Relationship Id="rId6" Type="http://schemas.openxmlformats.org/officeDocument/2006/relationships/image" Target="../media/image71.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image" Target="../media/image72.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image" Target="../media/image74.png"/></Relationships>
</file>

<file path=ppt/slides/_rels/slide6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notesSlide" Target="../notesSlides/notesSlide60.xml"/><Relationship Id="rId7" Type="http://schemas.openxmlformats.org/officeDocument/2006/relationships/image" Target="../media/image780.png"/><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image" Target="../media/image78.png"/></Relationships>
</file>

<file path=ppt/slides/_rels/slide69.xml.rels><?xml version="1.0" encoding="UTF-8" standalone="yes"?>
<Relationships xmlns="http://schemas.openxmlformats.org/package/2006/relationships"><Relationship Id="rId3" Type="http://schemas.openxmlformats.org/officeDocument/2006/relationships/hyperlink" Target="Homework%20Quizzes/Chapter%2003/Algebra%202%203.7%20Quiz.pptx"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7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notesSlide" Target="../notesSlides/notesSlide63.xml"/><Relationship Id="rId7"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image" Target="../media/image800.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image" Target="../media/image84.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image" Target="../media/image85.png"/></Relationships>
</file>

<file path=ppt/slides/_rels/slide75.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notesSlide" Target="../notesSlides/notesSlide66.xml"/><Relationship Id="rId7" Type="http://schemas.openxmlformats.org/officeDocument/2006/relationships/image" Target="../media/image700.png"/><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image" Target="../media/image86.png"/><Relationship Id="rId10" Type="http://schemas.openxmlformats.org/officeDocument/2006/relationships/image" Target="../media/image90.png"/><Relationship Id="rId9" Type="http://schemas.openxmlformats.org/officeDocument/2006/relationships/image" Target="../media/image89.png"/></Relationships>
</file>

<file path=ppt/slides/_rels/slide7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notesSlide" Target="../notesSlides/notesSlide67.xml"/><Relationship Id="rId7" Type="http://schemas.openxmlformats.org/officeDocument/2006/relationships/image" Target="../media/image87.png"/><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91.png"/><Relationship Id="rId10" Type="http://schemas.openxmlformats.org/officeDocument/2006/relationships/image" Target="../media/image95.png"/><Relationship Id="rId9" Type="http://schemas.openxmlformats.org/officeDocument/2006/relationships/image" Target="../media/image9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92.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920.png"/><Relationship Id="rId2" Type="http://schemas.openxmlformats.org/officeDocument/2006/relationships/slideLayout" Target="../slideLayouts/slideLayout4.xml"/><Relationship Id="rId1" Type="http://schemas.openxmlformats.org/officeDocument/2006/relationships/tags" Target="../tags/tag61.xml"/><Relationship Id="rId6" Type="http://schemas.openxmlformats.org/officeDocument/2006/relationships/image" Target="../media/image9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4.png"/></Relationships>
</file>

<file path=ppt/slides/_rels/slide80.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notesSlide" Target="../notesSlides/notesSlide70.xml"/><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99.png"/><Relationship Id="rId11" Type="http://schemas.openxmlformats.org/officeDocument/2006/relationships/image" Target="../media/image104.png"/><Relationship Id="rId10" Type="http://schemas.openxmlformats.org/officeDocument/2006/relationships/image" Target="../media/image103.png"/><Relationship Id="rId9" Type="http://schemas.openxmlformats.org/officeDocument/2006/relationships/image" Target="../media/image102.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98.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108.png"/></Relationships>
</file>

<file path=ppt/slides/_rels/slide83.xml.rels><?xml version="1.0" encoding="UTF-8" standalone="yes"?>
<Relationships xmlns="http://schemas.openxmlformats.org/package/2006/relationships"><Relationship Id="rId3" Type="http://schemas.openxmlformats.org/officeDocument/2006/relationships/hyperlink" Target="Homework%20Quizzes/Chapter%2003/Algebra%202%203.8%20Quiz.pptx"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Linear Systems and Matrices</a:t>
            </a:r>
          </a:p>
        </p:txBody>
      </p:sp>
      <p:sp>
        <p:nvSpPr>
          <p:cNvPr id="3" name="Subtitle 2"/>
          <p:cNvSpPr>
            <a:spLocks noGrp="1"/>
          </p:cNvSpPr>
          <p:nvPr>
            <p:ph type="subTitle" idx="1"/>
          </p:nvPr>
        </p:nvSpPr>
        <p:spPr/>
        <p:txBody>
          <a:bodyPr>
            <a:normAutofit/>
          </a:bodyPr>
          <a:lstStyle/>
          <a:p>
            <a:r>
              <a:rPr lang="en-US" dirty="0"/>
              <a:t>Algebra 2</a:t>
            </a:r>
          </a:p>
          <a:p>
            <a:r>
              <a:rPr lang="en-US" dirty="0"/>
              <a:t>Chapter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Solve Linear Systems by Graphing</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1" y="971550"/>
                <a:ext cx="5102225" cy="4171950"/>
              </a:xfrm>
            </p:spPr>
            <p:txBody>
              <a:bodyPr>
                <a:normAutofit fontScale="62500" lnSpcReduction="20000"/>
              </a:bodyPr>
              <a:lstStyle/>
              <a:p>
                <a:r>
                  <a:rPr lang="en-US" dirty="0"/>
                  <a:t>Solve by graphing.  Classify as </a:t>
                </a:r>
                <a:r>
                  <a:rPr lang="en-US" i="1" dirty="0"/>
                  <a:t>consistent and independent</a:t>
                </a:r>
                <a:r>
                  <a:rPr lang="en-US" dirty="0"/>
                  <a:t>, </a:t>
                </a:r>
                <a:r>
                  <a:rPr lang="en-US" i="1" dirty="0"/>
                  <a:t>consistent and dependent</a:t>
                </a:r>
                <a:r>
                  <a:rPr lang="en-US" dirty="0"/>
                  <a:t>, or </a:t>
                </a:r>
                <a:r>
                  <a:rPr lang="en-US" i="1" dirty="0"/>
                  <a:t>inconsistent</a:t>
                </a:r>
                <a:r>
                  <a:rPr lang="en-US" dirty="0"/>
                  <a:t>.</a:t>
                </a:r>
              </a:p>
              <a:p>
                <a:r>
                  <a:rPr lang="en-US" dirty="0"/>
                  <a:t>  2x +   y = 1</a:t>
                </a:r>
              </a:p>
              <a:p>
                <a:r>
                  <a:rPr lang="en-US" dirty="0"/>
                  <a:t>-4x – 2y = -2</a:t>
                </a:r>
              </a:p>
              <a:p>
                <a:r>
                  <a:rPr lang="en-US" dirty="0"/>
                  <a:t>Solve both equations for </a:t>
                </a:r>
                <a:r>
                  <a:rPr lang="en-US" i="1" dirty="0"/>
                  <a:t>y</a:t>
                </a:r>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2</m:t>
                      </m:r>
                      <m:r>
                        <a:rPr lang="en-US" i="1">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𝑦</m:t>
                      </m:r>
                      <m:r>
                        <a:rPr lang="en-US" i="1">
                          <a:solidFill>
                            <a:schemeClr val="accent1"/>
                          </a:solidFill>
                          <a:latin typeface="Cambria Math" panose="02040503050406030204" pitchFamily="18" charset="0"/>
                        </a:rPr>
                        <m:t>=1</m:t>
                      </m:r>
                    </m:oMath>
                  </m:oMathPara>
                </a14:m>
                <a:endParaRPr lang="en-US" dirty="0">
                  <a:solidFill>
                    <a:schemeClr val="accent1"/>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panose="02040503050406030204" pitchFamily="18" charset="0"/>
                        </a:rPr>
                        <m:t>𝑦</m:t>
                      </m:r>
                      <m:r>
                        <a:rPr lang="en-US" i="1">
                          <a:solidFill>
                            <a:schemeClr val="accent1"/>
                          </a:solidFill>
                          <a:latin typeface="Cambria Math" panose="02040503050406030204" pitchFamily="18" charset="0"/>
                        </a:rPr>
                        <m:t>=−2</m:t>
                      </m:r>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+1</m:t>
                      </m:r>
                    </m:oMath>
                  </m:oMathPara>
                </a14:m>
                <a:endParaRPr lang="en-US" dirty="0">
                  <a:solidFill>
                    <a:schemeClr val="accent1"/>
                  </a:solidFill>
                </a:endParaRPr>
              </a:p>
              <a:p>
                <a:r>
                  <a:rPr lang="en-US" dirty="0">
                    <a:solidFill>
                      <a:schemeClr val="accent1"/>
                    </a:solidFill>
                  </a:rPr>
                  <a:t>The </a:t>
                </a:r>
                <a:r>
                  <a:rPr lang="en-US" i="1" dirty="0">
                    <a:solidFill>
                      <a:schemeClr val="accent1"/>
                    </a:solidFill>
                  </a:rPr>
                  <a:t>y</a:t>
                </a:r>
                <a:r>
                  <a:rPr lang="en-US" dirty="0">
                    <a:solidFill>
                      <a:schemeClr val="accent1"/>
                    </a:solidFill>
                  </a:rPr>
                  <a:t>-intercept is 1 and the slope is </a:t>
                </a:r>
                <a14:m>
                  <m:oMath xmlns:m="http://schemas.openxmlformats.org/officeDocument/2006/math">
                    <m:r>
                      <a:rPr lang="en-US" b="0" i="1" smtClean="0">
                        <a:solidFill>
                          <a:schemeClr val="accent1"/>
                        </a:solidFill>
                        <a:latin typeface="Cambria Math" panose="02040503050406030204" pitchFamily="18" charset="0"/>
                      </a:rPr>
                      <m:t>−2</m:t>
                    </m:r>
                  </m:oMath>
                </a14:m>
                <a:r>
                  <a:rPr lang="en-US" dirty="0">
                    <a:solidFill>
                      <a:schemeClr val="accent1"/>
                    </a:solidFill>
                  </a:rPr>
                  <a:t>.</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accent3"/>
                          </a:solidFill>
                          <a:latin typeface="Cambria Math" panose="02040503050406030204" pitchFamily="18" charset="0"/>
                        </a:rPr>
                        <m:t>−4</m:t>
                      </m:r>
                      <m:r>
                        <a:rPr lang="en-US" i="1">
                          <a:solidFill>
                            <a:schemeClr val="accent3"/>
                          </a:solidFill>
                          <a:latin typeface="Cambria Math" panose="02040503050406030204" pitchFamily="18" charset="0"/>
                        </a:rPr>
                        <m:t>𝑥</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𝑦</m:t>
                      </m:r>
                      <m:r>
                        <a:rPr lang="en-US" i="1">
                          <a:solidFill>
                            <a:schemeClr val="accent3"/>
                          </a:solidFill>
                          <a:latin typeface="Cambria Math" panose="02040503050406030204" pitchFamily="18" charset="0"/>
                        </a:rPr>
                        <m:t>=−2</m:t>
                      </m:r>
                    </m:oMath>
                  </m:oMathPara>
                </a14:m>
                <a:endParaRPr lang="en-US" dirty="0">
                  <a:solidFill>
                    <a:schemeClr val="accent3"/>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𝑦</m:t>
                      </m:r>
                      <m:r>
                        <a:rPr lang="en-US" i="1">
                          <a:solidFill>
                            <a:schemeClr val="accent3"/>
                          </a:solidFill>
                          <a:latin typeface="Cambria Math" panose="02040503050406030204" pitchFamily="18" charset="0"/>
                        </a:rPr>
                        <m:t>=4</m:t>
                      </m:r>
                      <m:r>
                        <a:rPr lang="en-US" i="1">
                          <a:solidFill>
                            <a:schemeClr val="accent3"/>
                          </a:solidFill>
                          <a:latin typeface="Cambria Math" panose="02040503050406030204" pitchFamily="18" charset="0"/>
                        </a:rPr>
                        <m:t>𝑥</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2</m:t>
                      </m:r>
                    </m:oMath>
                  </m:oMathPara>
                </a14:m>
                <a:endParaRPr lang="en-US" dirty="0">
                  <a:solidFill>
                    <a:schemeClr val="accent3"/>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accent3"/>
                          </a:solidFill>
                          <a:latin typeface="Cambria Math" panose="02040503050406030204" pitchFamily="18" charset="0"/>
                        </a:rPr>
                        <m:t>𝑦</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𝑥</m:t>
                      </m:r>
                      <m:r>
                        <a:rPr lang="en-US" b="0" i="1" smtClean="0">
                          <a:solidFill>
                            <a:schemeClr val="accent3"/>
                          </a:solidFill>
                          <a:latin typeface="Cambria Math" panose="02040503050406030204" pitchFamily="18" charset="0"/>
                        </a:rPr>
                        <m:t>+1</m:t>
                      </m:r>
                    </m:oMath>
                  </m:oMathPara>
                </a14:m>
                <a:endParaRPr lang="en-US" dirty="0">
                  <a:solidFill>
                    <a:schemeClr val="accent3"/>
                  </a:solidFill>
                </a:endParaRPr>
              </a:p>
              <a:p>
                <a:r>
                  <a:rPr lang="en-US" dirty="0">
                    <a:solidFill>
                      <a:schemeClr val="accent3"/>
                    </a:solidFill>
                  </a:rPr>
                  <a:t>The </a:t>
                </a:r>
                <a:r>
                  <a:rPr lang="en-US" i="1" dirty="0">
                    <a:solidFill>
                      <a:schemeClr val="accent3"/>
                    </a:solidFill>
                  </a:rPr>
                  <a:t>y</a:t>
                </a:r>
                <a:r>
                  <a:rPr lang="en-US" dirty="0">
                    <a:solidFill>
                      <a:schemeClr val="accent3"/>
                    </a:solidFill>
                  </a:rPr>
                  <a:t>-intercept is 1 and the slope is </a:t>
                </a:r>
                <a14:m>
                  <m:oMath xmlns:m="http://schemas.openxmlformats.org/officeDocument/2006/math">
                    <m:r>
                      <a:rPr lang="en-US" b="0" i="1" smtClean="0">
                        <a:solidFill>
                          <a:schemeClr val="accent3"/>
                        </a:solidFill>
                        <a:latin typeface="Cambria Math" panose="02040503050406030204" pitchFamily="18" charset="0"/>
                      </a:rPr>
                      <m:t>−2</m:t>
                    </m:r>
                  </m:oMath>
                </a14:m>
                <a:r>
                  <a:rPr lang="en-US" dirty="0">
                    <a:solidFill>
                      <a:schemeClr val="accent3"/>
                    </a:solidFill>
                  </a:rPr>
                  <a:t>.</a:t>
                </a:r>
              </a:p>
              <a:p>
                <a:r>
                  <a:rPr lang="en-US" dirty="0"/>
                  <a:t>Where the lines intersect is the solution.</a:t>
                </a:r>
              </a:p>
              <a:p>
                <a:r>
                  <a:rPr lang="en-US" dirty="0"/>
                  <a:t>Since they are the same line there are </a:t>
                </a:r>
                <a:r>
                  <a:rPr lang="en-US" b="1" dirty="0"/>
                  <a:t>infinitely many solutions</a:t>
                </a:r>
                <a:r>
                  <a:rPr lang="en-US" dirty="0"/>
                  <a:t>. Consistent and dependent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1" y="971550"/>
                <a:ext cx="5102225" cy="4171950"/>
              </a:xfrm>
              <a:blipFill>
                <a:blip r:embed="rId6"/>
                <a:stretch>
                  <a:fillRect l="-358" t="-1314"/>
                </a:stretch>
              </a:blipFill>
            </p:spPr>
            <p:txBody>
              <a:bodyPr/>
              <a:lstStyle/>
              <a:p>
                <a:r>
                  <a:rPr lang="en-US">
                    <a:noFill/>
                  </a:rPr>
                  <a:t> </a:t>
                </a:r>
              </a:p>
            </p:txBody>
          </p:sp>
        </mc:Fallback>
      </mc:AlternateContent>
      <p:pic>
        <p:nvPicPr>
          <p:cNvPr id="6" name="Content Placeholder 5" descr="Graph (-5 to 5).jpg"/>
          <p:cNvPicPr>
            <a:picLocks noGrp="1" noChangeAspect="1"/>
          </p:cNvPicPr>
          <p:nvPr>
            <p:ph sz="half" idx="2"/>
          </p:nvPr>
        </p:nvPicPr>
        <p:blipFill>
          <a:blip r:embed="rId7" cstate="print"/>
          <a:stretch>
            <a:fillRect/>
          </a:stretch>
        </p:blipFill>
        <p:spPr>
          <a:xfrm>
            <a:off x="5102225" y="971550"/>
            <a:ext cx="3692525" cy="3692525"/>
          </a:xfrm>
          <a:prstGeom prst="rect">
            <a:avLst/>
          </a:prstGeom>
          <a:noFill/>
          <a:ln>
            <a:noFill/>
          </a:ln>
        </p:spPr>
      </p:pic>
      <p:sp>
        <p:nvSpPr>
          <p:cNvPr id="5" name="Oval 4"/>
          <p:cNvSpPr/>
          <p:nvPr/>
        </p:nvSpPr>
        <p:spPr>
          <a:xfrm>
            <a:off x="6915150" y="250190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194550" y="306070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467600" y="361315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53350" y="417830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35750" y="194310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362700" y="138430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6269554" y="1123950"/>
            <a:ext cx="1629941" cy="3352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913046" y="250190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192446" y="306070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465496" y="361315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751246" y="417830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633646" y="194310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360596" y="138430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6267450" y="1123950"/>
            <a:ext cx="1629941" cy="335280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290">
                                          <p:stCondLst>
                                            <p:cond delay="0"/>
                                          </p:stCondLst>
                                        </p:cTn>
                                        <p:tgtEl>
                                          <p:spTgt spid="5"/>
                                        </p:tgtEl>
                                      </p:cBhvr>
                                    </p:animEffect>
                                    <p:anim calcmode="lin" valueType="num">
                                      <p:cBhvr>
                                        <p:cTn id="24"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9" dur="13">
                                          <p:stCondLst>
                                            <p:cond delay="325"/>
                                          </p:stCondLst>
                                        </p:cTn>
                                        <p:tgtEl>
                                          <p:spTgt spid="5"/>
                                        </p:tgtEl>
                                      </p:cBhvr>
                                      <p:to x="100000" y="60000"/>
                                    </p:animScale>
                                    <p:animScale>
                                      <p:cBhvr>
                                        <p:cTn id="30" dur="83" decel="50000">
                                          <p:stCondLst>
                                            <p:cond delay="338"/>
                                          </p:stCondLst>
                                        </p:cTn>
                                        <p:tgtEl>
                                          <p:spTgt spid="5"/>
                                        </p:tgtEl>
                                      </p:cBhvr>
                                      <p:to x="100000" y="100000"/>
                                    </p:animScale>
                                    <p:animScale>
                                      <p:cBhvr>
                                        <p:cTn id="31" dur="13">
                                          <p:stCondLst>
                                            <p:cond delay="656"/>
                                          </p:stCondLst>
                                        </p:cTn>
                                        <p:tgtEl>
                                          <p:spTgt spid="5"/>
                                        </p:tgtEl>
                                      </p:cBhvr>
                                      <p:to x="100000" y="80000"/>
                                    </p:animScale>
                                    <p:animScale>
                                      <p:cBhvr>
                                        <p:cTn id="32" dur="83" decel="50000">
                                          <p:stCondLst>
                                            <p:cond delay="669"/>
                                          </p:stCondLst>
                                        </p:cTn>
                                        <p:tgtEl>
                                          <p:spTgt spid="5"/>
                                        </p:tgtEl>
                                      </p:cBhvr>
                                      <p:to x="100000" y="100000"/>
                                    </p:animScale>
                                    <p:animScale>
                                      <p:cBhvr>
                                        <p:cTn id="33" dur="13">
                                          <p:stCondLst>
                                            <p:cond delay="821"/>
                                          </p:stCondLst>
                                        </p:cTn>
                                        <p:tgtEl>
                                          <p:spTgt spid="5"/>
                                        </p:tgtEl>
                                      </p:cBhvr>
                                      <p:to x="100000" y="90000"/>
                                    </p:animScale>
                                    <p:animScale>
                                      <p:cBhvr>
                                        <p:cTn id="34" dur="83" decel="50000">
                                          <p:stCondLst>
                                            <p:cond delay="834"/>
                                          </p:stCondLst>
                                        </p:cTn>
                                        <p:tgtEl>
                                          <p:spTgt spid="5"/>
                                        </p:tgtEl>
                                      </p:cBhvr>
                                      <p:to x="100000" y="100000"/>
                                    </p:animScale>
                                    <p:animScale>
                                      <p:cBhvr>
                                        <p:cTn id="35" dur="13">
                                          <p:stCondLst>
                                            <p:cond delay="904"/>
                                          </p:stCondLst>
                                        </p:cTn>
                                        <p:tgtEl>
                                          <p:spTgt spid="5"/>
                                        </p:tgtEl>
                                      </p:cBhvr>
                                      <p:to x="100000" y="95000"/>
                                    </p:animScale>
                                    <p:animScale>
                                      <p:cBhvr>
                                        <p:cTn id="36" dur="83" decel="50000">
                                          <p:stCondLst>
                                            <p:cond delay="917"/>
                                          </p:stCondLst>
                                        </p:cTn>
                                        <p:tgtEl>
                                          <p:spTgt spid="5"/>
                                        </p:tgtEl>
                                      </p:cBhvr>
                                      <p:to x="100000" y="100000"/>
                                    </p:animScale>
                                  </p:childTnLst>
                                </p:cTn>
                              </p:par>
                            </p:childTnLst>
                          </p:cTn>
                        </p:par>
                        <p:par>
                          <p:cTn id="37" fill="hold">
                            <p:stCondLst>
                              <p:cond delay="1000"/>
                            </p:stCondLst>
                            <p:childTnLst>
                              <p:par>
                                <p:cTn id="38" presetID="26"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290">
                                          <p:stCondLst>
                                            <p:cond delay="0"/>
                                          </p:stCondLst>
                                        </p:cTn>
                                        <p:tgtEl>
                                          <p:spTgt spid="7"/>
                                        </p:tgtEl>
                                      </p:cBhvr>
                                    </p:animEffect>
                                    <p:anim calcmode="lin" valueType="num">
                                      <p:cBhvr>
                                        <p:cTn id="41"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46" dur="13">
                                          <p:stCondLst>
                                            <p:cond delay="325"/>
                                          </p:stCondLst>
                                        </p:cTn>
                                        <p:tgtEl>
                                          <p:spTgt spid="7"/>
                                        </p:tgtEl>
                                      </p:cBhvr>
                                      <p:to x="100000" y="60000"/>
                                    </p:animScale>
                                    <p:animScale>
                                      <p:cBhvr>
                                        <p:cTn id="47" dur="83" decel="50000">
                                          <p:stCondLst>
                                            <p:cond delay="338"/>
                                          </p:stCondLst>
                                        </p:cTn>
                                        <p:tgtEl>
                                          <p:spTgt spid="7"/>
                                        </p:tgtEl>
                                      </p:cBhvr>
                                      <p:to x="100000" y="100000"/>
                                    </p:animScale>
                                    <p:animScale>
                                      <p:cBhvr>
                                        <p:cTn id="48" dur="13">
                                          <p:stCondLst>
                                            <p:cond delay="656"/>
                                          </p:stCondLst>
                                        </p:cTn>
                                        <p:tgtEl>
                                          <p:spTgt spid="7"/>
                                        </p:tgtEl>
                                      </p:cBhvr>
                                      <p:to x="100000" y="80000"/>
                                    </p:animScale>
                                    <p:animScale>
                                      <p:cBhvr>
                                        <p:cTn id="49" dur="83" decel="50000">
                                          <p:stCondLst>
                                            <p:cond delay="669"/>
                                          </p:stCondLst>
                                        </p:cTn>
                                        <p:tgtEl>
                                          <p:spTgt spid="7"/>
                                        </p:tgtEl>
                                      </p:cBhvr>
                                      <p:to x="100000" y="100000"/>
                                    </p:animScale>
                                    <p:animScale>
                                      <p:cBhvr>
                                        <p:cTn id="50" dur="13">
                                          <p:stCondLst>
                                            <p:cond delay="821"/>
                                          </p:stCondLst>
                                        </p:cTn>
                                        <p:tgtEl>
                                          <p:spTgt spid="7"/>
                                        </p:tgtEl>
                                      </p:cBhvr>
                                      <p:to x="100000" y="90000"/>
                                    </p:animScale>
                                    <p:animScale>
                                      <p:cBhvr>
                                        <p:cTn id="51" dur="83" decel="50000">
                                          <p:stCondLst>
                                            <p:cond delay="834"/>
                                          </p:stCondLst>
                                        </p:cTn>
                                        <p:tgtEl>
                                          <p:spTgt spid="7"/>
                                        </p:tgtEl>
                                      </p:cBhvr>
                                      <p:to x="100000" y="100000"/>
                                    </p:animScale>
                                    <p:animScale>
                                      <p:cBhvr>
                                        <p:cTn id="52" dur="13">
                                          <p:stCondLst>
                                            <p:cond delay="904"/>
                                          </p:stCondLst>
                                        </p:cTn>
                                        <p:tgtEl>
                                          <p:spTgt spid="7"/>
                                        </p:tgtEl>
                                      </p:cBhvr>
                                      <p:to x="100000" y="95000"/>
                                    </p:animScale>
                                    <p:animScale>
                                      <p:cBhvr>
                                        <p:cTn id="53" dur="83" decel="50000">
                                          <p:stCondLst>
                                            <p:cond delay="917"/>
                                          </p:stCondLst>
                                        </p:cTn>
                                        <p:tgtEl>
                                          <p:spTgt spid="7"/>
                                        </p:tgtEl>
                                      </p:cBhvr>
                                      <p:to x="100000" y="100000"/>
                                    </p:animScale>
                                  </p:childTnLst>
                                </p:cTn>
                              </p:par>
                            </p:childTnLst>
                          </p:cTn>
                        </p:par>
                        <p:par>
                          <p:cTn id="54" fill="hold">
                            <p:stCondLst>
                              <p:cond delay="2000"/>
                            </p:stCondLst>
                            <p:childTnLst>
                              <p:par>
                                <p:cTn id="55" presetID="26"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290">
                                          <p:stCondLst>
                                            <p:cond delay="0"/>
                                          </p:stCondLst>
                                        </p:cTn>
                                        <p:tgtEl>
                                          <p:spTgt spid="8"/>
                                        </p:tgtEl>
                                      </p:cBhvr>
                                    </p:animEffect>
                                    <p:anim calcmode="lin" valueType="num">
                                      <p:cBhvr>
                                        <p:cTn id="58"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9"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0"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61"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62"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63" dur="13">
                                          <p:stCondLst>
                                            <p:cond delay="325"/>
                                          </p:stCondLst>
                                        </p:cTn>
                                        <p:tgtEl>
                                          <p:spTgt spid="8"/>
                                        </p:tgtEl>
                                      </p:cBhvr>
                                      <p:to x="100000" y="60000"/>
                                    </p:animScale>
                                    <p:animScale>
                                      <p:cBhvr>
                                        <p:cTn id="64" dur="83" decel="50000">
                                          <p:stCondLst>
                                            <p:cond delay="338"/>
                                          </p:stCondLst>
                                        </p:cTn>
                                        <p:tgtEl>
                                          <p:spTgt spid="8"/>
                                        </p:tgtEl>
                                      </p:cBhvr>
                                      <p:to x="100000" y="100000"/>
                                    </p:animScale>
                                    <p:animScale>
                                      <p:cBhvr>
                                        <p:cTn id="65" dur="13">
                                          <p:stCondLst>
                                            <p:cond delay="656"/>
                                          </p:stCondLst>
                                        </p:cTn>
                                        <p:tgtEl>
                                          <p:spTgt spid="8"/>
                                        </p:tgtEl>
                                      </p:cBhvr>
                                      <p:to x="100000" y="80000"/>
                                    </p:animScale>
                                    <p:animScale>
                                      <p:cBhvr>
                                        <p:cTn id="66" dur="83" decel="50000">
                                          <p:stCondLst>
                                            <p:cond delay="669"/>
                                          </p:stCondLst>
                                        </p:cTn>
                                        <p:tgtEl>
                                          <p:spTgt spid="8"/>
                                        </p:tgtEl>
                                      </p:cBhvr>
                                      <p:to x="100000" y="100000"/>
                                    </p:animScale>
                                    <p:animScale>
                                      <p:cBhvr>
                                        <p:cTn id="67" dur="13">
                                          <p:stCondLst>
                                            <p:cond delay="821"/>
                                          </p:stCondLst>
                                        </p:cTn>
                                        <p:tgtEl>
                                          <p:spTgt spid="8"/>
                                        </p:tgtEl>
                                      </p:cBhvr>
                                      <p:to x="100000" y="90000"/>
                                    </p:animScale>
                                    <p:animScale>
                                      <p:cBhvr>
                                        <p:cTn id="68" dur="83" decel="50000">
                                          <p:stCondLst>
                                            <p:cond delay="834"/>
                                          </p:stCondLst>
                                        </p:cTn>
                                        <p:tgtEl>
                                          <p:spTgt spid="8"/>
                                        </p:tgtEl>
                                      </p:cBhvr>
                                      <p:to x="100000" y="100000"/>
                                    </p:animScale>
                                    <p:animScale>
                                      <p:cBhvr>
                                        <p:cTn id="69" dur="13">
                                          <p:stCondLst>
                                            <p:cond delay="904"/>
                                          </p:stCondLst>
                                        </p:cTn>
                                        <p:tgtEl>
                                          <p:spTgt spid="8"/>
                                        </p:tgtEl>
                                      </p:cBhvr>
                                      <p:to x="100000" y="95000"/>
                                    </p:animScale>
                                    <p:animScale>
                                      <p:cBhvr>
                                        <p:cTn id="70" dur="83" decel="50000">
                                          <p:stCondLst>
                                            <p:cond delay="917"/>
                                          </p:stCondLst>
                                        </p:cTn>
                                        <p:tgtEl>
                                          <p:spTgt spid="8"/>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down)">
                                      <p:cBhvr>
                                        <p:cTn id="73" dur="290">
                                          <p:stCondLst>
                                            <p:cond delay="0"/>
                                          </p:stCondLst>
                                        </p:cTn>
                                        <p:tgtEl>
                                          <p:spTgt spid="9"/>
                                        </p:tgtEl>
                                      </p:cBhvr>
                                    </p:animEffect>
                                    <p:anim calcmode="lin" valueType="num">
                                      <p:cBhvr>
                                        <p:cTn id="74"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5"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6"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77"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78"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79" dur="13">
                                          <p:stCondLst>
                                            <p:cond delay="325"/>
                                          </p:stCondLst>
                                        </p:cTn>
                                        <p:tgtEl>
                                          <p:spTgt spid="9"/>
                                        </p:tgtEl>
                                      </p:cBhvr>
                                      <p:to x="100000" y="60000"/>
                                    </p:animScale>
                                    <p:animScale>
                                      <p:cBhvr>
                                        <p:cTn id="80" dur="83" decel="50000">
                                          <p:stCondLst>
                                            <p:cond delay="338"/>
                                          </p:stCondLst>
                                        </p:cTn>
                                        <p:tgtEl>
                                          <p:spTgt spid="9"/>
                                        </p:tgtEl>
                                      </p:cBhvr>
                                      <p:to x="100000" y="100000"/>
                                    </p:animScale>
                                    <p:animScale>
                                      <p:cBhvr>
                                        <p:cTn id="81" dur="13">
                                          <p:stCondLst>
                                            <p:cond delay="656"/>
                                          </p:stCondLst>
                                        </p:cTn>
                                        <p:tgtEl>
                                          <p:spTgt spid="9"/>
                                        </p:tgtEl>
                                      </p:cBhvr>
                                      <p:to x="100000" y="80000"/>
                                    </p:animScale>
                                    <p:animScale>
                                      <p:cBhvr>
                                        <p:cTn id="82" dur="83" decel="50000">
                                          <p:stCondLst>
                                            <p:cond delay="669"/>
                                          </p:stCondLst>
                                        </p:cTn>
                                        <p:tgtEl>
                                          <p:spTgt spid="9"/>
                                        </p:tgtEl>
                                      </p:cBhvr>
                                      <p:to x="100000" y="100000"/>
                                    </p:animScale>
                                    <p:animScale>
                                      <p:cBhvr>
                                        <p:cTn id="83" dur="13">
                                          <p:stCondLst>
                                            <p:cond delay="821"/>
                                          </p:stCondLst>
                                        </p:cTn>
                                        <p:tgtEl>
                                          <p:spTgt spid="9"/>
                                        </p:tgtEl>
                                      </p:cBhvr>
                                      <p:to x="100000" y="90000"/>
                                    </p:animScale>
                                    <p:animScale>
                                      <p:cBhvr>
                                        <p:cTn id="84" dur="83" decel="50000">
                                          <p:stCondLst>
                                            <p:cond delay="834"/>
                                          </p:stCondLst>
                                        </p:cTn>
                                        <p:tgtEl>
                                          <p:spTgt spid="9"/>
                                        </p:tgtEl>
                                      </p:cBhvr>
                                      <p:to x="100000" y="100000"/>
                                    </p:animScale>
                                    <p:animScale>
                                      <p:cBhvr>
                                        <p:cTn id="85" dur="13">
                                          <p:stCondLst>
                                            <p:cond delay="904"/>
                                          </p:stCondLst>
                                        </p:cTn>
                                        <p:tgtEl>
                                          <p:spTgt spid="9"/>
                                        </p:tgtEl>
                                      </p:cBhvr>
                                      <p:to x="100000" y="95000"/>
                                    </p:animScale>
                                    <p:animScale>
                                      <p:cBhvr>
                                        <p:cTn id="86" dur="83" decel="50000">
                                          <p:stCondLst>
                                            <p:cond delay="917"/>
                                          </p:stCondLst>
                                        </p:cTn>
                                        <p:tgtEl>
                                          <p:spTgt spid="9"/>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wipe(down)">
                                      <p:cBhvr>
                                        <p:cTn id="89" dur="290">
                                          <p:stCondLst>
                                            <p:cond delay="0"/>
                                          </p:stCondLst>
                                        </p:cTn>
                                        <p:tgtEl>
                                          <p:spTgt spid="10"/>
                                        </p:tgtEl>
                                      </p:cBhvr>
                                    </p:animEffect>
                                    <p:anim calcmode="lin" valueType="num">
                                      <p:cBhvr>
                                        <p:cTn id="90"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1"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2"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93"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94"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95" dur="13">
                                          <p:stCondLst>
                                            <p:cond delay="325"/>
                                          </p:stCondLst>
                                        </p:cTn>
                                        <p:tgtEl>
                                          <p:spTgt spid="10"/>
                                        </p:tgtEl>
                                      </p:cBhvr>
                                      <p:to x="100000" y="60000"/>
                                    </p:animScale>
                                    <p:animScale>
                                      <p:cBhvr>
                                        <p:cTn id="96" dur="83" decel="50000">
                                          <p:stCondLst>
                                            <p:cond delay="338"/>
                                          </p:stCondLst>
                                        </p:cTn>
                                        <p:tgtEl>
                                          <p:spTgt spid="10"/>
                                        </p:tgtEl>
                                      </p:cBhvr>
                                      <p:to x="100000" y="100000"/>
                                    </p:animScale>
                                    <p:animScale>
                                      <p:cBhvr>
                                        <p:cTn id="97" dur="13">
                                          <p:stCondLst>
                                            <p:cond delay="656"/>
                                          </p:stCondLst>
                                        </p:cTn>
                                        <p:tgtEl>
                                          <p:spTgt spid="10"/>
                                        </p:tgtEl>
                                      </p:cBhvr>
                                      <p:to x="100000" y="80000"/>
                                    </p:animScale>
                                    <p:animScale>
                                      <p:cBhvr>
                                        <p:cTn id="98" dur="83" decel="50000">
                                          <p:stCondLst>
                                            <p:cond delay="669"/>
                                          </p:stCondLst>
                                        </p:cTn>
                                        <p:tgtEl>
                                          <p:spTgt spid="10"/>
                                        </p:tgtEl>
                                      </p:cBhvr>
                                      <p:to x="100000" y="100000"/>
                                    </p:animScale>
                                    <p:animScale>
                                      <p:cBhvr>
                                        <p:cTn id="99" dur="13">
                                          <p:stCondLst>
                                            <p:cond delay="821"/>
                                          </p:stCondLst>
                                        </p:cTn>
                                        <p:tgtEl>
                                          <p:spTgt spid="10"/>
                                        </p:tgtEl>
                                      </p:cBhvr>
                                      <p:to x="100000" y="90000"/>
                                    </p:animScale>
                                    <p:animScale>
                                      <p:cBhvr>
                                        <p:cTn id="100" dur="83" decel="50000">
                                          <p:stCondLst>
                                            <p:cond delay="834"/>
                                          </p:stCondLst>
                                        </p:cTn>
                                        <p:tgtEl>
                                          <p:spTgt spid="10"/>
                                        </p:tgtEl>
                                      </p:cBhvr>
                                      <p:to x="100000" y="100000"/>
                                    </p:animScale>
                                    <p:animScale>
                                      <p:cBhvr>
                                        <p:cTn id="101" dur="13">
                                          <p:stCondLst>
                                            <p:cond delay="904"/>
                                          </p:stCondLst>
                                        </p:cTn>
                                        <p:tgtEl>
                                          <p:spTgt spid="10"/>
                                        </p:tgtEl>
                                      </p:cBhvr>
                                      <p:to x="100000" y="95000"/>
                                    </p:animScale>
                                    <p:animScale>
                                      <p:cBhvr>
                                        <p:cTn id="102" dur="83" decel="50000">
                                          <p:stCondLst>
                                            <p:cond delay="917"/>
                                          </p:stCondLst>
                                        </p:cTn>
                                        <p:tgtEl>
                                          <p:spTgt spid="10"/>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down)">
                                      <p:cBhvr>
                                        <p:cTn id="105" dur="290">
                                          <p:stCondLst>
                                            <p:cond delay="0"/>
                                          </p:stCondLst>
                                        </p:cTn>
                                        <p:tgtEl>
                                          <p:spTgt spid="11"/>
                                        </p:tgtEl>
                                      </p:cBhvr>
                                    </p:animEffect>
                                    <p:anim calcmode="lin" valueType="num">
                                      <p:cBhvr>
                                        <p:cTn id="106"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7"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8"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109"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110"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111" dur="13">
                                          <p:stCondLst>
                                            <p:cond delay="325"/>
                                          </p:stCondLst>
                                        </p:cTn>
                                        <p:tgtEl>
                                          <p:spTgt spid="11"/>
                                        </p:tgtEl>
                                      </p:cBhvr>
                                      <p:to x="100000" y="60000"/>
                                    </p:animScale>
                                    <p:animScale>
                                      <p:cBhvr>
                                        <p:cTn id="112" dur="83" decel="50000">
                                          <p:stCondLst>
                                            <p:cond delay="338"/>
                                          </p:stCondLst>
                                        </p:cTn>
                                        <p:tgtEl>
                                          <p:spTgt spid="11"/>
                                        </p:tgtEl>
                                      </p:cBhvr>
                                      <p:to x="100000" y="100000"/>
                                    </p:animScale>
                                    <p:animScale>
                                      <p:cBhvr>
                                        <p:cTn id="113" dur="13">
                                          <p:stCondLst>
                                            <p:cond delay="656"/>
                                          </p:stCondLst>
                                        </p:cTn>
                                        <p:tgtEl>
                                          <p:spTgt spid="11"/>
                                        </p:tgtEl>
                                      </p:cBhvr>
                                      <p:to x="100000" y="80000"/>
                                    </p:animScale>
                                    <p:animScale>
                                      <p:cBhvr>
                                        <p:cTn id="114" dur="83" decel="50000">
                                          <p:stCondLst>
                                            <p:cond delay="669"/>
                                          </p:stCondLst>
                                        </p:cTn>
                                        <p:tgtEl>
                                          <p:spTgt spid="11"/>
                                        </p:tgtEl>
                                      </p:cBhvr>
                                      <p:to x="100000" y="100000"/>
                                    </p:animScale>
                                    <p:animScale>
                                      <p:cBhvr>
                                        <p:cTn id="115" dur="13">
                                          <p:stCondLst>
                                            <p:cond delay="821"/>
                                          </p:stCondLst>
                                        </p:cTn>
                                        <p:tgtEl>
                                          <p:spTgt spid="11"/>
                                        </p:tgtEl>
                                      </p:cBhvr>
                                      <p:to x="100000" y="90000"/>
                                    </p:animScale>
                                    <p:animScale>
                                      <p:cBhvr>
                                        <p:cTn id="116" dur="83" decel="50000">
                                          <p:stCondLst>
                                            <p:cond delay="834"/>
                                          </p:stCondLst>
                                        </p:cTn>
                                        <p:tgtEl>
                                          <p:spTgt spid="11"/>
                                        </p:tgtEl>
                                      </p:cBhvr>
                                      <p:to x="100000" y="100000"/>
                                    </p:animScale>
                                    <p:animScale>
                                      <p:cBhvr>
                                        <p:cTn id="117" dur="13">
                                          <p:stCondLst>
                                            <p:cond delay="904"/>
                                          </p:stCondLst>
                                        </p:cTn>
                                        <p:tgtEl>
                                          <p:spTgt spid="11"/>
                                        </p:tgtEl>
                                      </p:cBhvr>
                                      <p:to x="100000" y="95000"/>
                                    </p:animScale>
                                    <p:animScale>
                                      <p:cBhvr>
                                        <p:cTn id="118" dur="83" decel="50000">
                                          <p:stCondLst>
                                            <p:cond delay="917"/>
                                          </p:stCondLst>
                                        </p:cTn>
                                        <p:tgtEl>
                                          <p:spTgt spid="11"/>
                                        </p:tgtEl>
                                      </p:cBhvr>
                                      <p:to x="100000" y="100000"/>
                                    </p:animScale>
                                  </p:childTnLst>
                                </p:cTn>
                              </p:par>
                            </p:childTnLst>
                          </p:cTn>
                        </p:par>
                        <p:par>
                          <p:cTn id="119" fill="hold">
                            <p:stCondLst>
                              <p:cond delay="3000"/>
                            </p:stCondLst>
                            <p:childTnLst>
                              <p:par>
                                <p:cTn id="120" presetID="22" presetClass="entr" presetSubtype="8"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left)">
                                      <p:cBhvr>
                                        <p:cTn id="122" dur="500"/>
                                        <p:tgtEl>
                                          <p:spTgt spid="14"/>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17"/>
                                        </p:tgtEl>
                                        <p:attrNameLst>
                                          <p:attrName>style.visibility</p:attrName>
                                        </p:attrNameLst>
                                      </p:cBhvr>
                                      <p:to>
                                        <p:strVal val="visible"/>
                                      </p:to>
                                    </p:set>
                                    <p:animEffect transition="in" filter="wipe(down)">
                                      <p:cBhvr>
                                        <p:cTn id="143" dur="290">
                                          <p:stCondLst>
                                            <p:cond delay="0"/>
                                          </p:stCondLst>
                                        </p:cTn>
                                        <p:tgtEl>
                                          <p:spTgt spid="17"/>
                                        </p:tgtEl>
                                      </p:cBhvr>
                                    </p:animEffect>
                                    <p:anim calcmode="lin" valueType="num">
                                      <p:cBhvr>
                                        <p:cTn id="144"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5"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46"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47"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48"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49" dur="13">
                                          <p:stCondLst>
                                            <p:cond delay="325"/>
                                          </p:stCondLst>
                                        </p:cTn>
                                        <p:tgtEl>
                                          <p:spTgt spid="17"/>
                                        </p:tgtEl>
                                      </p:cBhvr>
                                      <p:to x="100000" y="60000"/>
                                    </p:animScale>
                                    <p:animScale>
                                      <p:cBhvr>
                                        <p:cTn id="150" dur="83" decel="50000">
                                          <p:stCondLst>
                                            <p:cond delay="338"/>
                                          </p:stCondLst>
                                        </p:cTn>
                                        <p:tgtEl>
                                          <p:spTgt spid="17"/>
                                        </p:tgtEl>
                                      </p:cBhvr>
                                      <p:to x="100000" y="100000"/>
                                    </p:animScale>
                                    <p:animScale>
                                      <p:cBhvr>
                                        <p:cTn id="151" dur="13">
                                          <p:stCondLst>
                                            <p:cond delay="656"/>
                                          </p:stCondLst>
                                        </p:cTn>
                                        <p:tgtEl>
                                          <p:spTgt spid="17"/>
                                        </p:tgtEl>
                                      </p:cBhvr>
                                      <p:to x="100000" y="80000"/>
                                    </p:animScale>
                                    <p:animScale>
                                      <p:cBhvr>
                                        <p:cTn id="152" dur="83" decel="50000">
                                          <p:stCondLst>
                                            <p:cond delay="669"/>
                                          </p:stCondLst>
                                        </p:cTn>
                                        <p:tgtEl>
                                          <p:spTgt spid="17"/>
                                        </p:tgtEl>
                                      </p:cBhvr>
                                      <p:to x="100000" y="100000"/>
                                    </p:animScale>
                                    <p:animScale>
                                      <p:cBhvr>
                                        <p:cTn id="153" dur="13">
                                          <p:stCondLst>
                                            <p:cond delay="821"/>
                                          </p:stCondLst>
                                        </p:cTn>
                                        <p:tgtEl>
                                          <p:spTgt spid="17"/>
                                        </p:tgtEl>
                                      </p:cBhvr>
                                      <p:to x="100000" y="90000"/>
                                    </p:animScale>
                                    <p:animScale>
                                      <p:cBhvr>
                                        <p:cTn id="154" dur="83" decel="50000">
                                          <p:stCondLst>
                                            <p:cond delay="834"/>
                                          </p:stCondLst>
                                        </p:cTn>
                                        <p:tgtEl>
                                          <p:spTgt spid="17"/>
                                        </p:tgtEl>
                                      </p:cBhvr>
                                      <p:to x="100000" y="100000"/>
                                    </p:animScale>
                                    <p:animScale>
                                      <p:cBhvr>
                                        <p:cTn id="155" dur="13">
                                          <p:stCondLst>
                                            <p:cond delay="904"/>
                                          </p:stCondLst>
                                        </p:cTn>
                                        <p:tgtEl>
                                          <p:spTgt spid="17"/>
                                        </p:tgtEl>
                                      </p:cBhvr>
                                      <p:to x="100000" y="95000"/>
                                    </p:animScale>
                                    <p:animScale>
                                      <p:cBhvr>
                                        <p:cTn id="156" dur="83" decel="50000">
                                          <p:stCondLst>
                                            <p:cond delay="917"/>
                                          </p:stCondLst>
                                        </p:cTn>
                                        <p:tgtEl>
                                          <p:spTgt spid="17"/>
                                        </p:tgtEl>
                                      </p:cBhvr>
                                      <p:to x="100000" y="100000"/>
                                    </p:animScale>
                                  </p:childTnLst>
                                </p:cTn>
                              </p:par>
                            </p:childTnLst>
                          </p:cTn>
                        </p:par>
                        <p:par>
                          <p:cTn id="157" fill="hold">
                            <p:stCondLst>
                              <p:cond delay="1000"/>
                            </p:stCondLst>
                            <p:childTnLst>
                              <p:par>
                                <p:cTn id="158" presetID="26" presetClass="entr" presetSubtype="0" fill="hold" grpId="0" nodeType="afterEffect">
                                  <p:stCondLst>
                                    <p:cond delay="0"/>
                                  </p:stCondLst>
                                  <p:childTnLst>
                                    <p:set>
                                      <p:cBhvr>
                                        <p:cTn id="159" dur="1" fill="hold">
                                          <p:stCondLst>
                                            <p:cond delay="0"/>
                                          </p:stCondLst>
                                        </p:cTn>
                                        <p:tgtEl>
                                          <p:spTgt spid="18"/>
                                        </p:tgtEl>
                                        <p:attrNameLst>
                                          <p:attrName>style.visibility</p:attrName>
                                        </p:attrNameLst>
                                      </p:cBhvr>
                                      <p:to>
                                        <p:strVal val="visible"/>
                                      </p:to>
                                    </p:set>
                                    <p:animEffect transition="in" filter="wipe(down)">
                                      <p:cBhvr>
                                        <p:cTn id="160" dur="290">
                                          <p:stCondLst>
                                            <p:cond delay="0"/>
                                          </p:stCondLst>
                                        </p:cTn>
                                        <p:tgtEl>
                                          <p:spTgt spid="18"/>
                                        </p:tgtEl>
                                      </p:cBhvr>
                                    </p:animEffect>
                                    <p:anim calcmode="lin" valueType="num">
                                      <p:cBhvr>
                                        <p:cTn id="161"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62"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3"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64"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65"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66" dur="13">
                                          <p:stCondLst>
                                            <p:cond delay="325"/>
                                          </p:stCondLst>
                                        </p:cTn>
                                        <p:tgtEl>
                                          <p:spTgt spid="18"/>
                                        </p:tgtEl>
                                      </p:cBhvr>
                                      <p:to x="100000" y="60000"/>
                                    </p:animScale>
                                    <p:animScale>
                                      <p:cBhvr>
                                        <p:cTn id="167" dur="83" decel="50000">
                                          <p:stCondLst>
                                            <p:cond delay="338"/>
                                          </p:stCondLst>
                                        </p:cTn>
                                        <p:tgtEl>
                                          <p:spTgt spid="18"/>
                                        </p:tgtEl>
                                      </p:cBhvr>
                                      <p:to x="100000" y="100000"/>
                                    </p:animScale>
                                    <p:animScale>
                                      <p:cBhvr>
                                        <p:cTn id="168" dur="13">
                                          <p:stCondLst>
                                            <p:cond delay="656"/>
                                          </p:stCondLst>
                                        </p:cTn>
                                        <p:tgtEl>
                                          <p:spTgt spid="18"/>
                                        </p:tgtEl>
                                      </p:cBhvr>
                                      <p:to x="100000" y="80000"/>
                                    </p:animScale>
                                    <p:animScale>
                                      <p:cBhvr>
                                        <p:cTn id="169" dur="83" decel="50000">
                                          <p:stCondLst>
                                            <p:cond delay="669"/>
                                          </p:stCondLst>
                                        </p:cTn>
                                        <p:tgtEl>
                                          <p:spTgt spid="18"/>
                                        </p:tgtEl>
                                      </p:cBhvr>
                                      <p:to x="100000" y="100000"/>
                                    </p:animScale>
                                    <p:animScale>
                                      <p:cBhvr>
                                        <p:cTn id="170" dur="13">
                                          <p:stCondLst>
                                            <p:cond delay="821"/>
                                          </p:stCondLst>
                                        </p:cTn>
                                        <p:tgtEl>
                                          <p:spTgt spid="18"/>
                                        </p:tgtEl>
                                      </p:cBhvr>
                                      <p:to x="100000" y="90000"/>
                                    </p:animScale>
                                    <p:animScale>
                                      <p:cBhvr>
                                        <p:cTn id="171" dur="83" decel="50000">
                                          <p:stCondLst>
                                            <p:cond delay="834"/>
                                          </p:stCondLst>
                                        </p:cTn>
                                        <p:tgtEl>
                                          <p:spTgt spid="18"/>
                                        </p:tgtEl>
                                      </p:cBhvr>
                                      <p:to x="100000" y="100000"/>
                                    </p:animScale>
                                    <p:animScale>
                                      <p:cBhvr>
                                        <p:cTn id="172" dur="13">
                                          <p:stCondLst>
                                            <p:cond delay="904"/>
                                          </p:stCondLst>
                                        </p:cTn>
                                        <p:tgtEl>
                                          <p:spTgt spid="18"/>
                                        </p:tgtEl>
                                      </p:cBhvr>
                                      <p:to x="100000" y="95000"/>
                                    </p:animScale>
                                    <p:animScale>
                                      <p:cBhvr>
                                        <p:cTn id="173" dur="83" decel="50000">
                                          <p:stCondLst>
                                            <p:cond delay="917"/>
                                          </p:stCondLst>
                                        </p:cTn>
                                        <p:tgtEl>
                                          <p:spTgt spid="18"/>
                                        </p:tgtEl>
                                      </p:cBhvr>
                                      <p:to x="100000" y="100000"/>
                                    </p:animScale>
                                  </p:childTnLst>
                                </p:cTn>
                              </p:par>
                            </p:childTnLst>
                          </p:cTn>
                        </p:par>
                        <p:par>
                          <p:cTn id="174" fill="hold">
                            <p:stCondLst>
                              <p:cond delay="2000"/>
                            </p:stCondLst>
                            <p:childTnLst>
                              <p:par>
                                <p:cTn id="175" presetID="26" presetClass="entr" presetSubtype="0" fill="hold" grpId="0" nodeType="afterEffect">
                                  <p:stCondLst>
                                    <p:cond delay="0"/>
                                  </p:stCondLst>
                                  <p:childTnLst>
                                    <p:set>
                                      <p:cBhvr>
                                        <p:cTn id="176" dur="1" fill="hold">
                                          <p:stCondLst>
                                            <p:cond delay="0"/>
                                          </p:stCondLst>
                                        </p:cTn>
                                        <p:tgtEl>
                                          <p:spTgt spid="19"/>
                                        </p:tgtEl>
                                        <p:attrNameLst>
                                          <p:attrName>style.visibility</p:attrName>
                                        </p:attrNameLst>
                                      </p:cBhvr>
                                      <p:to>
                                        <p:strVal val="visible"/>
                                      </p:to>
                                    </p:set>
                                    <p:animEffect transition="in" filter="wipe(down)">
                                      <p:cBhvr>
                                        <p:cTn id="177" dur="290">
                                          <p:stCondLst>
                                            <p:cond delay="0"/>
                                          </p:stCondLst>
                                        </p:cTn>
                                        <p:tgtEl>
                                          <p:spTgt spid="19"/>
                                        </p:tgtEl>
                                      </p:cBhvr>
                                    </p:animEffect>
                                    <p:anim calcmode="lin" valueType="num">
                                      <p:cBhvr>
                                        <p:cTn id="178"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9"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80"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181"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182"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183" dur="13">
                                          <p:stCondLst>
                                            <p:cond delay="325"/>
                                          </p:stCondLst>
                                        </p:cTn>
                                        <p:tgtEl>
                                          <p:spTgt spid="19"/>
                                        </p:tgtEl>
                                      </p:cBhvr>
                                      <p:to x="100000" y="60000"/>
                                    </p:animScale>
                                    <p:animScale>
                                      <p:cBhvr>
                                        <p:cTn id="184" dur="83" decel="50000">
                                          <p:stCondLst>
                                            <p:cond delay="338"/>
                                          </p:stCondLst>
                                        </p:cTn>
                                        <p:tgtEl>
                                          <p:spTgt spid="19"/>
                                        </p:tgtEl>
                                      </p:cBhvr>
                                      <p:to x="100000" y="100000"/>
                                    </p:animScale>
                                    <p:animScale>
                                      <p:cBhvr>
                                        <p:cTn id="185" dur="13">
                                          <p:stCondLst>
                                            <p:cond delay="656"/>
                                          </p:stCondLst>
                                        </p:cTn>
                                        <p:tgtEl>
                                          <p:spTgt spid="19"/>
                                        </p:tgtEl>
                                      </p:cBhvr>
                                      <p:to x="100000" y="80000"/>
                                    </p:animScale>
                                    <p:animScale>
                                      <p:cBhvr>
                                        <p:cTn id="186" dur="83" decel="50000">
                                          <p:stCondLst>
                                            <p:cond delay="669"/>
                                          </p:stCondLst>
                                        </p:cTn>
                                        <p:tgtEl>
                                          <p:spTgt spid="19"/>
                                        </p:tgtEl>
                                      </p:cBhvr>
                                      <p:to x="100000" y="100000"/>
                                    </p:animScale>
                                    <p:animScale>
                                      <p:cBhvr>
                                        <p:cTn id="187" dur="13">
                                          <p:stCondLst>
                                            <p:cond delay="821"/>
                                          </p:stCondLst>
                                        </p:cTn>
                                        <p:tgtEl>
                                          <p:spTgt spid="19"/>
                                        </p:tgtEl>
                                      </p:cBhvr>
                                      <p:to x="100000" y="90000"/>
                                    </p:animScale>
                                    <p:animScale>
                                      <p:cBhvr>
                                        <p:cTn id="188" dur="83" decel="50000">
                                          <p:stCondLst>
                                            <p:cond delay="834"/>
                                          </p:stCondLst>
                                        </p:cTn>
                                        <p:tgtEl>
                                          <p:spTgt spid="19"/>
                                        </p:tgtEl>
                                      </p:cBhvr>
                                      <p:to x="100000" y="100000"/>
                                    </p:animScale>
                                    <p:animScale>
                                      <p:cBhvr>
                                        <p:cTn id="189" dur="13">
                                          <p:stCondLst>
                                            <p:cond delay="904"/>
                                          </p:stCondLst>
                                        </p:cTn>
                                        <p:tgtEl>
                                          <p:spTgt spid="19"/>
                                        </p:tgtEl>
                                      </p:cBhvr>
                                      <p:to x="100000" y="95000"/>
                                    </p:animScale>
                                    <p:animScale>
                                      <p:cBhvr>
                                        <p:cTn id="190" dur="83" decel="50000">
                                          <p:stCondLst>
                                            <p:cond delay="917"/>
                                          </p:stCondLst>
                                        </p:cTn>
                                        <p:tgtEl>
                                          <p:spTgt spid="19"/>
                                        </p:tgtEl>
                                      </p:cBhvr>
                                      <p:to x="100000" y="100000"/>
                                    </p:animScale>
                                  </p:childTnLst>
                                </p:cTn>
                              </p:par>
                              <p:par>
                                <p:cTn id="191" presetID="26" presetClass="entr" presetSubtype="0" fill="hold" grpId="0" nodeType="withEffect">
                                  <p:stCondLst>
                                    <p:cond delay="0"/>
                                  </p:stCondLst>
                                  <p:childTnLst>
                                    <p:set>
                                      <p:cBhvr>
                                        <p:cTn id="192" dur="1" fill="hold">
                                          <p:stCondLst>
                                            <p:cond delay="0"/>
                                          </p:stCondLst>
                                        </p:cTn>
                                        <p:tgtEl>
                                          <p:spTgt spid="20"/>
                                        </p:tgtEl>
                                        <p:attrNameLst>
                                          <p:attrName>style.visibility</p:attrName>
                                        </p:attrNameLst>
                                      </p:cBhvr>
                                      <p:to>
                                        <p:strVal val="visible"/>
                                      </p:to>
                                    </p:set>
                                    <p:animEffect transition="in" filter="wipe(down)">
                                      <p:cBhvr>
                                        <p:cTn id="193" dur="290">
                                          <p:stCondLst>
                                            <p:cond delay="0"/>
                                          </p:stCondLst>
                                        </p:cTn>
                                        <p:tgtEl>
                                          <p:spTgt spid="20"/>
                                        </p:tgtEl>
                                      </p:cBhvr>
                                    </p:animEffect>
                                    <p:anim calcmode="lin" valueType="num">
                                      <p:cBhvr>
                                        <p:cTn id="194"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95"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96"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197"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198"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199" dur="13">
                                          <p:stCondLst>
                                            <p:cond delay="325"/>
                                          </p:stCondLst>
                                        </p:cTn>
                                        <p:tgtEl>
                                          <p:spTgt spid="20"/>
                                        </p:tgtEl>
                                      </p:cBhvr>
                                      <p:to x="100000" y="60000"/>
                                    </p:animScale>
                                    <p:animScale>
                                      <p:cBhvr>
                                        <p:cTn id="200" dur="83" decel="50000">
                                          <p:stCondLst>
                                            <p:cond delay="338"/>
                                          </p:stCondLst>
                                        </p:cTn>
                                        <p:tgtEl>
                                          <p:spTgt spid="20"/>
                                        </p:tgtEl>
                                      </p:cBhvr>
                                      <p:to x="100000" y="100000"/>
                                    </p:animScale>
                                    <p:animScale>
                                      <p:cBhvr>
                                        <p:cTn id="201" dur="13">
                                          <p:stCondLst>
                                            <p:cond delay="656"/>
                                          </p:stCondLst>
                                        </p:cTn>
                                        <p:tgtEl>
                                          <p:spTgt spid="20"/>
                                        </p:tgtEl>
                                      </p:cBhvr>
                                      <p:to x="100000" y="80000"/>
                                    </p:animScale>
                                    <p:animScale>
                                      <p:cBhvr>
                                        <p:cTn id="202" dur="83" decel="50000">
                                          <p:stCondLst>
                                            <p:cond delay="669"/>
                                          </p:stCondLst>
                                        </p:cTn>
                                        <p:tgtEl>
                                          <p:spTgt spid="20"/>
                                        </p:tgtEl>
                                      </p:cBhvr>
                                      <p:to x="100000" y="100000"/>
                                    </p:animScale>
                                    <p:animScale>
                                      <p:cBhvr>
                                        <p:cTn id="203" dur="13">
                                          <p:stCondLst>
                                            <p:cond delay="821"/>
                                          </p:stCondLst>
                                        </p:cTn>
                                        <p:tgtEl>
                                          <p:spTgt spid="20"/>
                                        </p:tgtEl>
                                      </p:cBhvr>
                                      <p:to x="100000" y="90000"/>
                                    </p:animScale>
                                    <p:animScale>
                                      <p:cBhvr>
                                        <p:cTn id="204" dur="83" decel="50000">
                                          <p:stCondLst>
                                            <p:cond delay="834"/>
                                          </p:stCondLst>
                                        </p:cTn>
                                        <p:tgtEl>
                                          <p:spTgt spid="20"/>
                                        </p:tgtEl>
                                      </p:cBhvr>
                                      <p:to x="100000" y="100000"/>
                                    </p:animScale>
                                    <p:animScale>
                                      <p:cBhvr>
                                        <p:cTn id="205" dur="13">
                                          <p:stCondLst>
                                            <p:cond delay="904"/>
                                          </p:stCondLst>
                                        </p:cTn>
                                        <p:tgtEl>
                                          <p:spTgt spid="20"/>
                                        </p:tgtEl>
                                      </p:cBhvr>
                                      <p:to x="100000" y="95000"/>
                                    </p:animScale>
                                    <p:animScale>
                                      <p:cBhvr>
                                        <p:cTn id="206" dur="83" decel="50000">
                                          <p:stCondLst>
                                            <p:cond delay="917"/>
                                          </p:stCondLst>
                                        </p:cTn>
                                        <p:tgtEl>
                                          <p:spTgt spid="20"/>
                                        </p:tgtEl>
                                      </p:cBhvr>
                                      <p:to x="100000" y="100000"/>
                                    </p:animScale>
                                  </p:childTnLst>
                                </p:cTn>
                              </p:par>
                              <p:par>
                                <p:cTn id="207" presetID="26" presetClass="entr" presetSubtype="0" fill="hold" grpId="0" nodeType="withEffect">
                                  <p:stCondLst>
                                    <p:cond delay="0"/>
                                  </p:stCondLst>
                                  <p:childTnLst>
                                    <p:set>
                                      <p:cBhvr>
                                        <p:cTn id="208" dur="1" fill="hold">
                                          <p:stCondLst>
                                            <p:cond delay="0"/>
                                          </p:stCondLst>
                                        </p:cTn>
                                        <p:tgtEl>
                                          <p:spTgt spid="21"/>
                                        </p:tgtEl>
                                        <p:attrNameLst>
                                          <p:attrName>style.visibility</p:attrName>
                                        </p:attrNameLst>
                                      </p:cBhvr>
                                      <p:to>
                                        <p:strVal val="visible"/>
                                      </p:to>
                                    </p:set>
                                    <p:animEffect transition="in" filter="wipe(down)">
                                      <p:cBhvr>
                                        <p:cTn id="209" dur="290">
                                          <p:stCondLst>
                                            <p:cond delay="0"/>
                                          </p:stCondLst>
                                        </p:cTn>
                                        <p:tgtEl>
                                          <p:spTgt spid="21"/>
                                        </p:tgtEl>
                                      </p:cBhvr>
                                    </p:animEffect>
                                    <p:anim calcmode="lin" valueType="num">
                                      <p:cBhvr>
                                        <p:cTn id="210"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11"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12"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213"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214"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215" dur="13">
                                          <p:stCondLst>
                                            <p:cond delay="325"/>
                                          </p:stCondLst>
                                        </p:cTn>
                                        <p:tgtEl>
                                          <p:spTgt spid="21"/>
                                        </p:tgtEl>
                                      </p:cBhvr>
                                      <p:to x="100000" y="60000"/>
                                    </p:animScale>
                                    <p:animScale>
                                      <p:cBhvr>
                                        <p:cTn id="216" dur="83" decel="50000">
                                          <p:stCondLst>
                                            <p:cond delay="338"/>
                                          </p:stCondLst>
                                        </p:cTn>
                                        <p:tgtEl>
                                          <p:spTgt spid="21"/>
                                        </p:tgtEl>
                                      </p:cBhvr>
                                      <p:to x="100000" y="100000"/>
                                    </p:animScale>
                                    <p:animScale>
                                      <p:cBhvr>
                                        <p:cTn id="217" dur="13">
                                          <p:stCondLst>
                                            <p:cond delay="656"/>
                                          </p:stCondLst>
                                        </p:cTn>
                                        <p:tgtEl>
                                          <p:spTgt spid="21"/>
                                        </p:tgtEl>
                                      </p:cBhvr>
                                      <p:to x="100000" y="80000"/>
                                    </p:animScale>
                                    <p:animScale>
                                      <p:cBhvr>
                                        <p:cTn id="218" dur="83" decel="50000">
                                          <p:stCondLst>
                                            <p:cond delay="669"/>
                                          </p:stCondLst>
                                        </p:cTn>
                                        <p:tgtEl>
                                          <p:spTgt spid="21"/>
                                        </p:tgtEl>
                                      </p:cBhvr>
                                      <p:to x="100000" y="100000"/>
                                    </p:animScale>
                                    <p:animScale>
                                      <p:cBhvr>
                                        <p:cTn id="219" dur="13">
                                          <p:stCondLst>
                                            <p:cond delay="821"/>
                                          </p:stCondLst>
                                        </p:cTn>
                                        <p:tgtEl>
                                          <p:spTgt spid="21"/>
                                        </p:tgtEl>
                                      </p:cBhvr>
                                      <p:to x="100000" y="90000"/>
                                    </p:animScale>
                                    <p:animScale>
                                      <p:cBhvr>
                                        <p:cTn id="220" dur="83" decel="50000">
                                          <p:stCondLst>
                                            <p:cond delay="834"/>
                                          </p:stCondLst>
                                        </p:cTn>
                                        <p:tgtEl>
                                          <p:spTgt spid="21"/>
                                        </p:tgtEl>
                                      </p:cBhvr>
                                      <p:to x="100000" y="100000"/>
                                    </p:animScale>
                                    <p:animScale>
                                      <p:cBhvr>
                                        <p:cTn id="221" dur="13">
                                          <p:stCondLst>
                                            <p:cond delay="904"/>
                                          </p:stCondLst>
                                        </p:cTn>
                                        <p:tgtEl>
                                          <p:spTgt spid="21"/>
                                        </p:tgtEl>
                                      </p:cBhvr>
                                      <p:to x="100000" y="95000"/>
                                    </p:animScale>
                                    <p:animScale>
                                      <p:cBhvr>
                                        <p:cTn id="222" dur="83" decel="50000">
                                          <p:stCondLst>
                                            <p:cond delay="917"/>
                                          </p:stCondLst>
                                        </p:cTn>
                                        <p:tgtEl>
                                          <p:spTgt spid="21"/>
                                        </p:tgtEl>
                                      </p:cBhvr>
                                      <p:to x="100000" y="100000"/>
                                    </p:animScale>
                                  </p:childTnLst>
                                </p:cTn>
                              </p:par>
                              <p:par>
                                <p:cTn id="223" presetID="26" presetClass="entr" presetSubtype="0" fill="hold" grpId="0" nodeType="withEffect">
                                  <p:stCondLst>
                                    <p:cond delay="0"/>
                                  </p:stCondLst>
                                  <p:childTnLst>
                                    <p:set>
                                      <p:cBhvr>
                                        <p:cTn id="224" dur="1" fill="hold">
                                          <p:stCondLst>
                                            <p:cond delay="0"/>
                                          </p:stCondLst>
                                        </p:cTn>
                                        <p:tgtEl>
                                          <p:spTgt spid="22"/>
                                        </p:tgtEl>
                                        <p:attrNameLst>
                                          <p:attrName>style.visibility</p:attrName>
                                        </p:attrNameLst>
                                      </p:cBhvr>
                                      <p:to>
                                        <p:strVal val="visible"/>
                                      </p:to>
                                    </p:set>
                                    <p:animEffect transition="in" filter="wipe(down)">
                                      <p:cBhvr>
                                        <p:cTn id="225" dur="290">
                                          <p:stCondLst>
                                            <p:cond delay="0"/>
                                          </p:stCondLst>
                                        </p:cTn>
                                        <p:tgtEl>
                                          <p:spTgt spid="22"/>
                                        </p:tgtEl>
                                      </p:cBhvr>
                                    </p:animEffect>
                                    <p:anim calcmode="lin" valueType="num">
                                      <p:cBhvr>
                                        <p:cTn id="226"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27"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28"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229"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230"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231" dur="13">
                                          <p:stCondLst>
                                            <p:cond delay="325"/>
                                          </p:stCondLst>
                                        </p:cTn>
                                        <p:tgtEl>
                                          <p:spTgt spid="22"/>
                                        </p:tgtEl>
                                      </p:cBhvr>
                                      <p:to x="100000" y="60000"/>
                                    </p:animScale>
                                    <p:animScale>
                                      <p:cBhvr>
                                        <p:cTn id="232" dur="83" decel="50000">
                                          <p:stCondLst>
                                            <p:cond delay="338"/>
                                          </p:stCondLst>
                                        </p:cTn>
                                        <p:tgtEl>
                                          <p:spTgt spid="22"/>
                                        </p:tgtEl>
                                      </p:cBhvr>
                                      <p:to x="100000" y="100000"/>
                                    </p:animScale>
                                    <p:animScale>
                                      <p:cBhvr>
                                        <p:cTn id="233" dur="13">
                                          <p:stCondLst>
                                            <p:cond delay="656"/>
                                          </p:stCondLst>
                                        </p:cTn>
                                        <p:tgtEl>
                                          <p:spTgt spid="22"/>
                                        </p:tgtEl>
                                      </p:cBhvr>
                                      <p:to x="100000" y="80000"/>
                                    </p:animScale>
                                    <p:animScale>
                                      <p:cBhvr>
                                        <p:cTn id="234" dur="83" decel="50000">
                                          <p:stCondLst>
                                            <p:cond delay="669"/>
                                          </p:stCondLst>
                                        </p:cTn>
                                        <p:tgtEl>
                                          <p:spTgt spid="22"/>
                                        </p:tgtEl>
                                      </p:cBhvr>
                                      <p:to x="100000" y="100000"/>
                                    </p:animScale>
                                    <p:animScale>
                                      <p:cBhvr>
                                        <p:cTn id="235" dur="13">
                                          <p:stCondLst>
                                            <p:cond delay="821"/>
                                          </p:stCondLst>
                                        </p:cTn>
                                        <p:tgtEl>
                                          <p:spTgt spid="22"/>
                                        </p:tgtEl>
                                      </p:cBhvr>
                                      <p:to x="100000" y="90000"/>
                                    </p:animScale>
                                    <p:animScale>
                                      <p:cBhvr>
                                        <p:cTn id="236" dur="83" decel="50000">
                                          <p:stCondLst>
                                            <p:cond delay="834"/>
                                          </p:stCondLst>
                                        </p:cTn>
                                        <p:tgtEl>
                                          <p:spTgt spid="22"/>
                                        </p:tgtEl>
                                      </p:cBhvr>
                                      <p:to x="100000" y="100000"/>
                                    </p:animScale>
                                    <p:animScale>
                                      <p:cBhvr>
                                        <p:cTn id="237" dur="13">
                                          <p:stCondLst>
                                            <p:cond delay="904"/>
                                          </p:stCondLst>
                                        </p:cTn>
                                        <p:tgtEl>
                                          <p:spTgt spid="22"/>
                                        </p:tgtEl>
                                      </p:cBhvr>
                                      <p:to x="100000" y="95000"/>
                                    </p:animScale>
                                    <p:animScale>
                                      <p:cBhvr>
                                        <p:cTn id="238" dur="83" decel="50000">
                                          <p:stCondLst>
                                            <p:cond delay="917"/>
                                          </p:stCondLst>
                                        </p:cTn>
                                        <p:tgtEl>
                                          <p:spTgt spid="22"/>
                                        </p:tgtEl>
                                      </p:cBhvr>
                                      <p:to x="100000" y="100000"/>
                                    </p:animScale>
                                  </p:childTnLst>
                                </p:cTn>
                              </p:par>
                            </p:childTnLst>
                          </p:cTn>
                        </p:par>
                        <p:par>
                          <p:cTn id="239" fill="hold">
                            <p:stCondLst>
                              <p:cond delay="3000"/>
                            </p:stCondLst>
                            <p:childTnLst>
                              <p:par>
                                <p:cTn id="240" presetID="22" presetClass="entr" presetSubtype="8" fill="hold" nodeType="afterEffect">
                                  <p:stCondLst>
                                    <p:cond delay="0"/>
                                  </p:stCondLst>
                                  <p:childTnLst>
                                    <p:set>
                                      <p:cBhvr>
                                        <p:cTn id="241" dur="1" fill="hold">
                                          <p:stCondLst>
                                            <p:cond delay="0"/>
                                          </p:stCondLst>
                                        </p:cTn>
                                        <p:tgtEl>
                                          <p:spTgt spid="23"/>
                                        </p:tgtEl>
                                        <p:attrNameLst>
                                          <p:attrName>style.visibility</p:attrName>
                                        </p:attrNameLst>
                                      </p:cBhvr>
                                      <p:to>
                                        <p:strVal val="visible"/>
                                      </p:to>
                                    </p:set>
                                    <p:animEffect transition="in" filter="wipe(left)">
                                      <p:cBhvr>
                                        <p:cTn id="242" dur="500"/>
                                        <p:tgtEl>
                                          <p:spTgt spid="23"/>
                                        </p:tgtEl>
                                      </p:cBhvr>
                                    </p:animEffec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nodeType="clickEffect">
                                  <p:stCondLst>
                                    <p:cond delay="0"/>
                                  </p:stCondLst>
                                  <p:childTnLst>
                                    <p:set>
                                      <p:cBhvr>
                                        <p:cTn id="2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nodeType="clickEffect">
                                  <p:stCondLst>
                                    <p:cond delay="0"/>
                                  </p:stCondLst>
                                  <p:childTnLst>
                                    <p:set>
                                      <p:cBhvr>
                                        <p:cTn id="2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7" grpId="0" animBg="1"/>
      <p:bldP spid="18"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Solve Linear Systems by Graphing</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70000" lnSpcReduction="20000"/>
              </a:bodyPr>
              <a:lstStyle/>
              <a:p>
                <a:r>
                  <a:rPr lang="en-US" dirty="0"/>
                  <a:t>A soccer league offers two options for membership plans.  A) $40 initial fee and $5 for each game played.  B) $10 for each game played.  How many games must you play for both plans to be the same?</a:t>
                </a:r>
              </a:p>
              <a:p>
                <a:r>
                  <a:rPr lang="en-US" dirty="0"/>
                  <a:t>Write an equation for each plan.</a:t>
                </a:r>
              </a:p>
              <a:p>
                <a:r>
                  <a:rPr lang="en-US" dirty="0">
                    <a:solidFill>
                      <a:schemeClr val="accent1"/>
                    </a:solidFill>
                  </a:rPr>
                  <a:t>Plan A: Cost is $40 plus $5 for each game. </a:t>
                </a:r>
                <a14:m>
                  <m:oMath xmlns:m="http://schemas.openxmlformats.org/officeDocument/2006/math">
                    <m:r>
                      <a:rPr lang="en-US" i="1" dirty="0">
                        <a:solidFill>
                          <a:schemeClr val="accent1"/>
                        </a:solidFill>
                        <a:latin typeface="Cambria Math" panose="02040503050406030204" pitchFamily="18" charset="0"/>
                      </a:rPr>
                      <m:t>𝑦</m:t>
                    </m:r>
                    <m:r>
                      <a:rPr lang="en-US" i="1" dirty="0">
                        <a:solidFill>
                          <a:schemeClr val="accent1"/>
                        </a:solidFill>
                        <a:latin typeface="Cambria Math" panose="02040503050406030204" pitchFamily="18" charset="0"/>
                      </a:rPr>
                      <m:t>=5</m:t>
                    </m:r>
                    <m:r>
                      <a:rPr lang="en-US" i="1" dirty="0">
                        <a:solidFill>
                          <a:schemeClr val="accent1"/>
                        </a:solidFill>
                        <a:latin typeface="Cambria Math" panose="02040503050406030204" pitchFamily="18" charset="0"/>
                      </a:rPr>
                      <m:t>𝑥</m:t>
                    </m:r>
                    <m:r>
                      <a:rPr lang="en-US" i="1" dirty="0">
                        <a:solidFill>
                          <a:schemeClr val="accent1"/>
                        </a:solidFill>
                        <a:latin typeface="Cambria Math" panose="02040503050406030204" pitchFamily="18" charset="0"/>
                      </a:rPr>
                      <m:t>+40</m:t>
                    </m:r>
                  </m:oMath>
                </a14:m>
                <a:endParaRPr lang="en-US" dirty="0">
                  <a:solidFill>
                    <a:schemeClr val="accent1"/>
                  </a:solidFill>
                </a:endParaRPr>
              </a:p>
              <a:p>
                <a:r>
                  <a:rPr lang="en-US" dirty="0">
                    <a:solidFill>
                      <a:schemeClr val="accent3"/>
                    </a:solidFill>
                  </a:rPr>
                  <a:t>Plan B: Cost is $10 for each game. </a:t>
                </a:r>
                <a14:m>
                  <m:oMath xmlns:m="http://schemas.openxmlformats.org/officeDocument/2006/math">
                    <m:r>
                      <a:rPr lang="en-US" i="1" dirty="0">
                        <a:solidFill>
                          <a:schemeClr val="accent3"/>
                        </a:solidFill>
                        <a:latin typeface="Cambria Math" panose="02040503050406030204" pitchFamily="18" charset="0"/>
                      </a:rPr>
                      <m:t>𝑦</m:t>
                    </m:r>
                    <m:r>
                      <a:rPr lang="en-US" i="1" dirty="0">
                        <a:solidFill>
                          <a:schemeClr val="accent3"/>
                        </a:solidFill>
                        <a:latin typeface="Cambria Math" panose="02040503050406030204" pitchFamily="18" charset="0"/>
                      </a:rPr>
                      <m:t>=10</m:t>
                    </m:r>
                    <m:r>
                      <a:rPr lang="en-US" i="1" dirty="0">
                        <a:solidFill>
                          <a:schemeClr val="accent3"/>
                        </a:solidFill>
                        <a:latin typeface="Cambria Math" panose="02040503050406030204" pitchFamily="18" charset="0"/>
                      </a:rPr>
                      <m:t>𝑥</m:t>
                    </m:r>
                  </m:oMath>
                </a14:m>
                <a:endParaRPr lang="en-US" dirty="0">
                  <a:solidFill>
                    <a:schemeClr val="accent3"/>
                  </a:solidFill>
                </a:endParaRPr>
              </a:p>
              <a:p>
                <a:r>
                  <a:rPr lang="en-US" dirty="0"/>
                  <a:t>Where the lines intersect is the solution.</a:t>
                </a:r>
                <a:br>
                  <a:rPr lang="en-US" dirty="0"/>
                </a:br>
                <a:r>
                  <a:rPr lang="en-US" dirty="0"/>
                  <a:t>(8, 80)</a:t>
                </a:r>
              </a:p>
              <a:p>
                <a:r>
                  <a:rPr lang="en-US" dirty="0"/>
                  <a:t>You must play 8 games for both plans to be the same cost.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694" t="-1815"/>
                </a:stretch>
              </a:blipFill>
            </p:spPr>
            <p:txBody>
              <a:bodyPr/>
              <a:lstStyle/>
              <a:p>
                <a:r>
                  <a:rPr lang="en-US">
                    <a:noFill/>
                  </a:rPr>
                  <a:t> </a:t>
                </a:r>
              </a:p>
            </p:txBody>
          </p:sp>
        </mc:Fallback>
      </mc:AlternateContent>
      <p:pic>
        <p:nvPicPr>
          <p:cNvPr id="6" name="Content Placeholder 5" descr="Grid (PNG).png"/>
          <p:cNvPicPr>
            <a:picLocks noGrp="1" noChangeAspect="1"/>
          </p:cNvPicPr>
          <p:nvPr>
            <p:ph sz="half" idx="2"/>
          </p:nvPr>
        </p:nvPicPr>
        <p:blipFill>
          <a:blip r:embed="rId7" cstate="print"/>
          <a:stretch>
            <a:fillRect/>
          </a:stretch>
        </p:blipFill>
        <p:spPr>
          <a:xfrm>
            <a:off x="5102225" y="971550"/>
            <a:ext cx="3692525" cy="3692525"/>
          </a:xfrm>
          <a:prstGeom prst="rect">
            <a:avLst/>
          </a:prstGeom>
        </p:spPr>
      </p:pic>
      <p:sp>
        <p:nvSpPr>
          <p:cNvPr id="4" name="TextBox 3"/>
          <p:cNvSpPr txBox="1"/>
          <p:nvPr/>
        </p:nvSpPr>
        <p:spPr>
          <a:xfrm>
            <a:off x="4953000" y="4781550"/>
            <a:ext cx="4114800" cy="369332"/>
          </a:xfrm>
          <a:prstGeom prst="rect">
            <a:avLst/>
          </a:prstGeom>
          <a:noFill/>
        </p:spPr>
        <p:txBody>
          <a:bodyPr wrap="square" rtlCol="0">
            <a:spAutoFit/>
          </a:bodyPr>
          <a:lstStyle/>
          <a:p>
            <a:r>
              <a:rPr lang="en-US" dirty="0"/>
              <a:t>0    1    2   3   4    5   6    7   8    9  10  11 12</a:t>
            </a:r>
          </a:p>
        </p:txBody>
      </p:sp>
      <p:sp>
        <p:nvSpPr>
          <p:cNvPr id="7" name="TextBox 6"/>
          <p:cNvSpPr txBox="1"/>
          <p:nvPr/>
        </p:nvSpPr>
        <p:spPr>
          <a:xfrm>
            <a:off x="4651375" y="514350"/>
            <a:ext cx="606425" cy="4334456"/>
          </a:xfrm>
          <a:prstGeom prst="rect">
            <a:avLst/>
          </a:prstGeom>
          <a:noFill/>
        </p:spPr>
        <p:txBody>
          <a:bodyPr vert="horz" wrap="square" rtlCol="0">
            <a:spAutoFit/>
          </a:bodyPr>
          <a:lstStyle/>
          <a:p>
            <a:pPr>
              <a:lnSpc>
                <a:spcPct val="110000"/>
              </a:lnSpc>
            </a:pPr>
            <a:r>
              <a:rPr lang="en-US" dirty="0"/>
              <a:t>  120</a:t>
            </a:r>
          </a:p>
          <a:p>
            <a:pPr>
              <a:lnSpc>
                <a:spcPct val="110000"/>
              </a:lnSpc>
            </a:pPr>
            <a:r>
              <a:rPr lang="en-US" dirty="0"/>
              <a:t>110 100 90 80   70  60 50    40</a:t>
            </a:r>
          </a:p>
          <a:p>
            <a:pPr>
              <a:lnSpc>
                <a:spcPct val="110000"/>
              </a:lnSpc>
            </a:pPr>
            <a:r>
              <a:rPr lang="en-US" dirty="0"/>
              <a:t>30  20 10</a:t>
            </a:r>
          </a:p>
          <a:p>
            <a:pPr>
              <a:lnSpc>
                <a:spcPct val="110000"/>
              </a:lnSpc>
            </a:pPr>
            <a:r>
              <a:rPr lang="en-US" dirty="0"/>
              <a:t>0</a:t>
            </a:r>
          </a:p>
        </p:txBody>
      </p:sp>
      <p:sp>
        <p:nvSpPr>
          <p:cNvPr id="5" name="Oval 4"/>
          <p:cNvSpPr/>
          <p:nvPr/>
        </p:nvSpPr>
        <p:spPr>
          <a:xfrm>
            <a:off x="5082540" y="338709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87340" y="322707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692140" y="308229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96940" y="292227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301740" y="276987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606540" y="261747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911340" y="247269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16140" y="23050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20940" y="216027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825740" y="201549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130540" y="186309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435340" y="171069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740140" y="155829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5093699" y="1565910"/>
            <a:ext cx="3711482" cy="18826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082540" y="459867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87340" y="429387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692140" y="398907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996940" y="368427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309360" y="337947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606540" y="307467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911340" y="276987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216140" y="247269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520940" y="216789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833360" y="186309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130540" y="156591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435340" y="125349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740140" y="94869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22" idx="3"/>
            <a:endCxn id="34" idx="3"/>
          </p:cNvCxnSpPr>
          <p:nvPr/>
        </p:nvCxnSpPr>
        <p:spPr>
          <a:xfrm flipV="1">
            <a:off x="5093699" y="1013731"/>
            <a:ext cx="3657600" cy="364998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290">
                                          <p:stCondLst>
                                            <p:cond delay="0"/>
                                          </p:stCondLst>
                                        </p:cTn>
                                        <p:tgtEl>
                                          <p:spTgt spid="5"/>
                                        </p:tgtEl>
                                      </p:cBhvr>
                                    </p:animEffect>
                                    <p:anim calcmode="lin" valueType="num">
                                      <p:cBhvr>
                                        <p:cTn id="1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7" dur="13">
                                          <p:stCondLst>
                                            <p:cond delay="325"/>
                                          </p:stCondLst>
                                        </p:cTn>
                                        <p:tgtEl>
                                          <p:spTgt spid="5"/>
                                        </p:tgtEl>
                                      </p:cBhvr>
                                      <p:to x="100000" y="60000"/>
                                    </p:animScale>
                                    <p:animScale>
                                      <p:cBhvr>
                                        <p:cTn id="18" dur="83" decel="50000">
                                          <p:stCondLst>
                                            <p:cond delay="338"/>
                                          </p:stCondLst>
                                        </p:cTn>
                                        <p:tgtEl>
                                          <p:spTgt spid="5"/>
                                        </p:tgtEl>
                                      </p:cBhvr>
                                      <p:to x="100000" y="100000"/>
                                    </p:animScale>
                                    <p:animScale>
                                      <p:cBhvr>
                                        <p:cTn id="19" dur="13">
                                          <p:stCondLst>
                                            <p:cond delay="656"/>
                                          </p:stCondLst>
                                        </p:cTn>
                                        <p:tgtEl>
                                          <p:spTgt spid="5"/>
                                        </p:tgtEl>
                                      </p:cBhvr>
                                      <p:to x="100000" y="80000"/>
                                    </p:animScale>
                                    <p:animScale>
                                      <p:cBhvr>
                                        <p:cTn id="20" dur="83" decel="50000">
                                          <p:stCondLst>
                                            <p:cond delay="669"/>
                                          </p:stCondLst>
                                        </p:cTn>
                                        <p:tgtEl>
                                          <p:spTgt spid="5"/>
                                        </p:tgtEl>
                                      </p:cBhvr>
                                      <p:to x="100000" y="100000"/>
                                    </p:animScale>
                                    <p:animScale>
                                      <p:cBhvr>
                                        <p:cTn id="21" dur="13">
                                          <p:stCondLst>
                                            <p:cond delay="821"/>
                                          </p:stCondLst>
                                        </p:cTn>
                                        <p:tgtEl>
                                          <p:spTgt spid="5"/>
                                        </p:tgtEl>
                                      </p:cBhvr>
                                      <p:to x="100000" y="90000"/>
                                    </p:animScale>
                                    <p:animScale>
                                      <p:cBhvr>
                                        <p:cTn id="22" dur="83" decel="50000">
                                          <p:stCondLst>
                                            <p:cond delay="834"/>
                                          </p:stCondLst>
                                        </p:cTn>
                                        <p:tgtEl>
                                          <p:spTgt spid="5"/>
                                        </p:tgtEl>
                                      </p:cBhvr>
                                      <p:to x="100000" y="100000"/>
                                    </p:animScale>
                                    <p:animScale>
                                      <p:cBhvr>
                                        <p:cTn id="23" dur="13">
                                          <p:stCondLst>
                                            <p:cond delay="904"/>
                                          </p:stCondLst>
                                        </p:cTn>
                                        <p:tgtEl>
                                          <p:spTgt spid="5"/>
                                        </p:tgtEl>
                                      </p:cBhvr>
                                      <p:to x="100000" y="95000"/>
                                    </p:animScale>
                                    <p:animScale>
                                      <p:cBhvr>
                                        <p:cTn id="24" dur="83" decel="50000">
                                          <p:stCondLst>
                                            <p:cond delay="917"/>
                                          </p:stCondLst>
                                        </p:cTn>
                                        <p:tgtEl>
                                          <p:spTgt spid="5"/>
                                        </p:tgtEl>
                                      </p:cBhvr>
                                      <p:to x="100000" y="100000"/>
                                    </p:animScale>
                                  </p:childTnLst>
                                </p:cTn>
                              </p:par>
                            </p:childTnLst>
                          </p:cTn>
                        </p:par>
                        <p:par>
                          <p:cTn id="25" fill="hold">
                            <p:stCondLst>
                              <p:cond delay="1000"/>
                            </p:stCondLst>
                            <p:childTnLst>
                              <p:par>
                                <p:cTn id="26" presetID="26"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290">
                                          <p:stCondLst>
                                            <p:cond delay="0"/>
                                          </p:stCondLst>
                                        </p:cTn>
                                        <p:tgtEl>
                                          <p:spTgt spid="8"/>
                                        </p:tgtEl>
                                      </p:cBhvr>
                                    </p:animEffect>
                                    <p:anim calcmode="lin" valueType="num">
                                      <p:cBhvr>
                                        <p:cTn id="29"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34" dur="13">
                                          <p:stCondLst>
                                            <p:cond delay="325"/>
                                          </p:stCondLst>
                                        </p:cTn>
                                        <p:tgtEl>
                                          <p:spTgt spid="8"/>
                                        </p:tgtEl>
                                      </p:cBhvr>
                                      <p:to x="100000" y="60000"/>
                                    </p:animScale>
                                    <p:animScale>
                                      <p:cBhvr>
                                        <p:cTn id="35" dur="83" decel="50000">
                                          <p:stCondLst>
                                            <p:cond delay="338"/>
                                          </p:stCondLst>
                                        </p:cTn>
                                        <p:tgtEl>
                                          <p:spTgt spid="8"/>
                                        </p:tgtEl>
                                      </p:cBhvr>
                                      <p:to x="100000" y="100000"/>
                                    </p:animScale>
                                    <p:animScale>
                                      <p:cBhvr>
                                        <p:cTn id="36" dur="13">
                                          <p:stCondLst>
                                            <p:cond delay="656"/>
                                          </p:stCondLst>
                                        </p:cTn>
                                        <p:tgtEl>
                                          <p:spTgt spid="8"/>
                                        </p:tgtEl>
                                      </p:cBhvr>
                                      <p:to x="100000" y="80000"/>
                                    </p:animScale>
                                    <p:animScale>
                                      <p:cBhvr>
                                        <p:cTn id="37" dur="83" decel="50000">
                                          <p:stCondLst>
                                            <p:cond delay="669"/>
                                          </p:stCondLst>
                                        </p:cTn>
                                        <p:tgtEl>
                                          <p:spTgt spid="8"/>
                                        </p:tgtEl>
                                      </p:cBhvr>
                                      <p:to x="100000" y="100000"/>
                                    </p:animScale>
                                    <p:animScale>
                                      <p:cBhvr>
                                        <p:cTn id="38" dur="13">
                                          <p:stCondLst>
                                            <p:cond delay="821"/>
                                          </p:stCondLst>
                                        </p:cTn>
                                        <p:tgtEl>
                                          <p:spTgt spid="8"/>
                                        </p:tgtEl>
                                      </p:cBhvr>
                                      <p:to x="100000" y="90000"/>
                                    </p:animScale>
                                    <p:animScale>
                                      <p:cBhvr>
                                        <p:cTn id="39" dur="83" decel="50000">
                                          <p:stCondLst>
                                            <p:cond delay="834"/>
                                          </p:stCondLst>
                                        </p:cTn>
                                        <p:tgtEl>
                                          <p:spTgt spid="8"/>
                                        </p:tgtEl>
                                      </p:cBhvr>
                                      <p:to x="100000" y="100000"/>
                                    </p:animScale>
                                    <p:animScale>
                                      <p:cBhvr>
                                        <p:cTn id="40" dur="13">
                                          <p:stCondLst>
                                            <p:cond delay="904"/>
                                          </p:stCondLst>
                                        </p:cTn>
                                        <p:tgtEl>
                                          <p:spTgt spid="8"/>
                                        </p:tgtEl>
                                      </p:cBhvr>
                                      <p:to x="100000" y="95000"/>
                                    </p:animScale>
                                    <p:animScale>
                                      <p:cBhvr>
                                        <p:cTn id="41" dur="83" decel="50000">
                                          <p:stCondLst>
                                            <p:cond delay="917"/>
                                          </p:stCondLst>
                                        </p:cTn>
                                        <p:tgtEl>
                                          <p:spTgt spid="8"/>
                                        </p:tgtEl>
                                      </p:cBhvr>
                                      <p:to x="100000" y="100000"/>
                                    </p:animScale>
                                  </p:childTnLst>
                                </p:cTn>
                              </p:par>
                            </p:childTnLst>
                          </p:cTn>
                        </p:par>
                        <p:par>
                          <p:cTn id="42" fill="hold">
                            <p:stCondLst>
                              <p:cond delay="2000"/>
                            </p:stCondLst>
                            <p:childTnLst>
                              <p:par>
                                <p:cTn id="43" presetID="26"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290">
                                          <p:stCondLst>
                                            <p:cond delay="0"/>
                                          </p:stCondLst>
                                        </p:cTn>
                                        <p:tgtEl>
                                          <p:spTgt spid="9"/>
                                        </p:tgtEl>
                                      </p:cBhvr>
                                    </p:animEffect>
                                    <p:anim calcmode="lin" valueType="num">
                                      <p:cBhvr>
                                        <p:cTn id="46"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7"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8"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49"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50"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51" dur="13">
                                          <p:stCondLst>
                                            <p:cond delay="325"/>
                                          </p:stCondLst>
                                        </p:cTn>
                                        <p:tgtEl>
                                          <p:spTgt spid="9"/>
                                        </p:tgtEl>
                                      </p:cBhvr>
                                      <p:to x="100000" y="60000"/>
                                    </p:animScale>
                                    <p:animScale>
                                      <p:cBhvr>
                                        <p:cTn id="52" dur="83" decel="50000">
                                          <p:stCondLst>
                                            <p:cond delay="338"/>
                                          </p:stCondLst>
                                        </p:cTn>
                                        <p:tgtEl>
                                          <p:spTgt spid="9"/>
                                        </p:tgtEl>
                                      </p:cBhvr>
                                      <p:to x="100000" y="100000"/>
                                    </p:animScale>
                                    <p:animScale>
                                      <p:cBhvr>
                                        <p:cTn id="53" dur="13">
                                          <p:stCondLst>
                                            <p:cond delay="656"/>
                                          </p:stCondLst>
                                        </p:cTn>
                                        <p:tgtEl>
                                          <p:spTgt spid="9"/>
                                        </p:tgtEl>
                                      </p:cBhvr>
                                      <p:to x="100000" y="80000"/>
                                    </p:animScale>
                                    <p:animScale>
                                      <p:cBhvr>
                                        <p:cTn id="54" dur="83" decel="50000">
                                          <p:stCondLst>
                                            <p:cond delay="669"/>
                                          </p:stCondLst>
                                        </p:cTn>
                                        <p:tgtEl>
                                          <p:spTgt spid="9"/>
                                        </p:tgtEl>
                                      </p:cBhvr>
                                      <p:to x="100000" y="100000"/>
                                    </p:animScale>
                                    <p:animScale>
                                      <p:cBhvr>
                                        <p:cTn id="55" dur="13">
                                          <p:stCondLst>
                                            <p:cond delay="821"/>
                                          </p:stCondLst>
                                        </p:cTn>
                                        <p:tgtEl>
                                          <p:spTgt spid="9"/>
                                        </p:tgtEl>
                                      </p:cBhvr>
                                      <p:to x="100000" y="90000"/>
                                    </p:animScale>
                                    <p:animScale>
                                      <p:cBhvr>
                                        <p:cTn id="56" dur="83" decel="50000">
                                          <p:stCondLst>
                                            <p:cond delay="834"/>
                                          </p:stCondLst>
                                        </p:cTn>
                                        <p:tgtEl>
                                          <p:spTgt spid="9"/>
                                        </p:tgtEl>
                                      </p:cBhvr>
                                      <p:to x="100000" y="100000"/>
                                    </p:animScale>
                                    <p:animScale>
                                      <p:cBhvr>
                                        <p:cTn id="57" dur="13">
                                          <p:stCondLst>
                                            <p:cond delay="904"/>
                                          </p:stCondLst>
                                        </p:cTn>
                                        <p:tgtEl>
                                          <p:spTgt spid="9"/>
                                        </p:tgtEl>
                                      </p:cBhvr>
                                      <p:to x="100000" y="95000"/>
                                    </p:animScale>
                                    <p:animScale>
                                      <p:cBhvr>
                                        <p:cTn id="58" dur="83" decel="50000">
                                          <p:stCondLst>
                                            <p:cond delay="917"/>
                                          </p:stCondLst>
                                        </p:cTn>
                                        <p:tgtEl>
                                          <p:spTgt spid="9"/>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290">
                                          <p:stCondLst>
                                            <p:cond delay="0"/>
                                          </p:stCondLst>
                                        </p:cTn>
                                        <p:tgtEl>
                                          <p:spTgt spid="10"/>
                                        </p:tgtEl>
                                      </p:cBhvr>
                                    </p:animEffect>
                                    <p:anim calcmode="lin" valueType="num">
                                      <p:cBhvr>
                                        <p:cTn id="62"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67" dur="13">
                                          <p:stCondLst>
                                            <p:cond delay="325"/>
                                          </p:stCondLst>
                                        </p:cTn>
                                        <p:tgtEl>
                                          <p:spTgt spid="10"/>
                                        </p:tgtEl>
                                      </p:cBhvr>
                                      <p:to x="100000" y="60000"/>
                                    </p:animScale>
                                    <p:animScale>
                                      <p:cBhvr>
                                        <p:cTn id="68" dur="83" decel="50000">
                                          <p:stCondLst>
                                            <p:cond delay="338"/>
                                          </p:stCondLst>
                                        </p:cTn>
                                        <p:tgtEl>
                                          <p:spTgt spid="10"/>
                                        </p:tgtEl>
                                      </p:cBhvr>
                                      <p:to x="100000" y="100000"/>
                                    </p:animScale>
                                    <p:animScale>
                                      <p:cBhvr>
                                        <p:cTn id="69" dur="13">
                                          <p:stCondLst>
                                            <p:cond delay="656"/>
                                          </p:stCondLst>
                                        </p:cTn>
                                        <p:tgtEl>
                                          <p:spTgt spid="10"/>
                                        </p:tgtEl>
                                      </p:cBhvr>
                                      <p:to x="100000" y="80000"/>
                                    </p:animScale>
                                    <p:animScale>
                                      <p:cBhvr>
                                        <p:cTn id="70" dur="83" decel="50000">
                                          <p:stCondLst>
                                            <p:cond delay="669"/>
                                          </p:stCondLst>
                                        </p:cTn>
                                        <p:tgtEl>
                                          <p:spTgt spid="10"/>
                                        </p:tgtEl>
                                      </p:cBhvr>
                                      <p:to x="100000" y="100000"/>
                                    </p:animScale>
                                    <p:animScale>
                                      <p:cBhvr>
                                        <p:cTn id="71" dur="13">
                                          <p:stCondLst>
                                            <p:cond delay="821"/>
                                          </p:stCondLst>
                                        </p:cTn>
                                        <p:tgtEl>
                                          <p:spTgt spid="10"/>
                                        </p:tgtEl>
                                      </p:cBhvr>
                                      <p:to x="100000" y="90000"/>
                                    </p:animScale>
                                    <p:animScale>
                                      <p:cBhvr>
                                        <p:cTn id="72" dur="83" decel="50000">
                                          <p:stCondLst>
                                            <p:cond delay="834"/>
                                          </p:stCondLst>
                                        </p:cTn>
                                        <p:tgtEl>
                                          <p:spTgt spid="10"/>
                                        </p:tgtEl>
                                      </p:cBhvr>
                                      <p:to x="100000" y="100000"/>
                                    </p:animScale>
                                    <p:animScale>
                                      <p:cBhvr>
                                        <p:cTn id="73" dur="13">
                                          <p:stCondLst>
                                            <p:cond delay="904"/>
                                          </p:stCondLst>
                                        </p:cTn>
                                        <p:tgtEl>
                                          <p:spTgt spid="10"/>
                                        </p:tgtEl>
                                      </p:cBhvr>
                                      <p:to x="100000" y="95000"/>
                                    </p:animScale>
                                    <p:animScale>
                                      <p:cBhvr>
                                        <p:cTn id="74" dur="83" decel="50000">
                                          <p:stCondLst>
                                            <p:cond delay="917"/>
                                          </p:stCondLst>
                                        </p:cTn>
                                        <p:tgtEl>
                                          <p:spTgt spid="10"/>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290">
                                          <p:stCondLst>
                                            <p:cond delay="0"/>
                                          </p:stCondLst>
                                        </p:cTn>
                                        <p:tgtEl>
                                          <p:spTgt spid="11"/>
                                        </p:tgtEl>
                                      </p:cBhvr>
                                    </p:animEffect>
                                    <p:anim calcmode="lin" valueType="num">
                                      <p:cBhvr>
                                        <p:cTn id="78"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9"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0"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81"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82"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83" dur="13">
                                          <p:stCondLst>
                                            <p:cond delay="325"/>
                                          </p:stCondLst>
                                        </p:cTn>
                                        <p:tgtEl>
                                          <p:spTgt spid="11"/>
                                        </p:tgtEl>
                                      </p:cBhvr>
                                      <p:to x="100000" y="60000"/>
                                    </p:animScale>
                                    <p:animScale>
                                      <p:cBhvr>
                                        <p:cTn id="84" dur="83" decel="50000">
                                          <p:stCondLst>
                                            <p:cond delay="338"/>
                                          </p:stCondLst>
                                        </p:cTn>
                                        <p:tgtEl>
                                          <p:spTgt spid="11"/>
                                        </p:tgtEl>
                                      </p:cBhvr>
                                      <p:to x="100000" y="100000"/>
                                    </p:animScale>
                                    <p:animScale>
                                      <p:cBhvr>
                                        <p:cTn id="85" dur="13">
                                          <p:stCondLst>
                                            <p:cond delay="656"/>
                                          </p:stCondLst>
                                        </p:cTn>
                                        <p:tgtEl>
                                          <p:spTgt spid="11"/>
                                        </p:tgtEl>
                                      </p:cBhvr>
                                      <p:to x="100000" y="80000"/>
                                    </p:animScale>
                                    <p:animScale>
                                      <p:cBhvr>
                                        <p:cTn id="86" dur="83" decel="50000">
                                          <p:stCondLst>
                                            <p:cond delay="669"/>
                                          </p:stCondLst>
                                        </p:cTn>
                                        <p:tgtEl>
                                          <p:spTgt spid="11"/>
                                        </p:tgtEl>
                                      </p:cBhvr>
                                      <p:to x="100000" y="100000"/>
                                    </p:animScale>
                                    <p:animScale>
                                      <p:cBhvr>
                                        <p:cTn id="87" dur="13">
                                          <p:stCondLst>
                                            <p:cond delay="821"/>
                                          </p:stCondLst>
                                        </p:cTn>
                                        <p:tgtEl>
                                          <p:spTgt spid="11"/>
                                        </p:tgtEl>
                                      </p:cBhvr>
                                      <p:to x="100000" y="90000"/>
                                    </p:animScale>
                                    <p:animScale>
                                      <p:cBhvr>
                                        <p:cTn id="88" dur="83" decel="50000">
                                          <p:stCondLst>
                                            <p:cond delay="834"/>
                                          </p:stCondLst>
                                        </p:cTn>
                                        <p:tgtEl>
                                          <p:spTgt spid="11"/>
                                        </p:tgtEl>
                                      </p:cBhvr>
                                      <p:to x="100000" y="100000"/>
                                    </p:animScale>
                                    <p:animScale>
                                      <p:cBhvr>
                                        <p:cTn id="89" dur="13">
                                          <p:stCondLst>
                                            <p:cond delay="904"/>
                                          </p:stCondLst>
                                        </p:cTn>
                                        <p:tgtEl>
                                          <p:spTgt spid="11"/>
                                        </p:tgtEl>
                                      </p:cBhvr>
                                      <p:to x="100000" y="95000"/>
                                    </p:animScale>
                                    <p:animScale>
                                      <p:cBhvr>
                                        <p:cTn id="90" dur="83" decel="50000">
                                          <p:stCondLst>
                                            <p:cond delay="917"/>
                                          </p:stCondLst>
                                        </p:cTn>
                                        <p:tgtEl>
                                          <p:spTgt spid="11"/>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290">
                                          <p:stCondLst>
                                            <p:cond delay="0"/>
                                          </p:stCondLst>
                                        </p:cTn>
                                        <p:tgtEl>
                                          <p:spTgt spid="12"/>
                                        </p:tgtEl>
                                      </p:cBhvr>
                                    </p:animEffect>
                                    <p:anim calcmode="lin" valueType="num">
                                      <p:cBhvr>
                                        <p:cTn id="94"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97"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98"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99" dur="13">
                                          <p:stCondLst>
                                            <p:cond delay="325"/>
                                          </p:stCondLst>
                                        </p:cTn>
                                        <p:tgtEl>
                                          <p:spTgt spid="12"/>
                                        </p:tgtEl>
                                      </p:cBhvr>
                                      <p:to x="100000" y="60000"/>
                                    </p:animScale>
                                    <p:animScale>
                                      <p:cBhvr>
                                        <p:cTn id="100" dur="83" decel="50000">
                                          <p:stCondLst>
                                            <p:cond delay="338"/>
                                          </p:stCondLst>
                                        </p:cTn>
                                        <p:tgtEl>
                                          <p:spTgt spid="12"/>
                                        </p:tgtEl>
                                      </p:cBhvr>
                                      <p:to x="100000" y="100000"/>
                                    </p:animScale>
                                    <p:animScale>
                                      <p:cBhvr>
                                        <p:cTn id="101" dur="13">
                                          <p:stCondLst>
                                            <p:cond delay="656"/>
                                          </p:stCondLst>
                                        </p:cTn>
                                        <p:tgtEl>
                                          <p:spTgt spid="12"/>
                                        </p:tgtEl>
                                      </p:cBhvr>
                                      <p:to x="100000" y="80000"/>
                                    </p:animScale>
                                    <p:animScale>
                                      <p:cBhvr>
                                        <p:cTn id="102" dur="83" decel="50000">
                                          <p:stCondLst>
                                            <p:cond delay="669"/>
                                          </p:stCondLst>
                                        </p:cTn>
                                        <p:tgtEl>
                                          <p:spTgt spid="12"/>
                                        </p:tgtEl>
                                      </p:cBhvr>
                                      <p:to x="100000" y="100000"/>
                                    </p:animScale>
                                    <p:animScale>
                                      <p:cBhvr>
                                        <p:cTn id="103" dur="13">
                                          <p:stCondLst>
                                            <p:cond delay="821"/>
                                          </p:stCondLst>
                                        </p:cTn>
                                        <p:tgtEl>
                                          <p:spTgt spid="12"/>
                                        </p:tgtEl>
                                      </p:cBhvr>
                                      <p:to x="100000" y="90000"/>
                                    </p:animScale>
                                    <p:animScale>
                                      <p:cBhvr>
                                        <p:cTn id="104" dur="83" decel="50000">
                                          <p:stCondLst>
                                            <p:cond delay="834"/>
                                          </p:stCondLst>
                                        </p:cTn>
                                        <p:tgtEl>
                                          <p:spTgt spid="12"/>
                                        </p:tgtEl>
                                      </p:cBhvr>
                                      <p:to x="100000" y="100000"/>
                                    </p:animScale>
                                    <p:animScale>
                                      <p:cBhvr>
                                        <p:cTn id="105" dur="13">
                                          <p:stCondLst>
                                            <p:cond delay="904"/>
                                          </p:stCondLst>
                                        </p:cTn>
                                        <p:tgtEl>
                                          <p:spTgt spid="12"/>
                                        </p:tgtEl>
                                      </p:cBhvr>
                                      <p:to x="100000" y="95000"/>
                                    </p:animScale>
                                    <p:animScale>
                                      <p:cBhvr>
                                        <p:cTn id="106" dur="83" decel="50000">
                                          <p:stCondLst>
                                            <p:cond delay="917"/>
                                          </p:stCondLst>
                                        </p:cTn>
                                        <p:tgtEl>
                                          <p:spTgt spid="12"/>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wipe(down)">
                                      <p:cBhvr>
                                        <p:cTn id="109" dur="290">
                                          <p:stCondLst>
                                            <p:cond delay="0"/>
                                          </p:stCondLst>
                                        </p:cTn>
                                        <p:tgtEl>
                                          <p:spTgt spid="13"/>
                                        </p:tgtEl>
                                      </p:cBhvr>
                                    </p:animEffect>
                                    <p:anim calcmode="lin" valueType="num">
                                      <p:cBhvr>
                                        <p:cTn id="110"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1"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2"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3"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14"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15" dur="13">
                                          <p:stCondLst>
                                            <p:cond delay="325"/>
                                          </p:stCondLst>
                                        </p:cTn>
                                        <p:tgtEl>
                                          <p:spTgt spid="13"/>
                                        </p:tgtEl>
                                      </p:cBhvr>
                                      <p:to x="100000" y="60000"/>
                                    </p:animScale>
                                    <p:animScale>
                                      <p:cBhvr>
                                        <p:cTn id="116" dur="83" decel="50000">
                                          <p:stCondLst>
                                            <p:cond delay="338"/>
                                          </p:stCondLst>
                                        </p:cTn>
                                        <p:tgtEl>
                                          <p:spTgt spid="13"/>
                                        </p:tgtEl>
                                      </p:cBhvr>
                                      <p:to x="100000" y="100000"/>
                                    </p:animScale>
                                    <p:animScale>
                                      <p:cBhvr>
                                        <p:cTn id="117" dur="13">
                                          <p:stCondLst>
                                            <p:cond delay="656"/>
                                          </p:stCondLst>
                                        </p:cTn>
                                        <p:tgtEl>
                                          <p:spTgt spid="13"/>
                                        </p:tgtEl>
                                      </p:cBhvr>
                                      <p:to x="100000" y="80000"/>
                                    </p:animScale>
                                    <p:animScale>
                                      <p:cBhvr>
                                        <p:cTn id="118" dur="83" decel="50000">
                                          <p:stCondLst>
                                            <p:cond delay="669"/>
                                          </p:stCondLst>
                                        </p:cTn>
                                        <p:tgtEl>
                                          <p:spTgt spid="13"/>
                                        </p:tgtEl>
                                      </p:cBhvr>
                                      <p:to x="100000" y="100000"/>
                                    </p:animScale>
                                    <p:animScale>
                                      <p:cBhvr>
                                        <p:cTn id="119" dur="13">
                                          <p:stCondLst>
                                            <p:cond delay="821"/>
                                          </p:stCondLst>
                                        </p:cTn>
                                        <p:tgtEl>
                                          <p:spTgt spid="13"/>
                                        </p:tgtEl>
                                      </p:cBhvr>
                                      <p:to x="100000" y="90000"/>
                                    </p:animScale>
                                    <p:animScale>
                                      <p:cBhvr>
                                        <p:cTn id="120" dur="83" decel="50000">
                                          <p:stCondLst>
                                            <p:cond delay="834"/>
                                          </p:stCondLst>
                                        </p:cTn>
                                        <p:tgtEl>
                                          <p:spTgt spid="13"/>
                                        </p:tgtEl>
                                      </p:cBhvr>
                                      <p:to x="100000" y="100000"/>
                                    </p:animScale>
                                    <p:animScale>
                                      <p:cBhvr>
                                        <p:cTn id="121" dur="13">
                                          <p:stCondLst>
                                            <p:cond delay="904"/>
                                          </p:stCondLst>
                                        </p:cTn>
                                        <p:tgtEl>
                                          <p:spTgt spid="13"/>
                                        </p:tgtEl>
                                      </p:cBhvr>
                                      <p:to x="100000" y="95000"/>
                                    </p:animScale>
                                    <p:animScale>
                                      <p:cBhvr>
                                        <p:cTn id="122" dur="83" decel="50000">
                                          <p:stCondLst>
                                            <p:cond delay="917"/>
                                          </p:stCondLst>
                                        </p:cTn>
                                        <p:tgtEl>
                                          <p:spTgt spid="13"/>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wipe(down)">
                                      <p:cBhvr>
                                        <p:cTn id="125" dur="290">
                                          <p:stCondLst>
                                            <p:cond delay="0"/>
                                          </p:stCondLst>
                                        </p:cTn>
                                        <p:tgtEl>
                                          <p:spTgt spid="14"/>
                                        </p:tgtEl>
                                      </p:cBhvr>
                                    </p:animEffect>
                                    <p:anim calcmode="lin" valueType="num">
                                      <p:cBhvr>
                                        <p:cTn id="126"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7"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8"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29"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30"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31" dur="13">
                                          <p:stCondLst>
                                            <p:cond delay="325"/>
                                          </p:stCondLst>
                                        </p:cTn>
                                        <p:tgtEl>
                                          <p:spTgt spid="14"/>
                                        </p:tgtEl>
                                      </p:cBhvr>
                                      <p:to x="100000" y="60000"/>
                                    </p:animScale>
                                    <p:animScale>
                                      <p:cBhvr>
                                        <p:cTn id="132" dur="83" decel="50000">
                                          <p:stCondLst>
                                            <p:cond delay="338"/>
                                          </p:stCondLst>
                                        </p:cTn>
                                        <p:tgtEl>
                                          <p:spTgt spid="14"/>
                                        </p:tgtEl>
                                      </p:cBhvr>
                                      <p:to x="100000" y="100000"/>
                                    </p:animScale>
                                    <p:animScale>
                                      <p:cBhvr>
                                        <p:cTn id="133" dur="13">
                                          <p:stCondLst>
                                            <p:cond delay="656"/>
                                          </p:stCondLst>
                                        </p:cTn>
                                        <p:tgtEl>
                                          <p:spTgt spid="14"/>
                                        </p:tgtEl>
                                      </p:cBhvr>
                                      <p:to x="100000" y="80000"/>
                                    </p:animScale>
                                    <p:animScale>
                                      <p:cBhvr>
                                        <p:cTn id="134" dur="83" decel="50000">
                                          <p:stCondLst>
                                            <p:cond delay="669"/>
                                          </p:stCondLst>
                                        </p:cTn>
                                        <p:tgtEl>
                                          <p:spTgt spid="14"/>
                                        </p:tgtEl>
                                      </p:cBhvr>
                                      <p:to x="100000" y="100000"/>
                                    </p:animScale>
                                    <p:animScale>
                                      <p:cBhvr>
                                        <p:cTn id="135" dur="13">
                                          <p:stCondLst>
                                            <p:cond delay="821"/>
                                          </p:stCondLst>
                                        </p:cTn>
                                        <p:tgtEl>
                                          <p:spTgt spid="14"/>
                                        </p:tgtEl>
                                      </p:cBhvr>
                                      <p:to x="100000" y="90000"/>
                                    </p:animScale>
                                    <p:animScale>
                                      <p:cBhvr>
                                        <p:cTn id="136" dur="83" decel="50000">
                                          <p:stCondLst>
                                            <p:cond delay="834"/>
                                          </p:stCondLst>
                                        </p:cTn>
                                        <p:tgtEl>
                                          <p:spTgt spid="14"/>
                                        </p:tgtEl>
                                      </p:cBhvr>
                                      <p:to x="100000" y="100000"/>
                                    </p:animScale>
                                    <p:animScale>
                                      <p:cBhvr>
                                        <p:cTn id="137" dur="13">
                                          <p:stCondLst>
                                            <p:cond delay="904"/>
                                          </p:stCondLst>
                                        </p:cTn>
                                        <p:tgtEl>
                                          <p:spTgt spid="14"/>
                                        </p:tgtEl>
                                      </p:cBhvr>
                                      <p:to x="100000" y="95000"/>
                                    </p:animScale>
                                    <p:animScale>
                                      <p:cBhvr>
                                        <p:cTn id="138" dur="83" decel="50000">
                                          <p:stCondLst>
                                            <p:cond delay="917"/>
                                          </p:stCondLst>
                                        </p:cTn>
                                        <p:tgtEl>
                                          <p:spTgt spid="14"/>
                                        </p:tgtEl>
                                      </p:cBhvr>
                                      <p:to x="100000" y="100000"/>
                                    </p:animScale>
                                  </p:childTnLst>
                                </p:cTn>
                              </p:par>
                              <p:par>
                                <p:cTn id="139" presetID="26" presetClass="entr" presetSubtype="0" fill="hold" grpId="0" nodeType="withEffect">
                                  <p:stCondLst>
                                    <p:cond delay="0"/>
                                  </p:stCondLst>
                                  <p:childTnLst>
                                    <p:set>
                                      <p:cBhvr>
                                        <p:cTn id="140" dur="1" fill="hold">
                                          <p:stCondLst>
                                            <p:cond delay="0"/>
                                          </p:stCondLst>
                                        </p:cTn>
                                        <p:tgtEl>
                                          <p:spTgt spid="15"/>
                                        </p:tgtEl>
                                        <p:attrNameLst>
                                          <p:attrName>style.visibility</p:attrName>
                                        </p:attrNameLst>
                                      </p:cBhvr>
                                      <p:to>
                                        <p:strVal val="visible"/>
                                      </p:to>
                                    </p:set>
                                    <p:animEffect transition="in" filter="wipe(down)">
                                      <p:cBhvr>
                                        <p:cTn id="141" dur="290">
                                          <p:stCondLst>
                                            <p:cond delay="0"/>
                                          </p:stCondLst>
                                        </p:cTn>
                                        <p:tgtEl>
                                          <p:spTgt spid="15"/>
                                        </p:tgtEl>
                                      </p:cBhvr>
                                    </p:animEffect>
                                    <p:anim calcmode="lin" valueType="num">
                                      <p:cBhvr>
                                        <p:cTn id="142"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3"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4"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45"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46"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47" dur="13">
                                          <p:stCondLst>
                                            <p:cond delay="325"/>
                                          </p:stCondLst>
                                        </p:cTn>
                                        <p:tgtEl>
                                          <p:spTgt spid="15"/>
                                        </p:tgtEl>
                                      </p:cBhvr>
                                      <p:to x="100000" y="60000"/>
                                    </p:animScale>
                                    <p:animScale>
                                      <p:cBhvr>
                                        <p:cTn id="148" dur="83" decel="50000">
                                          <p:stCondLst>
                                            <p:cond delay="338"/>
                                          </p:stCondLst>
                                        </p:cTn>
                                        <p:tgtEl>
                                          <p:spTgt spid="15"/>
                                        </p:tgtEl>
                                      </p:cBhvr>
                                      <p:to x="100000" y="100000"/>
                                    </p:animScale>
                                    <p:animScale>
                                      <p:cBhvr>
                                        <p:cTn id="149" dur="13">
                                          <p:stCondLst>
                                            <p:cond delay="656"/>
                                          </p:stCondLst>
                                        </p:cTn>
                                        <p:tgtEl>
                                          <p:spTgt spid="15"/>
                                        </p:tgtEl>
                                      </p:cBhvr>
                                      <p:to x="100000" y="80000"/>
                                    </p:animScale>
                                    <p:animScale>
                                      <p:cBhvr>
                                        <p:cTn id="150" dur="83" decel="50000">
                                          <p:stCondLst>
                                            <p:cond delay="669"/>
                                          </p:stCondLst>
                                        </p:cTn>
                                        <p:tgtEl>
                                          <p:spTgt spid="15"/>
                                        </p:tgtEl>
                                      </p:cBhvr>
                                      <p:to x="100000" y="100000"/>
                                    </p:animScale>
                                    <p:animScale>
                                      <p:cBhvr>
                                        <p:cTn id="151" dur="13">
                                          <p:stCondLst>
                                            <p:cond delay="821"/>
                                          </p:stCondLst>
                                        </p:cTn>
                                        <p:tgtEl>
                                          <p:spTgt spid="15"/>
                                        </p:tgtEl>
                                      </p:cBhvr>
                                      <p:to x="100000" y="90000"/>
                                    </p:animScale>
                                    <p:animScale>
                                      <p:cBhvr>
                                        <p:cTn id="152" dur="83" decel="50000">
                                          <p:stCondLst>
                                            <p:cond delay="834"/>
                                          </p:stCondLst>
                                        </p:cTn>
                                        <p:tgtEl>
                                          <p:spTgt spid="15"/>
                                        </p:tgtEl>
                                      </p:cBhvr>
                                      <p:to x="100000" y="100000"/>
                                    </p:animScale>
                                    <p:animScale>
                                      <p:cBhvr>
                                        <p:cTn id="153" dur="13">
                                          <p:stCondLst>
                                            <p:cond delay="904"/>
                                          </p:stCondLst>
                                        </p:cTn>
                                        <p:tgtEl>
                                          <p:spTgt spid="15"/>
                                        </p:tgtEl>
                                      </p:cBhvr>
                                      <p:to x="100000" y="95000"/>
                                    </p:animScale>
                                    <p:animScale>
                                      <p:cBhvr>
                                        <p:cTn id="154" dur="83" decel="50000">
                                          <p:stCondLst>
                                            <p:cond delay="917"/>
                                          </p:stCondLst>
                                        </p:cTn>
                                        <p:tgtEl>
                                          <p:spTgt spid="15"/>
                                        </p:tgtEl>
                                      </p:cBhvr>
                                      <p:to x="100000" y="100000"/>
                                    </p:animScale>
                                  </p:childTnLst>
                                </p:cTn>
                              </p:par>
                              <p:par>
                                <p:cTn id="155" presetID="26" presetClass="entr" presetSubtype="0" fill="hold" grpId="0" nodeType="withEffect">
                                  <p:stCondLst>
                                    <p:cond delay="0"/>
                                  </p:stCondLst>
                                  <p:childTnLst>
                                    <p:set>
                                      <p:cBhvr>
                                        <p:cTn id="156" dur="1" fill="hold">
                                          <p:stCondLst>
                                            <p:cond delay="0"/>
                                          </p:stCondLst>
                                        </p:cTn>
                                        <p:tgtEl>
                                          <p:spTgt spid="16"/>
                                        </p:tgtEl>
                                        <p:attrNameLst>
                                          <p:attrName>style.visibility</p:attrName>
                                        </p:attrNameLst>
                                      </p:cBhvr>
                                      <p:to>
                                        <p:strVal val="visible"/>
                                      </p:to>
                                    </p:set>
                                    <p:animEffect transition="in" filter="wipe(down)">
                                      <p:cBhvr>
                                        <p:cTn id="157" dur="290">
                                          <p:stCondLst>
                                            <p:cond delay="0"/>
                                          </p:stCondLst>
                                        </p:cTn>
                                        <p:tgtEl>
                                          <p:spTgt spid="16"/>
                                        </p:tgtEl>
                                      </p:cBhvr>
                                    </p:animEffect>
                                    <p:anim calcmode="lin" valueType="num">
                                      <p:cBhvr>
                                        <p:cTn id="158"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59"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60"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161"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162"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163" dur="13">
                                          <p:stCondLst>
                                            <p:cond delay="325"/>
                                          </p:stCondLst>
                                        </p:cTn>
                                        <p:tgtEl>
                                          <p:spTgt spid="16"/>
                                        </p:tgtEl>
                                      </p:cBhvr>
                                      <p:to x="100000" y="60000"/>
                                    </p:animScale>
                                    <p:animScale>
                                      <p:cBhvr>
                                        <p:cTn id="164" dur="83" decel="50000">
                                          <p:stCondLst>
                                            <p:cond delay="338"/>
                                          </p:stCondLst>
                                        </p:cTn>
                                        <p:tgtEl>
                                          <p:spTgt spid="16"/>
                                        </p:tgtEl>
                                      </p:cBhvr>
                                      <p:to x="100000" y="100000"/>
                                    </p:animScale>
                                    <p:animScale>
                                      <p:cBhvr>
                                        <p:cTn id="165" dur="13">
                                          <p:stCondLst>
                                            <p:cond delay="656"/>
                                          </p:stCondLst>
                                        </p:cTn>
                                        <p:tgtEl>
                                          <p:spTgt spid="16"/>
                                        </p:tgtEl>
                                      </p:cBhvr>
                                      <p:to x="100000" y="80000"/>
                                    </p:animScale>
                                    <p:animScale>
                                      <p:cBhvr>
                                        <p:cTn id="166" dur="83" decel="50000">
                                          <p:stCondLst>
                                            <p:cond delay="669"/>
                                          </p:stCondLst>
                                        </p:cTn>
                                        <p:tgtEl>
                                          <p:spTgt spid="16"/>
                                        </p:tgtEl>
                                      </p:cBhvr>
                                      <p:to x="100000" y="100000"/>
                                    </p:animScale>
                                    <p:animScale>
                                      <p:cBhvr>
                                        <p:cTn id="167" dur="13">
                                          <p:stCondLst>
                                            <p:cond delay="821"/>
                                          </p:stCondLst>
                                        </p:cTn>
                                        <p:tgtEl>
                                          <p:spTgt spid="16"/>
                                        </p:tgtEl>
                                      </p:cBhvr>
                                      <p:to x="100000" y="90000"/>
                                    </p:animScale>
                                    <p:animScale>
                                      <p:cBhvr>
                                        <p:cTn id="168" dur="83" decel="50000">
                                          <p:stCondLst>
                                            <p:cond delay="834"/>
                                          </p:stCondLst>
                                        </p:cTn>
                                        <p:tgtEl>
                                          <p:spTgt spid="16"/>
                                        </p:tgtEl>
                                      </p:cBhvr>
                                      <p:to x="100000" y="100000"/>
                                    </p:animScale>
                                    <p:animScale>
                                      <p:cBhvr>
                                        <p:cTn id="169" dur="13">
                                          <p:stCondLst>
                                            <p:cond delay="904"/>
                                          </p:stCondLst>
                                        </p:cTn>
                                        <p:tgtEl>
                                          <p:spTgt spid="16"/>
                                        </p:tgtEl>
                                      </p:cBhvr>
                                      <p:to x="100000" y="95000"/>
                                    </p:animScale>
                                    <p:animScale>
                                      <p:cBhvr>
                                        <p:cTn id="170" dur="83" decel="50000">
                                          <p:stCondLst>
                                            <p:cond delay="917"/>
                                          </p:stCondLst>
                                        </p:cTn>
                                        <p:tgtEl>
                                          <p:spTgt spid="16"/>
                                        </p:tgtEl>
                                      </p:cBhvr>
                                      <p:to x="100000" y="100000"/>
                                    </p:animScale>
                                  </p:childTnLst>
                                </p:cTn>
                              </p:par>
                              <p:par>
                                <p:cTn id="171" presetID="26" presetClass="entr" presetSubtype="0" fill="hold" grpId="0" nodeType="withEffect">
                                  <p:stCondLst>
                                    <p:cond delay="0"/>
                                  </p:stCondLst>
                                  <p:childTnLst>
                                    <p:set>
                                      <p:cBhvr>
                                        <p:cTn id="172" dur="1" fill="hold">
                                          <p:stCondLst>
                                            <p:cond delay="0"/>
                                          </p:stCondLst>
                                        </p:cTn>
                                        <p:tgtEl>
                                          <p:spTgt spid="17"/>
                                        </p:tgtEl>
                                        <p:attrNameLst>
                                          <p:attrName>style.visibility</p:attrName>
                                        </p:attrNameLst>
                                      </p:cBhvr>
                                      <p:to>
                                        <p:strVal val="visible"/>
                                      </p:to>
                                    </p:set>
                                    <p:animEffect transition="in" filter="wipe(down)">
                                      <p:cBhvr>
                                        <p:cTn id="173" dur="290">
                                          <p:stCondLst>
                                            <p:cond delay="0"/>
                                          </p:stCondLst>
                                        </p:cTn>
                                        <p:tgtEl>
                                          <p:spTgt spid="17"/>
                                        </p:tgtEl>
                                      </p:cBhvr>
                                    </p:animEffect>
                                    <p:anim calcmode="lin" valueType="num">
                                      <p:cBhvr>
                                        <p:cTn id="174"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75"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76"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77"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78"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79" dur="13">
                                          <p:stCondLst>
                                            <p:cond delay="325"/>
                                          </p:stCondLst>
                                        </p:cTn>
                                        <p:tgtEl>
                                          <p:spTgt spid="17"/>
                                        </p:tgtEl>
                                      </p:cBhvr>
                                      <p:to x="100000" y="60000"/>
                                    </p:animScale>
                                    <p:animScale>
                                      <p:cBhvr>
                                        <p:cTn id="180" dur="83" decel="50000">
                                          <p:stCondLst>
                                            <p:cond delay="338"/>
                                          </p:stCondLst>
                                        </p:cTn>
                                        <p:tgtEl>
                                          <p:spTgt spid="17"/>
                                        </p:tgtEl>
                                      </p:cBhvr>
                                      <p:to x="100000" y="100000"/>
                                    </p:animScale>
                                    <p:animScale>
                                      <p:cBhvr>
                                        <p:cTn id="181" dur="13">
                                          <p:stCondLst>
                                            <p:cond delay="656"/>
                                          </p:stCondLst>
                                        </p:cTn>
                                        <p:tgtEl>
                                          <p:spTgt spid="17"/>
                                        </p:tgtEl>
                                      </p:cBhvr>
                                      <p:to x="100000" y="80000"/>
                                    </p:animScale>
                                    <p:animScale>
                                      <p:cBhvr>
                                        <p:cTn id="182" dur="83" decel="50000">
                                          <p:stCondLst>
                                            <p:cond delay="669"/>
                                          </p:stCondLst>
                                        </p:cTn>
                                        <p:tgtEl>
                                          <p:spTgt spid="17"/>
                                        </p:tgtEl>
                                      </p:cBhvr>
                                      <p:to x="100000" y="100000"/>
                                    </p:animScale>
                                    <p:animScale>
                                      <p:cBhvr>
                                        <p:cTn id="183" dur="13">
                                          <p:stCondLst>
                                            <p:cond delay="821"/>
                                          </p:stCondLst>
                                        </p:cTn>
                                        <p:tgtEl>
                                          <p:spTgt spid="17"/>
                                        </p:tgtEl>
                                      </p:cBhvr>
                                      <p:to x="100000" y="90000"/>
                                    </p:animScale>
                                    <p:animScale>
                                      <p:cBhvr>
                                        <p:cTn id="184" dur="83" decel="50000">
                                          <p:stCondLst>
                                            <p:cond delay="834"/>
                                          </p:stCondLst>
                                        </p:cTn>
                                        <p:tgtEl>
                                          <p:spTgt spid="17"/>
                                        </p:tgtEl>
                                      </p:cBhvr>
                                      <p:to x="100000" y="100000"/>
                                    </p:animScale>
                                    <p:animScale>
                                      <p:cBhvr>
                                        <p:cTn id="185" dur="13">
                                          <p:stCondLst>
                                            <p:cond delay="904"/>
                                          </p:stCondLst>
                                        </p:cTn>
                                        <p:tgtEl>
                                          <p:spTgt spid="17"/>
                                        </p:tgtEl>
                                      </p:cBhvr>
                                      <p:to x="100000" y="95000"/>
                                    </p:animScale>
                                    <p:animScale>
                                      <p:cBhvr>
                                        <p:cTn id="186" dur="83" decel="50000">
                                          <p:stCondLst>
                                            <p:cond delay="917"/>
                                          </p:stCondLst>
                                        </p:cTn>
                                        <p:tgtEl>
                                          <p:spTgt spid="17"/>
                                        </p:tgtEl>
                                      </p:cBhvr>
                                      <p:to x="100000" y="100000"/>
                                    </p:animScale>
                                  </p:childTnLst>
                                </p:cTn>
                              </p:par>
                              <p:par>
                                <p:cTn id="187" presetID="26" presetClass="entr" presetSubtype="0" fill="hold" grpId="0" nodeType="withEffect">
                                  <p:stCondLst>
                                    <p:cond delay="0"/>
                                  </p:stCondLst>
                                  <p:childTnLst>
                                    <p:set>
                                      <p:cBhvr>
                                        <p:cTn id="188" dur="1" fill="hold">
                                          <p:stCondLst>
                                            <p:cond delay="0"/>
                                          </p:stCondLst>
                                        </p:cTn>
                                        <p:tgtEl>
                                          <p:spTgt spid="18"/>
                                        </p:tgtEl>
                                        <p:attrNameLst>
                                          <p:attrName>style.visibility</p:attrName>
                                        </p:attrNameLst>
                                      </p:cBhvr>
                                      <p:to>
                                        <p:strVal val="visible"/>
                                      </p:to>
                                    </p:set>
                                    <p:animEffect transition="in" filter="wipe(down)">
                                      <p:cBhvr>
                                        <p:cTn id="189" dur="290">
                                          <p:stCondLst>
                                            <p:cond delay="0"/>
                                          </p:stCondLst>
                                        </p:cTn>
                                        <p:tgtEl>
                                          <p:spTgt spid="18"/>
                                        </p:tgtEl>
                                      </p:cBhvr>
                                    </p:animEffect>
                                    <p:anim calcmode="lin" valueType="num">
                                      <p:cBhvr>
                                        <p:cTn id="190"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1"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92"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93"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94"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95" dur="13">
                                          <p:stCondLst>
                                            <p:cond delay="325"/>
                                          </p:stCondLst>
                                        </p:cTn>
                                        <p:tgtEl>
                                          <p:spTgt spid="18"/>
                                        </p:tgtEl>
                                      </p:cBhvr>
                                      <p:to x="100000" y="60000"/>
                                    </p:animScale>
                                    <p:animScale>
                                      <p:cBhvr>
                                        <p:cTn id="196" dur="83" decel="50000">
                                          <p:stCondLst>
                                            <p:cond delay="338"/>
                                          </p:stCondLst>
                                        </p:cTn>
                                        <p:tgtEl>
                                          <p:spTgt spid="18"/>
                                        </p:tgtEl>
                                      </p:cBhvr>
                                      <p:to x="100000" y="100000"/>
                                    </p:animScale>
                                    <p:animScale>
                                      <p:cBhvr>
                                        <p:cTn id="197" dur="13">
                                          <p:stCondLst>
                                            <p:cond delay="656"/>
                                          </p:stCondLst>
                                        </p:cTn>
                                        <p:tgtEl>
                                          <p:spTgt spid="18"/>
                                        </p:tgtEl>
                                      </p:cBhvr>
                                      <p:to x="100000" y="80000"/>
                                    </p:animScale>
                                    <p:animScale>
                                      <p:cBhvr>
                                        <p:cTn id="198" dur="83" decel="50000">
                                          <p:stCondLst>
                                            <p:cond delay="669"/>
                                          </p:stCondLst>
                                        </p:cTn>
                                        <p:tgtEl>
                                          <p:spTgt spid="18"/>
                                        </p:tgtEl>
                                      </p:cBhvr>
                                      <p:to x="100000" y="100000"/>
                                    </p:animScale>
                                    <p:animScale>
                                      <p:cBhvr>
                                        <p:cTn id="199" dur="13">
                                          <p:stCondLst>
                                            <p:cond delay="821"/>
                                          </p:stCondLst>
                                        </p:cTn>
                                        <p:tgtEl>
                                          <p:spTgt spid="18"/>
                                        </p:tgtEl>
                                      </p:cBhvr>
                                      <p:to x="100000" y="90000"/>
                                    </p:animScale>
                                    <p:animScale>
                                      <p:cBhvr>
                                        <p:cTn id="200" dur="83" decel="50000">
                                          <p:stCondLst>
                                            <p:cond delay="834"/>
                                          </p:stCondLst>
                                        </p:cTn>
                                        <p:tgtEl>
                                          <p:spTgt spid="18"/>
                                        </p:tgtEl>
                                      </p:cBhvr>
                                      <p:to x="100000" y="100000"/>
                                    </p:animScale>
                                    <p:animScale>
                                      <p:cBhvr>
                                        <p:cTn id="201" dur="13">
                                          <p:stCondLst>
                                            <p:cond delay="904"/>
                                          </p:stCondLst>
                                        </p:cTn>
                                        <p:tgtEl>
                                          <p:spTgt spid="18"/>
                                        </p:tgtEl>
                                      </p:cBhvr>
                                      <p:to x="100000" y="95000"/>
                                    </p:animScale>
                                    <p:animScale>
                                      <p:cBhvr>
                                        <p:cTn id="202" dur="83" decel="50000">
                                          <p:stCondLst>
                                            <p:cond delay="917"/>
                                          </p:stCondLst>
                                        </p:cTn>
                                        <p:tgtEl>
                                          <p:spTgt spid="18"/>
                                        </p:tgtEl>
                                      </p:cBhvr>
                                      <p:to x="100000" y="100000"/>
                                    </p:animScale>
                                  </p:childTnLst>
                                </p:cTn>
                              </p:par>
                              <p:par>
                                <p:cTn id="203" presetID="26" presetClass="entr" presetSubtype="0" fill="hold" grpId="0" nodeType="withEffect">
                                  <p:stCondLst>
                                    <p:cond delay="0"/>
                                  </p:stCondLst>
                                  <p:childTnLst>
                                    <p:set>
                                      <p:cBhvr>
                                        <p:cTn id="204" dur="1" fill="hold">
                                          <p:stCondLst>
                                            <p:cond delay="0"/>
                                          </p:stCondLst>
                                        </p:cTn>
                                        <p:tgtEl>
                                          <p:spTgt spid="19"/>
                                        </p:tgtEl>
                                        <p:attrNameLst>
                                          <p:attrName>style.visibility</p:attrName>
                                        </p:attrNameLst>
                                      </p:cBhvr>
                                      <p:to>
                                        <p:strVal val="visible"/>
                                      </p:to>
                                    </p:set>
                                    <p:animEffect transition="in" filter="wipe(down)">
                                      <p:cBhvr>
                                        <p:cTn id="205" dur="290">
                                          <p:stCondLst>
                                            <p:cond delay="0"/>
                                          </p:stCondLst>
                                        </p:cTn>
                                        <p:tgtEl>
                                          <p:spTgt spid="19"/>
                                        </p:tgtEl>
                                      </p:cBhvr>
                                    </p:animEffect>
                                    <p:anim calcmode="lin" valueType="num">
                                      <p:cBhvr>
                                        <p:cTn id="206"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07"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08"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209"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210"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211" dur="13">
                                          <p:stCondLst>
                                            <p:cond delay="325"/>
                                          </p:stCondLst>
                                        </p:cTn>
                                        <p:tgtEl>
                                          <p:spTgt spid="19"/>
                                        </p:tgtEl>
                                      </p:cBhvr>
                                      <p:to x="100000" y="60000"/>
                                    </p:animScale>
                                    <p:animScale>
                                      <p:cBhvr>
                                        <p:cTn id="212" dur="83" decel="50000">
                                          <p:stCondLst>
                                            <p:cond delay="338"/>
                                          </p:stCondLst>
                                        </p:cTn>
                                        <p:tgtEl>
                                          <p:spTgt spid="19"/>
                                        </p:tgtEl>
                                      </p:cBhvr>
                                      <p:to x="100000" y="100000"/>
                                    </p:animScale>
                                    <p:animScale>
                                      <p:cBhvr>
                                        <p:cTn id="213" dur="13">
                                          <p:stCondLst>
                                            <p:cond delay="656"/>
                                          </p:stCondLst>
                                        </p:cTn>
                                        <p:tgtEl>
                                          <p:spTgt spid="19"/>
                                        </p:tgtEl>
                                      </p:cBhvr>
                                      <p:to x="100000" y="80000"/>
                                    </p:animScale>
                                    <p:animScale>
                                      <p:cBhvr>
                                        <p:cTn id="214" dur="83" decel="50000">
                                          <p:stCondLst>
                                            <p:cond delay="669"/>
                                          </p:stCondLst>
                                        </p:cTn>
                                        <p:tgtEl>
                                          <p:spTgt spid="19"/>
                                        </p:tgtEl>
                                      </p:cBhvr>
                                      <p:to x="100000" y="100000"/>
                                    </p:animScale>
                                    <p:animScale>
                                      <p:cBhvr>
                                        <p:cTn id="215" dur="13">
                                          <p:stCondLst>
                                            <p:cond delay="821"/>
                                          </p:stCondLst>
                                        </p:cTn>
                                        <p:tgtEl>
                                          <p:spTgt spid="19"/>
                                        </p:tgtEl>
                                      </p:cBhvr>
                                      <p:to x="100000" y="90000"/>
                                    </p:animScale>
                                    <p:animScale>
                                      <p:cBhvr>
                                        <p:cTn id="216" dur="83" decel="50000">
                                          <p:stCondLst>
                                            <p:cond delay="834"/>
                                          </p:stCondLst>
                                        </p:cTn>
                                        <p:tgtEl>
                                          <p:spTgt spid="19"/>
                                        </p:tgtEl>
                                      </p:cBhvr>
                                      <p:to x="100000" y="100000"/>
                                    </p:animScale>
                                    <p:animScale>
                                      <p:cBhvr>
                                        <p:cTn id="217" dur="13">
                                          <p:stCondLst>
                                            <p:cond delay="904"/>
                                          </p:stCondLst>
                                        </p:cTn>
                                        <p:tgtEl>
                                          <p:spTgt spid="19"/>
                                        </p:tgtEl>
                                      </p:cBhvr>
                                      <p:to x="100000" y="95000"/>
                                    </p:animScale>
                                    <p:animScale>
                                      <p:cBhvr>
                                        <p:cTn id="218" dur="83" decel="50000">
                                          <p:stCondLst>
                                            <p:cond delay="917"/>
                                          </p:stCondLst>
                                        </p:cTn>
                                        <p:tgtEl>
                                          <p:spTgt spid="19"/>
                                        </p:tgtEl>
                                      </p:cBhvr>
                                      <p:to x="100000" y="100000"/>
                                    </p:animScale>
                                  </p:childTnLst>
                                </p:cTn>
                              </p:par>
                            </p:childTnLst>
                          </p:cTn>
                        </p:par>
                        <p:par>
                          <p:cTn id="219" fill="hold">
                            <p:stCondLst>
                              <p:cond delay="3000"/>
                            </p:stCondLst>
                            <p:childTnLst>
                              <p:par>
                                <p:cTn id="220" presetID="22" presetClass="entr" presetSubtype="8" fill="hold" nodeType="afterEffect">
                                  <p:stCondLst>
                                    <p:cond delay="0"/>
                                  </p:stCondLst>
                                  <p:childTnLst>
                                    <p:set>
                                      <p:cBhvr>
                                        <p:cTn id="221" dur="1" fill="hold">
                                          <p:stCondLst>
                                            <p:cond delay="0"/>
                                          </p:stCondLst>
                                        </p:cTn>
                                        <p:tgtEl>
                                          <p:spTgt spid="21"/>
                                        </p:tgtEl>
                                        <p:attrNameLst>
                                          <p:attrName>style.visibility</p:attrName>
                                        </p:attrNameLst>
                                      </p:cBhvr>
                                      <p:to>
                                        <p:strVal val="visible"/>
                                      </p:to>
                                    </p:set>
                                    <p:animEffect transition="in" filter="wipe(left)">
                                      <p:cBhvr>
                                        <p:cTn id="222" dur="500"/>
                                        <p:tgtEl>
                                          <p:spTgt spid="21"/>
                                        </p:tgtEl>
                                      </p:cBhvr>
                                    </p:animEffec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nodeType="clickEffect">
                                  <p:stCondLst>
                                    <p:cond delay="0"/>
                                  </p:stCondLst>
                                  <p:childTnLst>
                                    <p:set>
                                      <p:cBhvr>
                                        <p:cTn id="2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26" presetClass="entr" presetSubtype="0" fill="hold" grpId="0" nodeType="clickEffect">
                                  <p:stCondLst>
                                    <p:cond delay="0"/>
                                  </p:stCondLst>
                                  <p:childTnLst>
                                    <p:set>
                                      <p:cBhvr>
                                        <p:cTn id="230" dur="1" fill="hold">
                                          <p:stCondLst>
                                            <p:cond delay="0"/>
                                          </p:stCondLst>
                                        </p:cTn>
                                        <p:tgtEl>
                                          <p:spTgt spid="22"/>
                                        </p:tgtEl>
                                        <p:attrNameLst>
                                          <p:attrName>style.visibility</p:attrName>
                                        </p:attrNameLst>
                                      </p:cBhvr>
                                      <p:to>
                                        <p:strVal val="visible"/>
                                      </p:to>
                                    </p:set>
                                    <p:animEffect transition="in" filter="wipe(down)">
                                      <p:cBhvr>
                                        <p:cTn id="231" dur="290">
                                          <p:stCondLst>
                                            <p:cond delay="0"/>
                                          </p:stCondLst>
                                        </p:cTn>
                                        <p:tgtEl>
                                          <p:spTgt spid="22"/>
                                        </p:tgtEl>
                                      </p:cBhvr>
                                    </p:animEffect>
                                    <p:anim calcmode="lin" valueType="num">
                                      <p:cBhvr>
                                        <p:cTn id="232"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33"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34"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235"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236"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237" dur="13">
                                          <p:stCondLst>
                                            <p:cond delay="325"/>
                                          </p:stCondLst>
                                        </p:cTn>
                                        <p:tgtEl>
                                          <p:spTgt spid="22"/>
                                        </p:tgtEl>
                                      </p:cBhvr>
                                      <p:to x="100000" y="60000"/>
                                    </p:animScale>
                                    <p:animScale>
                                      <p:cBhvr>
                                        <p:cTn id="238" dur="83" decel="50000">
                                          <p:stCondLst>
                                            <p:cond delay="338"/>
                                          </p:stCondLst>
                                        </p:cTn>
                                        <p:tgtEl>
                                          <p:spTgt spid="22"/>
                                        </p:tgtEl>
                                      </p:cBhvr>
                                      <p:to x="100000" y="100000"/>
                                    </p:animScale>
                                    <p:animScale>
                                      <p:cBhvr>
                                        <p:cTn id="239" dur="13">
                                          <p:stCondLst>
                                            <p:cond delay="656"/>
                                          </p:stCondLst>
                                        </p:cTn>
                                        <p:tgtEl>
                                          <p:spTgt spid="22"/>
                                        </p:tgtEl>
                                      </p:cBhvr>
                                      <p:to x="100000" y="80000"/>
                                    </p:animScale>
                                    <p:animScale>
                                      <p:cBhvr>
                                        <p:cTn id="240" dur="83" decel="50000">
                                          <p:stCondLst>
                                            <p:cond delay="669"/>
                                          </p:stCondLst>
                                        </p:cTn>
                                        <p:tgtEl>
                                          <p:spTgt spid="22"/>
                                        </p:tgtEl>
                                      </p:cBhvr>
                                      <p:to x="100000" y="100000"/>
                                    </p:animScale>
                                    <p:animScale>
                                      <p:cBhvr>
                                        <p:cTn id="241" dur="13">
                                          <p:stCondLst>
                                            <p:cond delay="821"/>
                                          </p:stCondLst>
                                        </p:cTn>
                                        <p:tgtEl>
                                          <p:spTgt spid="22"/>
                                        </p:tgtEl>
                                      </p:cBhvr>
                                      <p:to x="100000" y="90000"/>
                                    </p:animScale>
                                    <p:animScale>
                                      <p:cBhvr>
                                        <p:cTn id="242" dur="83" decel="50000">
                                          <p:stCondLst>
                                            <p:cond delay="834"/>
                                          </p:stCondLst>
                                        </p:cTn>
                                        <p:tgtEl>
                                          <p:spTgt spid="22"/>
                                        </p:tgtEl>
                                      </p:cBhvr>
                                      <p:to x="100000" y="100000"/>
                                    </p:animScale>
                                    <p:animScale>
                                      <p:cBhvr>
                                        <p:cTn id="243" dur="13">
                                          <p:stCondLst>
                                            <p:cond delay="904"/>
                                          </p:stCondLst>
                                        </p:cTn>
                                        <p:tgtEl>
                                          <p:spTgt spid="22"/>
                                        </p:tgtEl>
                                      </p:cBhvr>
                                      <p:to x="100000" y="95000"/>
                                    </p:animScale>
                                    <p:animScale>
                                      <p:cBhvr>
                                        <p:cTn id="244" dur="83" decel="50000">
                                          <p:stCondLst>
                                            <p:cond delay="917"/>
                                          </p:stCondLst>
                                        </p:cTn>
                                        <p:tgtEl>
                                          <p:spTgt spid="22"/>
                                        </p:tgtEl>
                                      </p:cBhvr>
                                      <p:to x="100000" y="100000"/>
                                    </p:animScale>
                                  </p:childTnLst>
                                </p:cTn>
                              </p:par>
                            </p:childTnLst>
                          </p:cTn>
                        </p:par>
                        <p:par>
                          <p:cTn id="245" fill="hold">
                            <p:stCondLst>
                              <p:cond delay="1000"/>
                            </p:stCondLst>
                            <p:childTnLst>
                              <p:par>
                                <p:cTn id="246" presetID="26" presetClass="entr" presetSubtype="0" fill="hold" grpId="0" nodeType="afterEffect">
                                  <p:stCondLst>
                                    <p:cond delay="0"/>
                                  </p:stCondLst>
                                  <p:childTnLst>
                                    <p:set>
                                      <p:cBhvr>
                                        <p:cTn id="247" dur="1" fill="hold">
                                          <p:stCondLst>
                                            <p:cond delay="0"/>
                                          </p:stCondLst>
                                        </p:cTn>
                                        <p:tgtEl>
                                          <p:spTgt spid="23"/>
                                        </p:tgtEl>
                                        <p:attrNameLst>
                                          <p:attrName>style.visibility</p:attrName>
                                        </p:attrNameLst>
                                      </p:cBhvr>
                                      <p:to>
                                        <p:strVal val="visible"/>
                                      </p:to>
                                    </p:set>
                                    <p:animEffect transition="in" filter="wipe(down)">
                                      <p:cBhvr>
                                        <p:cTn id="248" dur="290">
                                          <p:stCondLst>
                                            <p:cond delay="0"/>
                                          </p:stCondLst>
                                        </p:cTn>
                                        <p:tgtEl>
                                          <p:spTgt spid="23"/>
                                        </p:tgtEl>
                                      </p:cBhvr>
                                    </p:animEffect>
                                    <p:anim calcmode="lin" valueType="num">
                                      <p:cBhvr>
                                        <p:cTn id="249"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0"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51"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252"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253"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254" dur="13">
                                          <p:stCondLst>
                                            <p:cond delay="325"/>
                                          </p:stCondLst>
                                        </p:cTn>
                                        <p:tgtEl>
                                          <p:spTgt spid="23"/>
                                        </p:tgtEl>
                                      </p:cBhvr>
                                      <p:to x="100000" y="60000"/>
                                    </p:animScale>
                                    <p:animScale>
                                      <p:cBhvr>
                                        <p:cTn id="255" dur="83" decel="50000">
                                          <p:stCondLst>
                                            <p:cond delay="338"/>
                                          </p:stCondLst>
                                        </p:cTn>
                                        <p:tgtEl>
                                          <p:spTgt spid="23"/>
                                        </p:tgtEl>
                                      </p:cBhvr>
                                      <p:to x="100000" y="100000"/>
                                    </p:animScale>
                                    <p:animScale>
                                      <p:cBhvr>
                                        <p:cTn id="256" dur="13">
                                          <p:stCondLst>
                                            <p:cond delay="656"/>
                                          </p:stCondLst>
                                        </p:cTn>
                                        <p:tgtEl>
                                          <p:spTgt spid="23"/>
                                        </p:tgtEl>
                                      </p:cBhvr>
                                      <p:to x="100000" y="80000"/>
                                    </p:animScale>
                                    <p:animScale>
                                      <p:cBhvr>
                                        <p:cTn id="257" dur="83" decel="50000">
                                          <p:stCondLst>
                                            <p:cond delay="669"/>
                                          </p:stCondLst>
                                        </p:cTn>
                                        <p:tgtEl>
                                          <p:spTgt spid="23"/>
                                        </p:tgtEl>
                                      </p:cBhvr>
                                      <p:to x="100000" y="100000"/>
                                    </p:animScale>
                                    <p:animScale>
                                      <p:cBhvr>
                                        <p:cTn id="258" dur="13">
                                          <p:stCondLst>
                                            <p:cond delay="821"/>
                                          </p:stCondLst>
                                        </p:cTn>
                                        <p:tgtEl>
                                          <p:spTgt spid="23"/>
                                        </p:tgtEl>
                                      </p:cBhvr>
                                      <p:to x="100000" y="90000"/>
                                    </p:animScale>
                                    <p:animScale>
                                      <p:cBhvr>
                                        <p:cTn id="259" dur="83" decel="50000">
                                          <p:stCondLst>
                                            <p:cond delay="834"/>
                                          </p:stCondLst>
                                        </p:cTn>
                                        <p:tgtEl>
                                          <p:spTgt spid="23"/>
                                        </p:tgtEl>
                                      </p:cBhvr>
                                      <p:to x="100000" y="100000"/>
                                    </p:animScale>
                                    <p:animScale>
                                      <p:cBhvr>
                                        <p:cTn id="260" dur="13">
                                          <p:stCondLst>
                                            <p:cond delay="904"/>
                                          </p:stCondLst>
                                        </p:cTn>
                                        <p:tgtEl>
                                          <p:spTgt spid="23"/>
                                        </p:tgtEl>
                                      </p:cBhvr>
                                      <p:to x="100000" y="95000"/>
                                    </p:animScale>
                                    <p:animScale>
                                      <p:cBhvr>
                                        <p:cTn id="261" dur="83" decel="50000">
                                          <p:stCondLst>
                                            <p:cond delay="917"/>
                                          </p:stCondLst>
                                        </p:cTn>
                                        <p:tgtEl>
                                          <p:spTgt spid="23"/>
                                        </p:tgtEl>
                                      </p:cBhvr>
                                      <p:to x="100000" y="100000"/>
                                    </p:animScale>
                                  </p:childTnLst>
                                </p:cTn>
                              </p:par>
                            </p:childTnLst>
                          </p:cTn>
                        </p:par>
                        <p:par>
                          <p:cTn id="262" fill="hold">
                            <p:stCondLst>
                              <p:cond delay="2000"/>
                            </p:stCondLst>
                            <p:childTnLst>
                              <p:par>
                                <p:cTn id="263" presetID="26" presetClass="entr" presetSubtype="0" fill="hold" grpId="0" nodeType="after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wipe(down)">
                                      <p:cBhvr>
                                        <p:cTn id="265" dur="290">
                                          <p:stCondLst>
                                            <p:cond delay="0"/>
                                          </p:stCondLst>
                                        </p:cTn>
                                        <p:tgtEl>
                                          <p:spTgt spid="24"/>
                                        </p:tgtEl>
                                      </p:cBhvr>
                                    </p:animEffect>
                                    <p:anim calcmode="lin" valueType="num">
                                      <p:cBhvr>
                                        <p:cTn id="266"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67"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68"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269"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270"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271" dur="13">
                                          <p:stCondLst>
                                            <p:cond delay="325"/>
                                          </p:stCondLst>
                                        </p:cTn>
                                        <p:tgtEl>
                                          <p:spTgt spid="24"/>
                                        </p:tgtEl>
                                      </p:cBhvr>
                                      <p:to x="100000" y="60000"/>
                                    </p:animScale>
                                    <p:animScale>
                                      <p:cBhvr>
                                        <p:cTn id="272" dur="83" decel="50000">
                                          <p:stCondLst>
                                            <p:cond delay="338"/>
                                          </p:stCondLst>
                                        </p:cTn>
                                        <p:tgtEl>
                                          <p:spTgt spid="24"/>
                                        </p:tgtEl>
                                      </p:cBhvr>
                                      <p:to x="100000" y="100000"/>
                                    </p:animScale>
                                    <p:animScale>
                                      <p:cBhvr>
                                        <p:cTn id="273" dur="13">
                                          <p:stCondLst>
                                            <p:cond delay="656"/>
                                          </p:stCondLst>
                                        </p:cTn>
                                        <p:tgtEl>
                                          <p:spTgt spid="24"/>
                                        </p:tgtEl>
                                      </p:cBhvr>
                                      <p:to x="100000" y="80000"/>
                                    </p:animScale>
                                    <p:animScale>
                                      <p:cBhvr>
                                        <p:cTn id="274" dur="83" decel="50000">
                                          <p:stCondLst>
                                            <p:cond delay="669"/>
                                          </p:stCondLst>
                                        </p:cTn>
                                        <p:tgtEl>
                                          <p:spTgt spid="24"/>
                                        </p:tgtEl>
                                      </p:cBhvr>
                                      <p:to x="100000" y="100000"/>
                                    </p:animScale>
                                    <p:animScale>
                                      <p:cBhvr>
                                        <p:cTn id="275" dur="13">
                                          <p:stCondLst>
                                            <p:cond delay="821"/>
                                          </p:stCondLst>
                                        </p:cTn>
                                        <p:tgtEl>
                                          <p:spTgt spid="24"/>
                                        </p:tgtEl>
                                      </p:cBhvr>
                                      <p:to x="100000" y="90000"/>
                                    </p:animScale>
                                    <p:animScale>
                                      <p:cBhvr>
                                        <p:cTn id="276" dur="83" decel="50000">
                                          <p:stCondLst>
                                            <p:cond delay="834"/>
                                          </p:stCondLst>
                                        </p:cTn>
                                        <p:tgtEl>
                                          <p:spTgt spid="24"/>
                                        </p:tgtEl>
                                      </p:cBhvr>
                                      <p:to x="100000" y="100000"/>
                                    </p:animScale>
                                    <p:animScale>
                                      <p:cBhvr>
                                        <p:cTn id="277" dur="13">
                                          <p:stCondLst>
                                            <p:cond delay="904"/>
                                          </p:stCondLst>
                                        </p:cTn>
                                        <p:tgtEl>
                                          <p:spTgt spid="24"/>
                                        </p:tgtEl>
                                      </p:cBhvr>
                                      <p:to x="100000" y="95000"/>
                                    </p:animScale>
                                    <p:animScale>
                                      <p:cBhvr>
                                        <p:cTn id="278" dur="83" decel="50000">
                                          <p:stCondLst>
                                            <p:cond delay="917"/>
                                          </p:stCondLst>
                                        </p:cTn>
                                        <p:tgtEl>
                                          <p:spTgt spid="24"/>
                                        </p:tgtEl>
                                      </p:cBhvr>
                                      <p:to x="100000" y="100000"/>
                                    </p:animScale>
                                  </p:childTnLst>
                                </p:cTn>
                              </p:par>
                              <p:par>
                                <p:cTn id="279" presetID="26" presetClass="entr" presetSubtype="0" fill="hold" grpId="0" nodeType="withEffect">
                                  <p:stCondLst>
                                    <p:cond delay="0"/>
                                  </p:stCondLst>
                                  <p:childTnLst>
                                    <p:set>
                                      <p:cBhvr>
                                        <p:cTn id="280" dur="1" fill="hold">
                                          <p:stCondLst>
                                            <p:cond delay="0"/>
                                          </p:stCondLst>
                                        </p:cTn>
                                        <p:tgtEl>
                                          <p:spTgt spid="25"/>
                                        </p:tgtEl>
                                        <p:attrNameLst>
                                          <p:attrName>style.visibility</p:attrName>
                                        </p:attrNameLst>
                                      </p:cBhvr>
                                      <p:to>
                                        <p:strVal val="visible"/>
                                      </p:to>
                                    </p:set>
                                    <p:animEffect transition="in" filter="wipe(down)">
                                      <p:cBhvr>
                                        <p:cTn id="281" dur="290">
                                          <p:stCondLst>
                                            <p:cond delay="0"/>
                                          </p:stCondLst>
                                        </p:cTn>
                                        <p:tgtEl>
                                          <p:spTgt spid="25"/>
                                        </p:tgtEl>
                                      </p:cBhvr>
                                    </p:animEffect>
                                    <p:anim calcmode="lin" valueType="num">
                                      <p:cBhvr>
                                        <p:cTn id="282"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83"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84"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285"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286"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287" dur="13">
                                          <p:stCondLst>
                                            <p:cond delay="325"/>
                                          </p:stCondLst>
                                        </p:cTn>
                                        <p:tgtEl>
                                          <p:spTgt spid="25"/>
                                        </p:tgtEl>
                                      </p:cBhvr>
                                      <p:to x="100000" y="60000"/>
                                    </p:animScale>
                                    <p:animScale>
                                      <p:cBhvr>
                                        <p:cTn id="288" dur="83" decel="50000">
                                          <p:stCondLst>
                                            <p:cond delay="338"/>
                                          </p:stCondLst>
                                        </p:cTn>
                                        <p:tgtEl>
                                          <p:spTgt spid="25"/>
                                        </p:tgtEl>
                                      </p:cBhvr>
                                      <p:to x="100000" y="100000"/>
                                    </p:animScale>
                                    <p:animScale>
                                      <p:cBhvr>
                                        <p:cTn id="289" dur="13">
                                          <p:stCondLst>
                                            <p:cond delay="656"/>
                                          </p:stCondLst>
                                        </p:cTn>
                                        <p:tgtEl>
                                          <p:spTgt spid="25"/>
                                        </p:tgtEl>
                                      </p:cBhvr>
                                      <p:to x="100000" y="80000"/>
                                    </p:animScale>
                                    <p:animScale>
                                      <p:cBhvr>
                                        <p:cTn id="290" dur="83" decel="50000">
                                          <p:stCondLst>
                                            <p:cond delay="669"/>
                                          </p:stCondLst>
                                        </p:cTn>
                                        <p:tgtEl>
                                          <p:spTgt spid="25"/>
                                        </p:tgtEl>
                                      </p:cBhvr>
                                      <p:to x="100000" y="100000"/>
                                    </p:animScale>
                                    <p:animScale>
                                      <p:cBhvr>
                                        <p:cTn id="291" dur="13">
                                          <p:stCondLst>
                                            <p:cond delay="821"/>
                                          </p:stCondLst>
                                        </p:cTn>
                                        <p:tgtEl>
                                          <p:spTgt spid="25"/>
                                        </p:tgtEl>
                                      </p:cBhvr>
                                      <p:to x="100000" y="90000"/>
                                    </p:animScale>
                                    <p:animScale>
                                      <p:cBhvr>
                                        <p:cTn id="292" dur="83" decel="50000">
                                          <p:stCondLst>
                                            <p:cond delay="834"/>
                                          </p:stCondLst>
                                        </p:cTn>
                                        <p:tgtEl>
                                          <p:spTgt spid="25"/>
                                        </p:tgtEl>
                                      </p:cBhvr>
                                      <p:to x="100000" y="100000"/>
                                    </p:animScale>
                                    <p:animScale>
                                      <p:cBhvr>
                                        <p:cTn id="293" dur="13">
                                          <p:stCondLst>
                                            <p:cond delay="904"/>
                                          </p:stCondLst>
                                        </p:cTn>
                                        <p:tgtEl>
                                          <p:spTgt spid="25"/>
                                        </p:tgtEl>
                                      </p:cBhvr>
                                      <p:to x="100000" y="95000"/>
                                    </p:animScale>
                                    <p:animScale>
                                      <p:cBhvr>
                                        <p:cTn id="294" dur="83" decel="50000">
                                          <p:stCondLst>
                                            <p:cond delay="917"/>
                                          </p:stCondLst>
                                        </p:cTn>
                                        <p:tgtEl>
                                          <p:spTgt spid="25"/>
                                        </p:tgtEl>
                                      </p:cBhvr>
                                      <p:to x="100000" y="100000"/>
                                    </p:animScale>
                                  </p:childTnLst>
                                </p:cTn>
                              </p:par>
                              <p:par>
                                <p:cTn id="295" presetID="26" presetClass="entr" presetSubtype="0" fill="hold" grpId="0" nodeType="withEffect">
                                  <p:stCondLst>
                                    <p:cond delay="0"/>
                                  </p:stCondLst>
                                  <p:childTnLst>
                                    <p:set>
                                      <p:cBhvr>
                                        <p:cTn id="296" dur="1" fill="hold">
                                          <p:stCondLst>
                                            <p:cond delay="0"/>
                                          </p:stCondLst>
                                        </p:cTn>
                                        <p:tgtEl>
                                          <p:spTgt spid="26"/>
                                        </p:tgtEl>
                                        <p:attrNameLst>
                                          <p:attrName>style.visibility</p:attrName>
                                        </p:attrNameLst>
                                      </p:cBhvr>
                                      <p:to>
                                        <p:strVal val="visible"/>
                                      </p:to>
                                    </p:set>
                                    <p:animEffect transition="in" filter="wipe(down)">
                                      <p:cBhvr>
                                        <p:cTn id="297" dur="290">
                                          <p:stCondLst>
                                            <p:cond delay="0"/>
                                          </p:stCondLst>
                                        </p:cTn>
                                        <p:tgtEl>
                                          <p:spTgt spid="26"/>
                                        </p:tgtEl>
                                      </p:cBhvr>
                                    </p:animEffect>
                                    <p:anim calcmode="lin" valueType="num">
                                      <p:cBhvr>
                                        <p:cTn id="298" dur="911"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99" dur="332"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00" dur="332" tmFilter="0, 0; 0.125,0.2665; 0.25,0.4; 0.375,0.465; 0.5,0.5;  0.625,0.535; 0.75,0.6; 0.875,0.7335; 1,1">
                                          <p:stCondLst>
                                            <p:cond delay="332"/>
                                          </p:stCondLst>
                                        </p:cTn>
                                        <p:tgtEl>
                                          <p:spTgt spid="26"/>
                                        </p:tgtEl>
                                        <p:attrNameLst>
                                          <p:attrName>ppt_y</p:attrName>
                                        </p:attrNameLst>
                                      </p:cBhvr>
                                      <p:tavLst>
                                        <p:tav tm="0" fmla="#ppt_y-sin(pi*$)/9">
                                          <p:val>
                                            <p:fltVal val="0"/>
                                          </p:val>
                                        </p:tav>
                                        <p:tav tm="100000">
                                          <p:val>
                                            <p:fltVal val="1"/>
                                          </p:val>
                                        </p:tav>
                                      </p:tavLst>
                                    </p:anim>
                                    <p:anim calcmode="lin" valueType="num">
                                      <p:cBhvr>
                                        <p:cTn id="301" dur="166" tmFilter="0, 0; 0.125,0.2665; 0.25,0.4; 0.375,0.465; 0.5,0.5;  0.625,0.535; 0.75,0.6; 0.875,0.7335; 1,1">
                                          <p:stCondLst>
                                            <p:cond delay="662"/>
                                          </p:stCondLst>
                                        </p:cTn>
                                        <p:tgtEl>
                                          <p:spTgt spid="26"/>
                                        </p:tgtEl>
                                        <p:attrNameLst>
                                          <p:attrName>ppt_y</p:attrName>
                                        </p:attrNameLst>
                                      </p:cBhvr>
                                      <p:tavLst>
                                        <p:tav tm="0" fmla="#ppt_y-sin(pi*$)/27">
                                          <p:val>
                                            <p:fltVal val="0"/>
                                          </p:val>
                                        </p:tav>
                                        <p:tav tm="100000">
                                          <p:val>
                                            <p:fltVal val="1"/>
                                          </p:val>
                                        </p:tav>
                                      </p:tavLst>
                                    </p:anim>
                                    <p:anim calcmode="lin" valueType="num">
                                      <p:cBhvr>
                                        <p:cTn id="302" dur="82" tmFilter="0, 0; 0.125,0.2665; 0.25,0.4; 0.375,0.465; 0.5,0.5;  0.625,0.535; 0.75,0.6; 0.875,0.7335; 1,1">
                                          <p:stCondLst>
                                            <p:cond delay="828"/>
                                          </p:stCondLst>
                                        </p:cTn>
                                        <p:tgtEl>
                                          <p:spTgt spid="26"/>
                                        </p:tgtEl>
                                        <p:attrNameLst>
                                          <p:attrName>ppt_y</p:attrName>
                                        </p:attrNameLst>
                                      </p:cBhvr>
                                      <p:tavLst>
                                        <p:tav tm="0" fmla="#ppt_y-sin(pi*$)/81">
                                          <p:val>
                                            <p:fltVal val="0"/>
                                          </p:val>
                                        </p:tav>
                                        <p:tav tm="100000">
                                          <p:val>
                                            <p:fltVal val="1"/>
                                          </p:val>
                                        </p:tav>
                                      </p:tavLst>
                                    </p:anim>
                                    <p:animScale>
                                      <p:cBhvr>
                                        <p:cTn id="303" dur="13">
                                          <p:stCondLst>
                                            <p:cond delay="325"/>
                                          </p:stCondLst>
                                        </p:cTn>
                                        <p:tgtEl>
                                          <p:spTgt spid="26"/>
                                        </p:tgtEl>
                                      </p:cBhvr>
                                      <p:to x="100000" y="60000"/>
                                    </p:animScale>
                                    <p:animScale>
                                      <p:cBhvr>
                                        <p:cTn id="304" dur="83" decel="50000">
                                          <p:stCondLst>
                                            <p:cond delay="338"/>
                                          </p:stCondLst>
                                        </p:cTn>
                                        <p:tgtEl>
                                          <p:spTgt spid="26"/>
                                        </p:tgtEl>
                                      </p:cBhvr>
                                      <p:to x="100000" y="100000"/>
                                    </p:animScale>
                                    <p:animScale>
                                      <p:cBhvr>
                                        <p:cTn id="305" dur="13">
                                          <p:stCondLst>
                                            <p:cond delay="656"/>
                                          </p:stCondLst>
                                        </p:cTn>
                                        <p:tgtEl>
                                          <p:spTgt spid="26"/>
                                        </p:tgtEl>
                                      </p:cBhvr>
                                      <p:to x="100000" y="80000"/>
                                    </p:animScale>
                                    <p:animScale>
                                      <p:cBhvr>
                                        <p:cTn id="306" dur="83" decel="50000">
                                          <p:stCondLst>
                                            <p:cond delay="669"/>
                                          </p:stCondLst>
                                        </p:cTn>
                                        <p:tgtEl>
                                          <p:spTgt spid="26"/>
                                        </p:tgtEl>
                                      </p:cBhvr>
                                      <p:to x="100000" y="100000"/>
                                    </p:animScale>
                                    <p:animScale>
                                      <p:cBhvr>
                                        <p:cTn id="307" dur="13">
                                          <p:stCondLst>
                                            <p:cond delay="821"/>
                                          </p:stCondLst>
                                        </p:cTn>
                                        <p:tgtEl>
                                          <p:spTgt spid="26"/>
                                        </p:tgtEl>
                                      </p:cBhvr>
                                      <p:to x="100000" y="90000"/>
                                    </p:animScale>
                                    <p:animScale>
                                      <p:cBhvr>
                                        <p:cTn id="308" dur="83" decel="50000">
                                          <p:stCondLst>
                                            <p:cond delay="834"/>
                                          </p:stCondLst>
                                        </p:cTn>
                                        <p:tgtEl>
                                          <p:spTgt spid="26"/>
                                        </p:tgtEl>
                                      </p:cBhvr>
                                      <p:to x="100000" y="100000"/>
                                    </p:animScale>
                                    <p:animScale>
                                      <p:cBhvr>
                                        <p:cTn id="309" dur="13">
                                          <p:stCondLst>
                                            <p:cond delay="904"/>
                                          </p:stCondLst>
                                        </p:cTn>
                                        <p:tgtEl>
                                          <p:spTgt spid="26"/>
                                        </p:tgtEl>
                                      </p:cBhvr>
                                      <p:to x="100000" y="95000"/>
                                    </p:animScale>
                                    <p:animScale>
                                      <p:cBhvr>
                                        <p:cTn id="310" dur="83" decel="50000">
                                          <p:stCondLst>
                                            <p:cond delay="917"/>
                                          </p:stCondLst>
                                        </p:cTn>
                                        <p:tgtEl>
                                          <p:spTgt spid="26"/>
                                        </p:tgtEl>
                                      </p:cBhvr>
                                      <p:to x="100000" y="100000"/>
                                    </p:animScale>
                                  </p:childTnLst>
                                </p:cTn>
                              </p:par>
                              <p:par>
                                <p:cTn id="311" presetID="26" presetClass="entr" presetSubtype="0" fill="hold" grpId="0" nodeType="withEffect">
                                  <p:stCondLst>
                                    <p:cond delay="0"/>
                                  </p:stCondLst>
                                  <p:childTnLst>
                                    <p:set>
                                      <p:cBhvr>
                                        <p:cTn id="312" dur="1" fill="hold">
                                          <p:stCondLst>
                                            <p:cond delay="0"/>
                                          </p:stCondLst>
                                        </p:cTn>
                                        <p:tgtEl>
                                          <p:spTgt spid="27"/>
                                        </p:tgtEl>
                                        <p:attrNameLst>
                                          <p:attrName>style.visibility</p:attrName>
                                        </p:attrNameLst>
                                      </p:cBhvr>
                                      <p:to>
                                        <p:strVal val="visible"/>
                                      </p:to>
                                    </p:set>
                                    <p:animEffect transition="in" filter="wipe(down)">
                                      <p:cBhvr>
                                        <p:cTn id="313" dur="290">
                                          <p:stCondLst>
                                            <p:cond delay="0"/>
                                          </p:stCondLst>
                                        </p:cTn>
                                        <p:tgtEl>
                                          <p:spTgt spid="27"/>
                                        </p:tgtEl>
                                      </p:cBhvr>
                                    </p:animEffect>
                                    <p:anim calcmode="lin" valueType="num">
                                      <p:cBhvr>
                                        <p:cTn id="314"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15"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16"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317"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318"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319" dur="13">
                                          <p:stCondLst>
                                            <p:cond delay="325"/>
                                          </p:stCondLst>
                                        </p:cTn>
                                        <p:tgtEl>
                                          <p:spTgt spid="27"/>
                                        </p:tgtEl>
                                      </p:cBhvr>
                                      <p:to x="100000" y="60000"/>
                                    </p:animScale>
                                    <p:animScale>
                                      <p:cBhvr>
                                        <p:cTn id="320" dur="83" decel="50000">
                                          <p:stCondLst>
                                            <p:cond delay="338"/>
                                          </p:stCondLst>
                                        </p:cTn>
                                        <p:tgtEl>
                                          <p:spTgt spid="27"/>
                                        </p:tgtEl>
                                      </p:cBhvr>
                                      <p:to x="100000" y="100000"/>
                                    </p:animScale>
                                    <p:animScale>
                                      <p:cBhvr>
                                        <p:cTn id="321" dur="13">
                                          <p:stCondLst>
                                            <p:cond delay="656"/>
                                          </p:stCondLst>
                                        </p:cTn>
                                        <p:tgtEl>
                                          <p:spTgt spid="27"/>
                                        </p:tgtEl>
                                      </p:cBhvr>
                                      <p:to x="100000" y="80000"/>
                                    </p:animScale>
                                    <p:animScale>
                                      <p:cBhvr>
                                        <p:cTn id="322" dur="83" decel="50000">
                                          <p:stCondLst>
                                            <p:cond delay="669"/>
                                          </p:stCondLst>
                                        </p:cTn>
                                        <p:tgtEl>
                                          <p:spTgt spid="27"/>
                                        </p:tgtEl>
                                      </p:cBhvr>
                                      <p:to x="100000" y="100000"/>
                                    </p:animScale>
                                    <p:animScale>
                                      <p:cBhvr>
                                        <p:cTn id="323" dur="13">
                                          <p:stCondLst>
                                            <p:cond delay="821"/>
                                          </p:stCondLst>
                                        </p:cTn>
                                        <p:tgtEl>
                                          <p:spTgt spid="27"/>
                                        </p:tgtEl>
                                      </p:cBhvr>
                                      <p:to x="100000" y="90000"/>
                                    </p:animScale>
                                    <p:animScale>
                                      <p:cBhvr>
                                        <p:cTn id="324" dur="83" decel="50000">
                                          <p:stCondLst>
                                            <p:cond delay="834"/>
                                          </p:stCondLst>
                                        </p:cTn>
                                        <p:tgtEl>
                                          <p:spTgt spid="27"/>
                                        </p:tgtEl>
                                      </p:cBhvr>
                                      <p:to x="100000" y="100000"/>
                                    </p:animScale>
                                    <p:animScale>
                                      <p:cBhvr>
                                        <p:cTn id="325" dur="13">
                                          <p:stCondLst>
                                            <p:cond delay="904"/>
                                          </p:stCondLst>
                                        </p:cTn>
                                        <p:tgtEl>
                                          <p:spTgt spid="27"/>
                                        </p:tgtEl>
                                      </p:cBhvr>
                                      <p:to x="100000" y="95000"/>
                                    </p:animScale>
                                    <p:animScale>
                                      <p:cBhvr>
                                        <p:cTn id="326" dur="83" decel="50000">
                                          <p:stCondLst>
                                            <p:cond delay="917"/>
                                          </p:stCondLst>
                                        </p:cTn>
                                        <p:tgtEl>
                                          <p:spTgt spid="27"/>
                                        </p:tgtEl>
                                      </p:cBhvr>
                                      <p:to x="100000" y="100000"/>
                                    </p:animScale>
                                  </p:childTnLst>
                                </p:cTn>
                              </p:par>
                              <p:par>
                                <p:cTn id="327" presetID="26" presetClass="entr" presetSubtype="0" fill="hold" grpId="0" nodeType="withEffect">
                                  <p:stCondLst>
                                    <p:cond delay="0"/>
                                  </p:stCondLst>
                                  <p:childTnLst>
                                    <p:set>
                                      <p:cBhvr>
                                        <p:cTn id="328" dur="1" fill="hold">
                                          <p:stCondLst>
                                            <p:cond delay="0"/>
                                          </p:stCondLst>
                                        </p:cTn>
                                        <p:tgtEl>
                                          <p:spTgt spid="28"/>
                                        </p:tgtEl>
                                        <p:attrNameLst>
                                          <p:attrName>style.visibility</p:attrName>
                                        </p:attrNameLst>
                                      </p:cBhvr>
                                      <p:to>
                                        <p:strVal val="visible"/>
                                      </p:to>
                                    </p:set>
                                    <p:animEffect transition="in" filter="wipe(down)">
                                      <p:cBhvr>
                                        <p:cTn id="329" dur="290">
                                          <p:stCondLst>
                                            <p:cond delay="0"/>
                                          </p:stCondLst>
                                        </p:cTn>
                                        <p:tgtEl>
                                          <p:spTgt spid="28"/>
                                        </p:tgtEl>
                                      </p:cBhvr>
                                    </p:animEffect>
                                    <p:anim calcmode="lin" valueType="num">
                                      <p:cBhvr>
                                        <p:cTn id="330"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31"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32"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333"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334"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335" dur="13">
                                          <p:stCondLst>
                                            <p:cond delay="325"/>
                                          </p:stCondLst>
                                        </p:cTn>
                                        <p:tgtEl>
                                          <p:spTgt spid="28"/>
                                        </p:tgtEl>
                                      </p:cBhvr>
                                      <p:to x="100000" y="60000"/>
                                    </p:animScale>
                                    <p:animScale>
                                      <p:cBhvr>
                                        <p:cTn id="336" dur="83" decel="50000">
                                          <p:stCondLst>
                                            <p:cond delay="338"/>
                                          </p:stCondLst>
                                        </p:cTn>
                                        <p:tgtEl>
                                          <p:spTgt spid="28"/>
                                        </p:tgtEl>
                                      </p:cBhvr>
                                      <p:to x="100000" y="100000"/>
                                    </p:animScale>
                                    <p:animScale>
                                      <p:cBhvr>
                                        <p:cTn id="337" dur="13">
                                          <p:stCondLst>
                                            <p:cond delay="656"/>
                                          </p:stCondLst>
                                        </p:cTn>
                                        <p:tgtEl>
                                          <p:spTgt spid="28"/>
                                        </p:tgtEl>
                                      </p:cBhvr>
                                      <p:to x="100000" y="80000"/>
                                    </p:animScale>
                                    <p:animScale>
                                      <p:cBhvr>
                                        <p:cTn id="338" dur="83" decel="50000">
                                          <p:stCondLst>
                                            <p:cond delay="669"/>
                                          </p:stCondLst>
                                        </p:cTn>
                                        <p:tgtEl>
                                          <p:spTgt spid="28"/>
                                        </p:tgtEl>
                                      </p:cBhvr>
                                      <p:to x="100000" y="100000"/>
                                    </p:animScale>
                                    <p:animScale>
                                      <p:cBhvr>
                                        <p:cTn id="339" dur="13">
                                          <p:stCondLst>
                                            <p:cond delay="821"/>
                                          </p:stCondLst>
                                        </p:cTn>
                                        <p:tgtEl>
                                          <p:spTgt spid="28"/>
                                        </p:tgtEl>
                                      </p:cBhvr>
                                      <p:to x="100000" y="90000"/>
                                    </p:animScale>
                                    <p:animScale>
                                      <p:cBhvr>
                                        <p:cTn id="340" dur="83" decel="50000">
                                          <p:stCondLst>
                                            <p:cond delay="834"/>
                                          </p:stCondLst>
                                        </p:cTn>
                                        <p:tgtEl>
                                          <p:spTgt spid="28"/>
                                        </p:tgtEl>
                                      </p:cBhvr>
                                      <p:to x="100000" y="100000"/>
                                    </p:animScale>
                                    <p:animScale>
                                      <p:cBhvr>
                                        <p:cTn id="341" dur="13">
                                          <p:stCondLst>
                                            <p:cond delay="904"/>
                                          </p:stCondLst>
                                        </p:cTn>
                                        <p:tgtEl>
                                          <p:spTgt spid="28"/>
                                        </p:tgtEl>
                                      </p:cBhvr>
                                      <p:to x="100000" y="95000"/>
                                    </p:animScale>
                                    <p:animScale>
                                      <p:cBhvr>
                                        <p:cTn id="342" dur="83" decel="50000">
                                          <p:stCondLst>
                                            <p:cond delay="917"/>
                                          </p:stCondLst>
                                        </p:cTn>
                                        <p:tgtEl>
                                          <p:spTgt spid="28"/>
                                        </p:tgtEl>
                                      </p:cBhvr>
                                      <p:to x="100000" y="100000"/>
                                    </p:animScale>
                                  </p:childTnLst>
                                </p:cTn>
                              </p:par>
                              <p:par>
                                <p:cTn id="343" presetID="26" presetClass="entr" presetSubtype="0" fill="hold" grpId="0" nodeType="withEffect">
                                  <p:stCondLst>
                                    <p:cond delay="0"/>
                                  </p:stCondLst>
                                  <p:childTnLst>
                                    <p:set>
                                      <p:cBhvr>
                                        <p:cTn id="344" dur="1" fill="hold">
                                          <p:stCondLst>
                                            <p:cond delay="0"/>
                                          </p:stCondLst>
                                        </p:cTn>
                                        <p:tgtEl>
                                          <p:spTgt spid="29"/>
                                        </p:tgtEl>
                                        <p:attrNameLst>
                                          <p:attrName>style.visibility</p:attrName>
                                        </p:attrNameLst>
                                      </p:cBhvr>
                                      <p:to>
                                        <p:strVal val="visible"/>
                                      </p:to>
                                    </p:set>
                                    <p:animEffect transition="in" filter="wipe(down)">
                                      <p:cBhvr>
                                        <p:cTn id="345" dur="290">
                                          <p:stCondLst>
                                            <p:cond delay="0"/>
                                          </p:stCondLst>
                                        </p:cTn>
                                        <p:tgtEl>
                                          <p:spTgt spid="29"/>
                                        </p:tgtEl>
                                      </p:cBhvr>
                                    </p:animEffect>
                                    <p:anim calcmode="lin" valueType="num">
                                      <p:cBhvr>
                                        <p:cTn id="346"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47"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48"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349"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350"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351" dur="13">
                                          <p:stCondLst>
                                            <p:cond delay="325"/>
                                          </p:stCondLst>
                                        </p:cTn>
                                        <p:tgtEl>
                                          <p:spTgt spid="29"/>
                                        </p:tgtEl>
                                      </p:cBhvr>
                                      <p:to x="100000" y="60000"/>
                                    </p:animScale>
                                    <p:animScale>
                                      <p:cBhvr>
                                        <p:cTn id="352" dur="83" decel="50000">
                                          <p:stCondLst>
                                            <p:cond delay="338"/>
                                          </p:stCondLst>
                                        </p:cTn>
                                        <p:tgtEl>
                                          <p:spTgt spid="29"/>
                                        </p:tgtEl>
                                      </p:cBhvr>
                                      <p:to x="100000" y="100000"/>
                                    </p:animScale>
                                    <p:animScale>
                                      <p:cBhvr>
                                        <p:cTn id="353" dur="13">
                                          <p:stCondLst>
                                            <p:cond delay="656"/>
                                          </p:stCondLst>
                                        </p:cTn>
                                        <p:tgtEl>
                                          <p:spTgt spid="29"/>
                                        </p:tgtEl>
                                      </p:cBhvr>
                                      <p:to x="100000" y="80000"/>
                                    </p:animScale>
                                    <p:animScale>
                                      <p:cBhvr>
                                        <p:cTn id="354" dur="83" decel="50000">
                                          <p:stCondLst>
                                            <p:cond delay="669"/>
                                          </p:stCondLst>
                                        </p:cTn>
                                        <p:tgtEl>
                                          <p:spTgt spid="29"/>
                                        </p:tgtEl>
                                      </p:cBhvr>
                                      <p:to x="100000" y="100000"/>
                                    </p:animScale>
                                    <p:animScale>
                                      <p:cBhvr>
                                        <p:cTn id="355" dur="13">
                                          <p:stCondLst>
                                            <p:cond delay="821"/>
                                          </p:stCondLst>
                                        </p:cTn>
                                        <p:tgtEl>
                                          <p:spTgt spid="29"/>
                                        </p:tgtEl>
                                      </p:cBhvr>
                                      <p:to x="100000" y="90000"/>
                                    </p:animScale>
                                    <p:animScale>
                                      <p:cBhvr>
                                        <p:cTn id="356" dur="83" decel="50000">
                                          <p:stCondLst>
                                            <p:cond delay="834"/>
                                          </p:stCondLst>
                                        </p:cTn>
                                        <p:tgtEl>
                                          <p:spTgt spid="29"/>
                                        </p:tgtEl>
                                      </p:cBhvr>
                                      <p:to x="100000" y="100000"/>
                                    </p:animScale>
                                    <p:animScale>
                                      <p:cBhvr>
                                        <p:cTn id="357" dur="13">
                                          <p:stCondLst>
                                            <p:cond delay="904"/>
                                          </p:stCondLst>
                                        </p:cTn>
                                        <p:tgtEl>
                                          <p:spTgt spid="29"/>
                                        </p:tgtEl>
                                      </p:cBhvr>
                                      <p:to x="100000" y="95000"/>
                                    </p:animScale>
                                    <p:animScale>
                                      <p:cBhvr>
                                        <p:cTn id="358" dur="83" decel="50000">
                                          <p:stCondLst>
                                            <p:cond delay="917"/>
                                          </p:stCondLst>
                                        </p:cTn>
                                        <p:tgtEl>
                                          <p:spTgt spid="29"/>
                                        </p:tgtEl>
                                      </p:cBhvr>
                                      <p:to x="100000" y="100000"/>
                                    </p:animScale>
                                  </p:childTnLst>
                                </p:cTn>
                              </p:par>
                              <p:par>
                                <p:cTn id="359" presetID="26" presetClass="entr" presetSubtype="0" fill="hold" grpId="0" nodeType="withEffect">
                                  <p:stCondLst>
                                    <p:cond delay="0"/>
                                  </p:stCondLst>
                                  <p:childTnLst>
                                    <p:set>
                                      <p:cBhvr>
                                        <p:cTn id="360" dur="1" fill="hold">
                                          <p:stCondLst>
                                            <p:cond delay="0"/>
                                          </p:stCondLst>
                                        </p:cTn>
                                        <p:tgtEl>
                                          <p:spTgt spid="30"/>
                                        </p:tgtEl>
                                        <p:attrNameLst>
                                          <p:attrName>style.visibility</p:attrName>
                                        </p:attrNameLst>
                                      </p:cBhvr>
                                      <p:to>
                                        <p:strVal val="visible"/>
                                      </p:to>
                                    </p:set>
                                    <p:animEffect transition="in" filter="wipe(down)">
                                      <p:cBhvr>
                                        <p:cTn id="361" dur="290">
                                          <p:stCondLst>
                                            <p:cond delay="0"/>
                                          </p:stCondLst>
                                        </p:cTn>
                                        <p:tgtEl>
                                          <p:spTgt spid="30"/>
                                        </p:tgtEl>
                                      </p:cBhvr>
                                    </p:animEffect>
                                    <p:anim calcmode="lin" valueType="num">
                                      <p:cBhvr>
                                        <p:cTn id="362"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363"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364"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365"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366"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367" dur="13">
                                          <p:stCondLst>
                                            <p:cond delay="325"/>
                                          </p:stCondLst>
                                        </p:cTn>
                                        <p:tgtEl>
                                          <p:spTgt spid="30"/>
                                        </p:tgtEl>
                                      </p:cBhvr>
                                      <p:to x="100000" y="60000"/>
                                    </p:animScale>
                                    <p:animScale>
                                      <p:cBhvr>
                                        <p:cTn id="368" dur="83" decel="50000">
                                          <p:stCondLst>
                                            <p:cond delay="338"/>
                                          </p:stCondLst>
                                        </p:cTn>
                                        <p:tgtEl>
                                          <p:spTgt spid="30"/>
                                        </p:tgtEl>
                                      </p:cBhvr>
                                      <p:to x="100000" y="100000"/>
                                    </p:animScale>
                                    <p:animScale>
                                      <p:cBhvr>
                                        <p:cTn id="369" dur="13">
                                          <p:stCondLst>
                                            <p:cond delay="656"/>
                                          </p:stCondLst>
                                        </p:cTn>
                                        <p:tgtEl>
                                          <p:spTgt spid="30"/>
                                        </p:tgtEl>
                                      </p:cBhvr>
                                      <p:to x="100000" y="80000"/>
                                    </p:animScale>
                                    <p:animScale>
                                      <p:cBhvr>
                                        <p:cTn id="370" dur="83" decel="50000">
                                          <p:stCondLst>
                                            <p:cond delay="669"/>
                                          </p:stCondLst>
                                        </p:cTn>
                                        <p:tgtEl>
                                          <p:spTgt spid="30"/>
                                        </p:tgtEl>
                                      </p:cBhvr>
                                      <p:to x="100000" y="100000"/>
                                    </p:animScale>
                                    <p:animScale>
                                      <p:cBhvr>
                                        <p:cTn id="371" dur="13">
                                          <p:stCondLst>
                                            <p:cond delay="821"/>
                                          </p:stCondLst>
                                        </p:cTn>
                                        <p:tgtEl>
                                          <p:spTgt spid="30"/>
                                        </p:tgtEl>
                                      </p:cBhvr>
                                      <p:to x="100000" y="90000"/>
                                    </p:animScale>
                                    <p:animScale>
                                      <p:cBhvr>
                                        <p:cTn id="372" dur="83" decel="50000">
                                          <p:stCondLst>
                                            <p:cond delay="834"/>
                                          </p:stCondLst>
                                        </p:cTn>
                                        <p:tgtEl>
                                          <p:spTgt spid="30"/>
                                        </p:tgtEl>
                                      </p:cBhvr>
                                      <p:to x="100000" y="100000"/>
                                    </p:animScale>
                                    <p:animScale>
                                      <p:cBhvr>
                                        <p:cTn id="373" dur="13">
                                          <p:stCondLst>
                                            <p:cond delay="904"/>
                                          </p:stCondLst>
                                        </p:cTn>
                                        <p:tgtEl>
                                          <p:spTgt spid="30"/>
                                        </p:tgtEl>
                                      </p:cBhvr>
                                      <p:to x="100000" y="95000"/>
                                    </p:animScale>
                                    <p:animScale>
                                      <p:cBhvr>
                                        <p:cTn id="374" dur="83" decel="50000">
                                          <p:stCondLst>
                                            <p:cond delay="917"/>
                                          </p:stCondLst>
                                        </p:cTn>
                                        <p:tgtEl>
                                          <p:spTgt spid="30"/>
                                        </p:tgtEl>
                                      </p:cBhvr>
                                      <p:to x="100000" y="100000"/>
                                    </p:animScale>
                                  </p:childTnLst>
                                </p:cTn>
                              </p:par>
                              <p:par>
                                <p:cTn id="375" presetID="26" presetClass="entr" presetSubtype="0" fill="hold" grpId="0" nodeType="withEffect">
                                  <p:stCondLst>
                                    <p:cond delay="0"/>
                                  </p:stCondLst>
                                  <p:childTnLst>
                                    <p:set>
                                      <p:cBhvr>
                                        <p:cTn id="376" dur="1" fill="hold">
                                          <p:stCondLst>
                                            <p:cond delay="0"/>
                                          </p:stCondLst>
                                        </p:cTn>
                                        <p:tgtEl>
                                          <p:spTgt spid="31"/>
                                        </p:tgtEl>
                                        <p:attrNameLst>
                                          <p:attrName>style.visibility</p:attrName>
                                        </p:attrNameLst>
                                      </p:cBhvr>
                                      <p:to>
                                        <p:strVal val="visible"/>
                                      </p:to>
                                    </p:set>
                                    <p:animEffect transition="in" filter="wipe(down)">
                                      <p:cBhvr>
                                        <p:cTn id="377" dur="290">
                                          <p:stCondLst>
                                            <p:cond delay="0"/>
                                          </p:stCondLst>
                                        </p:cTn>
                                        <p:tgtEl>
                                          <p:spTgt spid="31"/>
                                        </p:tgtEl>
                                      </p:cBhvr>
                                    </p:animEffect>
                                    <p:anim calcmode="lin" valueType="num">
                                      <p:cBhvr>
                                        <p:cTn id="378" dur="911"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379" dur="332"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380" dur="332" tmFilter="0, 0; 0.125,0.2665; 0.25,0.4; 0.375,0.465; 0.5,0.5;  0.625,0.535; 0.75,0.6; 0.875,0.7335; 1,1">
                                          <p:stCondLst>
                                            <p:cond delay="332"/>
                                          </p:stCondLst>
                                        </p:cTn>
                                        <p:tgtEl>
                                          <p:spTgt spid="31"/>
                                        </p:tgtEl>
                                        <p:attrNameLst>
                                          <p:attrName>ppt_y</p:attrName>
                                        </p:attrNameLst>
                                      </p:cBhvr>
                                      <p:tavLst>
                                        <p:tav tm="0" fmla="#ppt_y-sin(pi*$)/9">
                                          <p:val>
                                            <p:fltVal val="0"/>
                                          </p:val>
                                        </p:tav>
                                        <p:tav tm="100000">
                                          <p:val>
                                            <p:fltVal val="1"/>
                                          </p:val>
                                        </p:tav>
                                      </p:tavLst>
                                    </p:anim>
                                    <p:anim calcmode="lin" valueType="num">
                                      <p:cBhvr>
                                        <p:cTn id="381" dur="166" tmFilter="0, 0; 0.125,0.2665; 0.25,0.4; 0.375,0.465; 0.5,0.5;  0.625,0.535; 0.75,0.6; 0.875,0.7335; 1,1">
                                          <p:stCondLst>
                                            <p:cond delay="662"/>
                                          </p:stCondLst>
                                        </p:cTn>
                                        <p:tgtEl>
                                          <p:spTgt spid="31"/>
                                        </p:tgtEl>
                                        <p:attrNameLst>
                                          <p:attrName>ppt_y</p:attrName>
                                        </p:attrNameLst>
                                      </p:cBhvr>
                                      <p:tavLst>
                                        <p:tav tm="0" fmla="#ppt_y-sin(pi*$)/27">
                                          <p:val>
                                            <p:fltVal val="0"/>
                                          </p:val>
                                        </p:tav>
                                        <p:tav tm="100000">
                                          <p:val>
                                            <p:fltVal val="1"/>
                                          </p:val>
                                        </p:tav>
                                      </p:tavLst>
                                    </p:anim>
                                    <p:anim calcmode="lin" valueType="num">
                                      <p:cBhvr>
                                        <p:cTn id="382" dur="82" tmFilter="0, 0; 0.125,0.2665; 0.25,0.4; 0.375,0.465; 0.5,0.5;  0.625,0.535; 0.75,0.6; 0.875,0.7335; 1,1">
                                          <p:stCondLst>
                                            <p:cond delay="828"/>
                                          </p:stCondLst>
                                        </p:cTn>
                                        <p:tgtEl>
                                          <p:spTgt spid="31"/>
                                        </p:tgtEl>
                                        <p:attrNameLst>
                                          <p:attrName>ppt_y</p:attrName>
                                        </p:attrNameLst>
                                      </p:cBhvr>
                                      <p:tavLst>
                                        <p:tav tm="0" fmla="#ppt_y-sin(pi*$)/81">
                                          <p:val>
                                            <p:fltVal val="0"/>
                                          </p:val>
                                        </p:tav>
                                        <p:tav tm="100000">
                                          <p:val>
                                            <p:fltVal val="1"/>
                                          </p:val>
                                        </p:tav>
                                      </p:tavLst>
                                    </p:anim>
                                    <p:animScale>
                                      <p:cBhvr>
                                        <p:cTn id="383" dur="13">
                                          <p:stCondLst>
                                            <p:cond delay="325"/>
                                          </p:stCondLst>
                                        </p:cTn>
                                        <p:tgtEl>
                                          <p:spTgt spid="31"/>
                                        </p:tgtEl>
                                      </p:cBhvr>
                                      <p:to x="100000" y="60000"/>
                                    </p:animScale>
                                    <p:animScale>
                                      <p:cBhvr>
                                        <p:cTn id="384" dur="83" decel="50000">
                                          <p:stCondLst>
                                            <p:cond delay="338"/>
                                          </p:stCondLst>
                                        </p:cTn>
                                        <p:tgtEl>
                                          <p:spTgt spid="31"/>
                                        </p:tgtEl>
                                      </p:cBhvr>
                                      <p:to x="100000" y="100000"/>
                                    </p:animScale>
                                    <p:animScale>
                                      <p:cBhvr>
                                        <p:cTn id="385" dur="13">
                                          <p:stCondLst>
                                            <p:cond delay="656"/>
                                          </p:stCondLst>
                                        </p:cTn>
                                        <p:tgtEl>
                                          <p:spTgt spid="31"/>
                                        </p:tgtEl>
                                      </p:cBhvr>
                                      <p:to x="100000" y="80000"/>
                                    </p:animScale>
                                    <p:animScale>
                                      <p:cBhvr>
                                        <p:cTn id="386" dur="83" decel="50000">
                                          <p:stCondLst>
                                            <p:cond delay="669"/>
                                          </p:stCondLst>
                                        </p:cTn>
                                        <p:tgtEl>
                                          <p:spTgt spid="31"/>
                                        </p:tgtEl>
                                      </p:cBhvr>
                                      <p:to x="100000" y="100000"/>
                                    </p:animScale>
                                    <p:animScale>
                                      <p:cBhvr>
                                        <p:cTn id="387" dur="13">
                                          <p:stCondLst>
                                            <p:cond delay="821"/>
                                          </p:stCondLst>
                                        </p:cTn>
                                        <p:tgtEl>
                                          <p:spTgt spid="31"/>
                                        </p:tgtEl>
                                      </p:cBhvr>
                                      <p:to x="100000" y="90000"/>
                                    </p:animScale>
                                    <p:animScale>
                                      <p:cBhvr>
                                        <p:cTn id="388" dur="83" decel="50000">
                                          <p:stCondLst>
                                            <p:cond delay="834"/>
                                          </p:stCondLst>
                                        </p:cTn>
                                        <p:tgtEl>
                                          <p:spTgt spid="31"/>
                                        </p:tgtEl>
                                      </p:cBhvr>
                                      <p:to x="100000" y="100000"/>
                                    </p:animScale>
                                    <p:animScale>
                                      <p:cBhvr>
                                        <p:cTn id="389" dur="13">
                                          <p:stCondLst>
                                            <p:cond delay="904"/>
                                          </p:stCondLst>
                                        </p:cTn>
                                        <p:tgtEl>
                                          <p:spTgt spid="31"/>
                                        </p:tgtEl>
                                      </p:cBhvr>
                                      <p:to x="100000" y="95000"/>
                                    </p:animScale>
                                    <p:animScale>
                                      <p:cBhvr>
                                        <p:cTn id="390" dur="83" decel="50000">
                                          <p:stCondLst>
                                            <p:cond delay="917"/>
                                          </p:stCondLst>
                                        </p:cTn>
                                        <p:tgtEl>
                                          <p:spTgt spid="31"/>
                                        </p:tgtEl>
                                      </p:cBhvr>
                                      <p:to x="100000" y="100000"/>
                                    </p:animScale>
                                  </p:childTnLst>
                                </p:cTn>
                              </p:par>
                              <p:par>
                                <p:cTn id="391" presetID="26" presetClass="entr" presetSubtype="0" fill="hold" grpId="0" nodeType="withEffect">
                                  <p:stCondLst>
                                    <p:cond delay="0"/>
                                  </p:stCondLst>
                                  <p:childTnLst>
                                    <p:set>
                                      <p:cBhvr>
                                        <p:cTn id="392" dur="1" fill="hold">
                                          <p:stCondLst>
                                            <p:cond delay="0"/>
                                          </p:stCondLst>
                                        </p:cTn>
                                        <p:tgtEl>
                                          <p:spTgt spid="32"/>
                                        </p:tgtEl>
                                        <p:attrNameLst>
                                          <p:attrName>style.visibility</p:attrName>
                                        </p:attrNameLst>
                                      </p:cBhvr>
                                      <p:to>
                                        <p:strVal val="visible"/>
                                      </p:to>
                                    </p:set>
                                    <p:animEffect transition="in" filter="wipe(down)">
                                      <p:cBhvr>
                                        <p:cTn id="393" dur="290">
                                          <p:stCondLst>
                                            <p:cond delay="0"/>
                                          </p:stCondLst>
                                        </p:cTn>
                                        <p:tgtEl>
                                          <p:spTgt spid="32"/>
                                        </p:tgtEl>
                                      </p:cBhvr>
                                    </p:animEffect>
                                    <p:anim calcmode="lin" valueType="num">
                                      <p:cBhvr>
                                        <p:cTn id="394"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95"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96"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397"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398"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399" dur="13">
                                          <p:stCondLst>
                                            <p:cond delay="325"/>
                                          </p:stCondLst>
                                        </p:cTn>
                                        <p:tgtEl>
                                          <p:spTgt spid="32"/>
                                        </p:tgtEl>
                                      </p:cBhvr>
                                      <p:to x="100000" y="60000"/>
                                    </p:animScale>
                                    <p:animScale>
                                      <p:cBhvr>
                                        <p:cTn id="400" dur="83" decel="50000">
                                          <p:stCondLst>
                                            <p:cond delay="338"/>
                                          </p:stCondLst>
                                        </p:cTn>
                                        <p:tgtEl>
                                          <p:spTgt spid="32"/>
                                        </p:tgtEl>
                                      </p:cBhvr>
                                      <p:to x="100000" y="100000"/>
                                    </p:animScale>
                                    <p:animScale>
                                      <p:cBhvr>
                                        <p:cTn id="401" dur="13">
                                          <p:stCondLst>
                                            <p:cond delay="656"/>
                                          </p:stCondLst>
                                        </p:cTn>
                                        <p:tgtEl>
                                          <p:spTgt spid="32"/>
                                        </p:tgtEl>
                                      </p:cBhvr>
                                      <p:to x="100000" y="80000"/>
                                    </p:animScale>
                                    <p:animScale>
                                      <p:cBhvr>
                                        <p:cTn id="402" dur="83" decel="50000">
                                          <p:stCondLst>
                                            <p:cond delay="669"/>
                                          </p:stCondLst>
                                        </p:cTn>
                                        <p:tgtEl>
                                          <p:spTgt spid="32"/>
                                        </p:tgtEl>
                                      </p:cBhvr>
                                      <p:to x="100000" y="100000"/>
                                    </p:animScale>
                                    <p:animScale>
                                      <p:cBhvr>
                                        <p:cTn id="403" dur="13">
                                          <p:stCondLst>
                                            <p:cond delay="821"/>
                                          </p:stCondLst>
                                        </p:cTn>
                                        <p:tgtEl>
                                          <p:spTgt spid="32"/>
                                        </p:tgtEl>
                                      </p:cBhvr>
                                      <p:to x="100000" y="90000"/>
                                    </p:animScale>
                                    <p:animScale>
                                      <p:cBhvr>
                                        <p:cTn id="404" dur="83" decel="50000">
                                          <p:stCondLst>
                                            <p:cond delay="834"/>
                                          </p:stCondLst>
                                        </p:cTn>
                                        <p:tgtEl>
                                          <p:spTgt spid="32"/>
                                        </p:tgtEl>
                                      </p:cBhvr>
                                      <p:to x="100000" y="100000"/>
                                    </p:animScale>
                                    <p:animScale>
                                      <p:cBhvr>
                                        <p:cTn id="405" dur="13">
                                          <p:stCondLst>
                                            <p:cond delay="904"/>
                                          </p:stCondLst>
                                        </p:cTn>
                                        <p:tgtEl>
                                          <p:spTgt spid="32"/>
                                        </p:tgtEl>
                                      </p:cBhvr>
                                      <p:to x="100000" y="95000"/>
                                    </p:animScale>
                                    <p:animScale>
                                      <p:cBhvr>
                                        <p:cTn id="406" dur="83" decel="50000">
                                          <p:stCondLst>
                                            <p:cond delay="917"/>
                                          </p:stCondLst>
                                        </p:cTn>
                                        <p:tgtEl>
                                          <p:spTgt spid="32"/>
                                        </p:tgtEl>
                                      </p:cBhvr>
                                      <p:to x="100000" y="100000"/>
                                    </p:animScale>
                                  </p:childTnLst>
                                </p:cTn>
                              </p:par>
                              <p:par>
                                <p:cTn id="407" presetID="26" presetClass="entr" presetSubtype="0" fill="hold" grpId="0" nodeType="withEffect">
                                  <p:stCondLst>
                                    <p:cond delay="0"/>
                                  </p:stCondLst>
                                  <p:childTnLst>
                                    <p:set>
                                      <p:cBhvr>
                                        <p:cTn id="408" dur="1" fill="hold">
                                          <p:stCondLst>
                                            <p:cond delay="0"/>
                                          </p:stCondLst>
                                        </p:cTn>
                                        <p:tgtEl>
                                          <p:spTgt spid="33"/>
                                        </p:tgtEl>
                                        <p:attrNameLst>
                                          <p:attrName>style.visibility</p:attrName>
                                        </p:attrNameLst>
                                      </p:cBhvr>
                                      <p:to>
                                        <p:strVal val="visible"/>
                                      </p:to>
                                    </p:set>
                                    <p:animEffect transition="in" filter="wipe(down)">
                                      <p:cBhvr>
                                        <p:cTn id="409" dur="290">
                                          <p:stCondLst>
                                            <p:cond delay="0"/>
                                          </p:stCondLst>
                                        </p:cTn>
                                        <p:tgtEl>
                                          <p:spTgt spid="33"/>
                                        </p:tgtEl>
                                      </p:cBhvr>
                                    </p:animEffect>
                                    <p:anim calcmode="lin" valueType="num">
                                      <p:cBhvr>
                                        <p:cTn id="410" dur="911"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11" dur="332"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12" dur="332" tmFilter="0, 0; 0.125,0.2665; 0.25,0.4; 0.375,0.465; 0.5,0.5;  0.625,0.535; 0.75,0.6; 0.875,0.7335; 1,1">
                                          <p:stCondLst>
                                            <p:cond delay="332"/>
                                          </p:stCondLst>
                                        </p:cTn>
                                        <p:tgtEl>
                                          <p:spTgt spid="33"/>
                                        </p:tgtEl>
                                        <p:attrNameLst>
                                          <p:attrName>ppt_y</p:attrName>
                                        </p:attrNameLst>
                                      </p:cBhvr>
                                      <p:tavLst>
                                        <p:tav tm="0" fmla="#ppt_y-sin(pi*$)/9">
                                          <p:val>
                                            <p:fltVal val="0"/>
                                          </p:val>
                                        </p:tav>
                                        <p:tav tm="100000">
                                          <p:val>
                                            <p:fltVal val="1"/>
                                          </p:val>
                                        </p:tav>
                                      </p:tavLst>
                                    </p:anim>
                                    <p:anim calcmode="lin" valueType="num">
                                      <p:cBhvr>
                                        <p:cTn id="413" dur="166" tmFilter="0, 0; 0.125,0.2665; 0.25,0.4; 0.375,0.465; 0.5,0.5;  0.625,0.535; 0.75,0.6; 0.875,0.7335; 1,1">
                                          <p:stCondLst>
                                            <p:cond delay="662"/>
                                          </p:stCondLst>
                                        </p:cTn>
                                        <p:tgtEl>
                                          <p:spTgt spid="33"/>
                                        </p:tgtEl>
                                        <p:attrNameLst>
                                          <p:attrName>ppt_y</p:attrName>
                                        </p:attrNameLst>
                                      </p:cBhvr>
                                      <p:tavLst>
                                        <p:tav tm="0" fmla="#ppt_y-sin(pi*$)/27">
                                          <p:val>
                                            <p:fltVal val="0"/>
                                          </p:val>
                                        </p:tav>
                                        <p:tav tm="100000">
                                          <p:val>
                                            <p:fltVal val="1"/>
                                          </p:val>
                                        </p:tav>
                                      </p:tavLst>
                                    </p:anim>
                                    <p:anim calcmode="lin" valueType="num">
                                      <p:cBhvr>
                                        <p:cTn id="414" dur="82" tmFilter="0, 0; 0.125,0.2665; 0.25,0.4; 0.375,0.465; 0.5,0.5;  0.625,0.535; 0.75,0.6; 0.875,0.7335; 1,1">
                                          <p:stCondLst>
                                            <p:cond delay="828"/>
                                          </p:stCondLst>
                                        </p:cTn>
                                        <p:tgtEl>
                                          <p:spTgt spid="33"/>
                                        </p:tgtEl>
                                        <p:attrNameLst>
                                          <p:attrName>ppt_y</p:attrName>
                                        </p:attrNameLst>
                                      </p:cBhvr>
                                      <p:tavLst>
                                        <p:tav tm="0" fmla="#ppt_y-sin(pi*$)/81">
                                          <p:val>
                                            <p:fltVal val="0"/>
                                          </p:val>
                                        </p:tav>
                                        <p:tav tm="100000">
                                          <p:val>
                                            <p:fltVal val="1"/>
                                          </p:val>
                                        </p:tav>
                                      </p:tavLst>
                                    </p:anim>
                                    <p:animScale>
                                      <p:cBhvr>
                                        <p:cTn id="415" dur="13">
                                          <p:stCondLst>
                                            <p:cond delay="325"/>
                                          </p:stCondLst>
                                        </p:cTn>
                                        <p:tgtEl>
                                          <p:spTgt spid="33"/>
                                        </p:tgtEl>
                                      </p:cBhvr>
                                      <p:to x="100000" y="60000"/>
                                    </p:animScale>
                                    <p:animScale>
                                      <p:cBhvr>
                                        <p:cTn id="416" dur="83" decel="50000">
                                          <p:stCondLst>
                                            <p:cond delay="338"/>
                                          </p:stCondLst>
                                        </p:cTn>
                                        <p:tgtEl>
                                          <p:spTgt spid="33"/>
                                        </p:tgtEl>
                                      </p:cBhvr>
                                      <p:to x="100000" y="100000"/>
                                    </p:animScale>
                                    <p:animScale>
                                      <p:cBhvr>
                                        <p:cTn id="417" dur="13">
                                          <p:stCondLst>
                                            <p:cond delay="656"/>
                                          </p:stCondLst>
                                        </p:cTn>
                                        <p:tgtEl>
                                          <p:spTgt spid="33"/>
                                        </p:tgtEl>
                                      </p:cBhvr>
                                      <p:to x="100000" y="80000"/>
                                    </p:animScale>
                                    <p:animScale>
                                      <p:cBhvr>
                                        <p:cTn id="418" dur="83" decel="50000">
                                          <p:stCondLst>
                                            <p:cond delay="669"/>
                                          </p:stCondLst>
                                        </p:cTn>
                                        <p:tgtEl>
                                          <p:spTgt spid="33"/>
                                        </p:tgtEl>
                                      </p:cBhvr>
                                      <p:to x="100000" y="100000"/>
                                    </p:animScale>
                                    <p:animScale>
                                      <p:cBhvr>
                                        <p:cTn id="419" dur="13">
                                          <p:stCondLst>
                                            <p:cond delay="821"/>
                                          </p:stCondLst>
                                        </p:cTn>
                                        <p:tgtEl>
                                          <p:spTgt spid="33"/>
                                        </p:tgtEl>
                                      </p:cBhvr>
                                      <p:to x="100000" y="90000"/>
                                    </p:animScale>
                                    <p:animScale>
                                      <p:cBhvr>
                                        <p:cTn id="420" dur="83" decel="50000">
                                          <p:stCondLst>
                                            <p:cond delay="834"/>
                                          </p:stCondLst>
                                        </p:cTn>
                                        <p:tgtEl>
                                          <p:spTgt spid="33"/>
                                        </p:tgtEl>
                                      </p:cBhvr>
                                      <p:to x="100000" y="100000"/>
                                    </p:animScale>
                                    <p:animScale>
                                      <p:cBhvr>
                                        <p:cTn id="421" dur="13">
                                          <p:stCondLst>
                                            <p:cond delay="904"/>
                                          </p:stCondLst>
                                        </p:cTn>
                                        <p:tgtEl>
                                          <p:spTgt spid="33"/>
                                        </p:tgtEl>
                                      </p:cBhvr>
                                      <p:to x="100000" y="95000"/>
                                    </p:animScale>
                                    <p:animScale>
                                      <p:cBhvr>
                                        <p:cTn id="422" dur="83" decel="50000">
                                          <p:stCondLst>
                                            <p:cond delay="917"/>
                                          </p:stCondLst>
                                        </p:cTn>
                                        <p:tgtEl>
                                          <p:spTgt spid="33"/>
                                        </p:tgtEl>
                                      </p:cBhvr>
                                      <p:to x="100000" y="100000"/>
                                    </p:animScale>
                                  </p:childTnLst>
                                </p:cTn>
                              </p:par>
                              <p:par>
                                <p:cTn id="423" presetID="26" presetClass="entr" presetSubtype="0" fill="hold" grpId="0" nodeType="withEffect">
                                  <p:stCondLst>
                                    <p:cond delay="0"/>
                                  </p:stCondLst>
                                  <p:childTnLst>
                                    <p:set>
                                      <p:cBhvr>
                                        <p:cTn id="424" dur="1" fill="hold">
                                          <p:stCondLst>
                                            <p:cond delay="0"/>
                                          </p:stCondLst>
                                        </p:cTn>
                                        <p:tgtEl>
                                          <p:spTgt spid="34"/>
                                        </p:tgtEl>
                                        <p:attrNameLst>
                                          <p:attrName>style.visibility</p:attrName>
                                        </p:attrNameLst>
                                      </p:cBhvr>
                                      <p:to>
                                        <p:strVal val="visible"/>
                                      </p:to>
                                    </p:set>
                                    <p:animEffect transition="in" filter="wipe(down)">
                                      <p:cBhvr>
                                        <p:cTn id="425" dur="290">
                                          <p:stCondLst>
                                            <p:cond delay="0"/>
                                          </p:stCondLst>
                                        </p:cTn>
                                        <p:tgtEl>
                                          <p:spTgt spid="34"/>
                                        </p:tgtEl>
                                      </p:cBhvr>
                                    </p:animEffect>
                                    <p:anim calcmode="lin" valueType="num">
                                      <p:cBhvr>
                                        <p:cTn id="426" dur="911"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427" dur="332"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428" dur="332" tmFilter="0, 0; 0.125,0.2665; 0.25,0.4; 0.375,0.465; 0.5,0.5;  0.625,0.535; 0.75,0.6; 0.875,0.7335; 1,1">
                                          <p:stCondLst>
                                            <p:cond delay="332"/>
                                          </p:stCondLst>
                                        </p:cTn>
                                        <p:tgtEl>
                                          <p:spTgt spid="34"/>
                                        </p:tgtEl>
                                        <p:attrNameLst>
                                          <p:attrName>ppt_y</p:attrName>
                                        </p:attrNameLst>
                                      </p:cBhvr>
                                      <p:tavLst>
                                        <p:tav tm="0" fmla="#ppt_y-sin(pi*$)/9">
                                          <p:val>
                                            <p:fltVal val="0"/>
                                          </p:val>
                                        </p:tav>
                                        <p:tav tm="100000">
                                          <p:val>
                                            <p:fltVal val="1"/>
                                          </p:val>
                                        </p:tav>
                                      </p:tavLst>
                                    </p:anim>
                                    <p:anim calcmode="lin" valueType="num">
                                      <p:cBhvr>
                                        <p:cTn id="429" dur="166" tmFilter="0, 0; 0.125,0.2665; 0.25,0.4; 0.375,0.465; 0.5,0.5;  0.625,0.535; 0.75,0.6; 0.875,0.7335; 1,1">
                                          <p:stCondLst>
                                            <p:cond delay="662"/>
                                          </p:stCondLst>
                                        </p:cTn>
                                        <p:tgtEl>
                                          <p:spTgt spid="34"/>
                                        </p:tgtEl>
                                        <p:attrNameLst>
                                          <p:attrName>ppt_y</p:attrName>
                                        </p:attrNameLst>
                                      </p:cBhvr>
                                      <p:tavLst>
                                        <p:tav tm="0" fmla="#ppt_y-sin(pi*$)/27">
                                          <p:val>
                                            <p:fltVal val="0"/>
                                          </p:val>
                                        </p:tav>
                                        <p:tav tm="100000">
                                          <p:val>
                                            <p:fltVal val="1"/>
                                          </p:val>
                                        </p:tav>
                                      </p:tavLst>
                                    </p:anim>
                                    <p:anim calcmode="lin" valueType="num">
                                      <p:cBhvr>
                                        <p:cTn id="430" dur="82" tmFilter="0, 0; 0.125,0.2665; 0.25,0.4; 0.375,0.465; 0.5,0.5;  0.625,0.535; 0.75,0.6; 0.875,0.7335; 1,1">
                                          <p:stCondLst>
                                            <p:cond delay="828"/>
                                          </p:stCondLst>
                                        </p:cTn>
                                        <p:tgtEl>
                                          <p:spTgt spid="34"/>
                                        </p:tgtEl>
                                        <p:attrNameLst>
                                          <p:attrName>ppt_y</p:attrName>
                                        </p:attrNameLst>
                                      </p:cBhvr>
                                      <p:tavLst>
                                        <p:tav tm="0" fmla="#ppt_y-sin(pi*$)/81">
                                          <p:val>
                                            <p:fltVal val="0"/>
                                          </p:val>
                                        </p:tav>
                                        <p:tav tm="100000">
                                          <p:val>
                                            <p:fltVal val="1"/>
                                          </p:val>
                                        </p:tav>
                                      </p:tavLst>
                                    </p:anim>
                                    <p:animScale>
                                      <p:cBhvr>
                                        <p:cTn id="431" dur="13">
                                          <p:stCondLst>
                                            <p:cond delay="325"/>
                                          </p:stCondLst>
                                        </p:cTn>
                                        <p:tgtEl>
                                          <p:spTgt spid="34"/>
                                        </p:tgtEl>
                                      </p:cBhvr>
                                      <p:to x="100000" y="60000"/>
                                    </p:animScale>
                                    <p:animScale>
                                      <p:cBhvr>
                                        <p:cTn id="432" dur="83" decel="50000">
                                          <p:stCondLst>
                                            <p:cond delay="338"/>
                                          </p:stCondLst>
                                        </p:cTn>
                                        <p:tgtEl>
                                          <p:spTgt spid="34"/>
                                        </p:tgtEl>
                                      </p:cBhvr>
                                      <p:to x="100000" y="100000"/>
                                    </p:animScale>
                                    <p:animScale>
                                      <p:cBhvr>
                                        <p:cTn id="433" dur="13">
                                          <p:stCondLst>
                                            <p:cond delay="656"/>
                                          </p:stCondLst>
                                        </p:cTn>
                                        <p:tgtEl>
                                          <p:spTgt spid="34"/>
                                        </p:tgtEl>
                                      </p:cBhvr>
                                      <p:to x="100000" y="80000"/>
                                    </p:animScale>
                                    <p:animScale>
                                      <p:cBhvr>
                                        <p:cTn id="434" dur="83" decel="50000">
                                          <p:stCondLst>
                                            <p:cond delay="669"/>
                                          </p:stCondLst>
                                        </p:cTn>
                                        <p:tgtEl>
                                          <p:spTgt spid="34"/>
                                        </p:tgtEl>
                                      </p:cBhvr>
                                      <p:to x="100000" y="100000"/>
                                    </p:animScale>
                                    <p:animScale>
                                      <p:cBhvr>
                                        <p:cTn id="435" dur="13">
                                          <p:stCondLst>
                                            <p:cond delay="821"/>
                                          </p:stCondLst>
                                        </p:cTn>
                                        <p:tgtEl>
                                          <p:spTgt spid="34"/>
                                        </p:tgtEl>
                                      </p:cBhvr>
                                      <p:to x="100000" y="90000"/>
                                    </p:animScale>
                                    <p:animScale>
                                      <p:cBhvr>
                                        <p:cTn id="436" dur="83" decel="50000">
                                          <p:stCondLst>
                                            <p:cond delay="834"/>
                                          </p:stCondLst>
                                        </p:cTn>
                                        <p:tgtEl>
                                          <p:spTgt spid="34"/>
                                        </p:tgtEl>
                                      </p:cBhvr>
                                      <p:to x="100000" y="100000"/>
                                    </p:animScale>
                                    <p:animScale>
                                      <p:cBhvr>
                                        <p:cTn id="437" dur="13">
                                          <p:stCondLst>
                                            <p:cond delay="904"/>
                                          </p:stCondLst>
                                        </p:cTn>
                                        <p:tgtEl>
                                          <p:spTgt spid="34"/>
                                        </p:tgtEl>
                                      </p:cBhvr>
                                      <p:to x="100000" y="95000"/>
                                    </p:animScale>
                                    <p:animScale>
                                      <p:cBhvr>
                                        <p:cTn id="438" dur="83" decel="50000">
                                          <p:stCondLst>
                                            <p:cond delay="917"/>
                                          </p:stCondLst>
                                        </p:cTn>
                                        <p:tgtEl>
                                          <p:spTgt spid="34"/>
                                        </p:tgtEl>
                                      </p:cBhvr>
                                      <p:to x="100000" y="100000"/>
                                    </p:animScale>
                                  </p:childTnLst>
                                </p:cTn>
                              </p:par>
                            </p:childTnLst>
                          </p:cTn>
                        </p:par>
                        <p:par>
                          <p:cTn id="439" fill="hold">
                            <p:stCondLst>
                              <p:cond delay="3000"/>
                            </p:stCondLst>
                            <p:childTnLst>
                              <p:par>
                                <p:cTn id="440" presetID="22" presetClass="entr" presetSubtype="8" fill="hold" nodeType="afterEffect">
                                  <p:stCondLst>
                                    <p:cond delay="0"/>
                                  </p:stCondLst>
                                  <p:childTnLst>
                                    <p:set>
                                      <p:cBhvr>
                                        <p:cTn id="441" dur="1" fill="hold">
                                          <p:stCondLst>
                                            <p:cond delay="0"/>
                                          </p:stCondLst>
                                        </p:cTn>
                                        <p:tgtEl>
                                          <p:spTgt spid="36"/>
                                        </p:tgtEl>
                                        <p:attrNameLst>
                                          <p:attrName>style.visibility</p:attrName>
                                        </p:attrNameLst>
                                      </p:cBhvr>
                                      <p:to>
                                        <p:strVal val="visible"/>
                                      </p:to>
                                    </p:set>
                                    <p:animEffect transition="in" filter="wipe(left)">
                                      <p:cBhvr>
                                        <p:cTn id="442" dur="500"/>
                                        <p:tgtEl>
                                          <p:spTgt spid="36"/>
                                        </p:tgtEl>
                                      </p:cBhvr>
                                    </p:animEffect>
                                  </p:childTnLst>
                                </p:cTn>
                              </p:par>
                            </p:childTnLst>
                          </p:cTn>
                        </p:par>
                      </p:childTnLst>
                    </p:cTn>
                  </p:par>
                  <p:par>
                    <p:cTn id="443" fill="hold">
                      <p:stCondLst>
                        <p:cond delay="indefinite"/>
                      </p:stCondLst>
                      <p:childTnLst>
                        <p:par>
                          <p:cTn id="444" fill="hold">
                            <p:stCondLst>
                              <p:cond delay="0"/>
                            </p:stCondLst>
                            <p:childTnLst>
                              <p:par>
                                <p:cTn id="445" presetID="1" presetClass="entr" presetSubtype="0" fill="hold" nodeType="clickEffect">
                                  <p:stCondLst>
                                    <p:cond delay="0"/>
                                  </p:stCondLst>
                                  <p:childTnLst>
                                    <p:set>
                                      <p:cBhvr>
                                        <p:cTn id="4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47" fill="hold">
                      <p:stCondLst>
                        <p:cond delay="indefinite"/>
                      </p:stCondLst>
                      <p:childTnLst>
                        <p:par>
                          <p:cTn id="448" fill="hold">
                            <p:stCondLst>
                              <p:cond delay="0"/>
                            </p:stCondLst>
                            <p:childTnLst>
                              <p:par>
                                <p:cTn id="449" presetID="1" presetClass="entr" presetSubtype="0" fill="hold" nodeType="clickEffect">
                                  <p:stCondLst>
                                    <p:cond delay="0"/>
                                  </p:stCondLst>
                                  <p:childTnLst>
                                    <p:set>
                                      <p:cBhvr>
                                        <p:cTn id="4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Quiz</a:t>
            </a:r>
          </a:p>
        </p:txBody>
      </p:sp>
      <p:sp>
        <p:nvSpPr>
          <p:cNvPr id="3" name="Content Placeholder 2"/>
          <p:cNvSpPr>
            <a:spLocks noGrp="1"/>
          </p:cNvSpPr>
          <p:nvPr>
            <p:ph idx="1"/>
          </p:nvPr>
        </p:nvSpPr>
        <p:spPr/>
        <p:txBody>
          <a:bodyPr/>
          <a:lstStyle/>
          <a:p>
            <a:r>
              <a:rPr lang="en-US" dirty="0">
                <a:hlinkClick r:id="rId3" action="ppaction://hlinkpres?slideindex=1&amp;slidetitle="/>
              </a:rPr>
              <a:t>3.1 Homework Quiz</a:t>
            </a:r>
            <a:endParaRPr lang="en-US" dirty="0"/>
          </a:p>
        </p:txBody>
      </p:sp>
    </p:spTree>
    <p:extLst>
      <p:ext uri="{BB962C8B-B14F-4D97-AF65-F5344CB8AC3E}">
        <p14:creationId xmlns:p14="http://schemas.microsoft.com/office/powerpoint/2010/main" val="195912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Solve Linear Systems Algebraically</a:t>
            </a:r>
          </a:p>
        </p:txBody>
      </p:sp>
      <p:sp>
        <p:nvSpPr>
          <p:cNvPr id="3" name="Text Placeholder 2"/>
          <p:cNvSpPr>
            <a:spLocks noGrp="1"/>
          </p:cNvSpPr>
          <p:nvPr>
            <p:ph type="body" idx="1"/>
          </p:nvPr>
        </p:nvSpPr>
        <p:spPr/>
        <p:txBody>
          <a:bodyPr/>
          <a:lstStyle/>
          <a:p>
            <a:r>
              <a:rPr lang="en-US" dirty="0"/>
              <a:t>Larson Algebra 2</a:t>
            </a:r>
          </a:p>
          <a:p>
            <a:r>
              <a:rPr lang="en-US" dirty="0"/>
              <a:t>(2011)</a:t>
            </a:r>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279649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Solve Linear Systems Algebraically</a:t>
            </a:r>
          </a:p>
        </p:txBody>
      </p:sp>
      <p:sp>
        <p:nvSpPr>
          <p:cNvPr id="3" name="Content Placeholder 2"/>
          <p:cNvSpPr>
            <a:spLocks noGrp="1"/>
          </p:cNvSpPr>
          <p:nvPr>
            <p:ph idx="1"/>
          </p:nvPr>
        </p:nvSpPr>
        <p:spPr/>
        <p:txBody>
          <a:bodyPr/>
          <a:lstStyle/>
          <a:p>
            <a:r>
              <a:rPr lang="en-US" dirty="0"/>
              <a:t>Graphing to solve systems of equations has some problems.  </a:t>
            </a:r>
          </a:p>
          <a:p>
            <a:endParaRPr lang="en-US" dirty="0"/>
          </a:p>
          <a:p>
            <a:r>
              <a:rPr lang="en-US" dirty="0"/>
              <a:t>Can you guess some?  </a:t>
            </a:r>
          </a:p>
          <a:p>
            <a:pPr lvl="1"/>
            <a:r>
              <a:rPr lang="en-US" i="1" dirty="0"/>
              <a:t>Inaccurate</a:t>
            </a:r>
          </a:p>
          <a:p>
            <a:pPr lvl="1"/>
            <a:r>
              <a:rPr lang="en-US" i="1" dirty="0"/>
              <a:t>Sometimes hard to graph</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Solve Linear Systems Algebraically</a:t>
            </a:r>
          </a:p>
        </p:txBody>
      </p:sp>
      <p:sp>
        <p:nvSpPr>
          <p:cNvPr id="3" name="Content Placeholder 2"/>
          <p:cNvSpPr>
            <a:spLocks noGrp="1"/>
          </p:cNvSpPr>
          <p:nvPr>
            <p:ph idx="1"/>
          </p:nvPr>
        </p:nvSpPr>
        <p:spPr/>
        <p:txBody>
          <a:bodyPr/>
          <a:lstStyle/>
          <a:p>
            <a:r>
              <a:rPr lang="en-US" dirty="0"/>
              <a:t>Substitution</a:t>
            </a:r>
          </a:p>
          <a:p>
            <a:pPr marL="1051560" lvl="1" indent="-514350">
              <a:buFont typeface="+mj-lt"/>
              <a:buAutoNum type="arabicPeriod"/>
            </a:pPr>
            <a:r>
              <a:rPr lang="en-US" dirty="0"/>
              <a:t>Solve one equation for one variable</a:t>
            </a:r>
          </a:p>
          <a:p>
            <a:pPr marL="1051560" lvl="1" indent="-514350">
              <a:buFont typeface="+mj-lt"/>
              <a:buAutoNum type="arabicPeriod"/>
            </a:pPr>
            <a:r>
              <a:rPr lang="en-US" dirty="0"/>
              <a:t>Use that expression to replace that variable in the other equation</a:t>
            </a:r>
          </a:p>
          <a:p>
            <a:pPr marL="1051560" lvl="1" indent="-514350">
              <a:buFont typeface="+mj-lt"/>
              <a:buAutoNum type="arabicPeriod"/>
            </a:pPr>
            <a:r>
              <a:rPr lang="en-US" dirty="0"/>
              <a:t>Solve the new equation</a:t>
            </a:r>
          </a:p>
          <a:p>
            <a:pPr marL="1051560" lvl="1" indent="-514350">
              <a:buFont typeface="+mj-lt"/>
              <a:buAutoNum type="arabicPeriod"/>
            </a:pPr>
            <a:r>
              <a:rPr lang="en-US" dirty="0"/>
              <a:t>Substitute back into the first equation</a:t>
            </a:r>
          </a:p>
          <a:p>
            <a:pPr marL="1051560" lvl="1" indent="-514350">
              <a:buFont typeface="+mj-lt"/>
              <a:buAutoNum type="arabicPeriod"/>
            </a:pPr>
            <a:r>
              <a:rPr lang="en-US" dirty="0"/>
              <a:t>Solve for the second variable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187512"/>
            <a:ext cx="1828800" cy="4000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3.2 Solve Linear Systems Algebraically</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57200" y="1143000"/>
                <a:ext cx="4038600" cy="3938540"/>
              </a:xfrm>
            </p:spPr>
            <p:txBody>
              <a:bodyPr>
                <a:normAutofit fontScale="85000" lnSpcReduction="10000"/>
              </a:bodyPr>
              <a:lstStyle/>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𝑦</m:t>
                      </m:r>
                      <m:r>
                        <a:rPr lang="en-US" sz="3200" b="0" i="1" smtClean="0">
                          <a:latin typeface="Cambria Math"/>
                        </a:rPr>
                        <m:t>=</m:t>
                      </m:r>
                      <m:r>
                        <a:rPr lang="en-US" sz="3200" b="0" i="1" smtClean="0">
                          <a:latin typeface="Cambria Math"/>
                        </a:rPr>
                        <m:t>𝑥</m:t>
                      </m:r>
                      <m:r>
                        <a:rPr lang="en-US" sz="3200" b="0" i="1" smtClean="0">
                          <a:latin typeface="Cambria Math"/>
                        </a:rPr>
                        <m:t>+2</m:t>
                      </m:r>
                    </m:oMath>
                  </m:oMathPara>
                </a14:m>
                <a:endParaRPr lang="en-US" sz="3200" b="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2</m:t>
                      </m:r>
                      <m:r>
                        <a:rPr lang="en-US" sz="3200" b="0" i="1" smtClean="0">
                          <a:latin typeface="Cambria Math"/>
                        </a:rPr>
                        <m:t>𝑥</m:t>
                      </m:r>
                      <m:r>
                        <a:rPr lang="en-US" sz="3200" b="0" i="1" smtClean="0">
                          <a:latin typeface="Cambria Math"/>
                        </a:rPr>
                        <m:t>+</m:t>
                      </m:r>
                      <m:r>
                        <a:rPr lang="en-US" sz="3200" b="0" i="1" smtClean="0">
                          <a:latin typeface="Cambria Math"/>
                        </a:rPr>
                        <m:t>𝑦</m:t>
                      </m:r>
                      <m:r>
                        <a:rPr lang="en-US" sz="3200" b="0" i="1" smtClean="0">
                          <a:latin typeface="Cambria Math"/>
                        </a:rPr>
                        <m:t>=8</m:t>
                      </m:r>
                    </m:oMath>
                  </m:oMathPara>
                </a14:m>
                <a:endParaRPr lang="en-US" sz="3200" b="0" dirty="0"/>
              </a:p>
              <a:p>
                <a:pPr marL="109728" indent="0">
                  <a:buNone/>
                </a:pPr>
                <a:endParaRPr lang="en-US" sz="320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2</m:t>
                      </m:r>
                      <m:r>
                        <a:rPr lang="en-US" sz="3200" b="0" i="1" smtClean="0">
                          <a:latin typeface="Cambria Math"/>
                        </a:rPr>
                        <m:t>𝑥</m:t>
                      </m:r>
                      <m:r>
                        <a:rPr lang="en-US" sz="3200" b="0" i="1" smtClean="0">
                          <a:latin typeface="Cambria Math"/>
                        </a:rPr>
                        <m:t>+       </m:t>
                      </m:r>
                      <m:r>
                        <a:rPr lang="en-US" sz="3200" b="0" i="1" smtClean="0">
                          <a:latin typeface="Cambria Math"/>
                        </a:rPr>
                        <m:t>𝑦</m:t>
                      </m:r>
                      <m:r>
                        <a:rPr lang="en-US" sz="3200" b="0" i="1" smtClean="0">
                          <a:latin typeface="Cambria Math"/>
                        </a:rPr>
                        <m:t>    =8</m:t>
                      </m:r>
                    </m:oMath>
                  </m:oMathPara>
                </a14:m>
                <a:endParaRPr lang="en-US" sz="320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3</m:t>
                      </m:r>
                      <m:r>
                        <a:rPr lang="en-US" sz="3200" b="0" i="1" smtClean="0">
                          <a:latin typeface="Cambria Math"/>
                        </a:rPr>
                        <m:t>𝑥</m:t>
                      </m:r>
                      <m:r>
                        <a:rPr lang="en-US" sz="3200" b="0" i="1" smtClean="0">
                          <a:latin typeface="Cambria Math"/>
                        </a:rPr>
                        <m:t>+2=8</m:t>
                      </m:r>
                    </m:oMath>
                  </m:oMathPara>
                </a14:m>
                <a:endParaRPr lang="en-US" sz="3200" b="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3</m:t>
                      </m:r>
                      <m:r>
                        <a:rPr lang="en-US" sz="3200" b="0" i="1" smtClean="0">
                          <a:latin typeface="Cambria Math"/>
                        </a:rPr>
                        <m:t>𝑥</m:t>
                      </m:r>
                      <m:r>
                        <a:rPr lang="en-US" sz="3200" b="0" i="1" smtClean="0">
                          <a:latin typeface="Cambria Math"/>
                        </a:rPr>
                        <m:t>=6</m:t>
                      </m:r>
                    </m:oMath>
                  </m:oMathPara>
                </a14:m>
                <a:endParaRPr lang="en-US" sz="3200" b="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𝑥</m:t>
                      </m:r>
                      <m:r>
                        <a:rPr lang="en-US" sz="3200" b="0" i="1" smtClean="0">
                          <a:latin typeface="Cambria Math"/>
                        </a:rPr>
                        <m:t>=2</m:t>
                      </m:r>
                    </m:oMath>
                  </m:oMathPara>
                </a14:m>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57200" y="1143000"/>
                <a:ext cx="4038600" cy="3938540"/>
              </a:xfr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648200" y="1143000"/>
                <a:ext cx="4038600" cy="3938540"/>
              </a:xfrm>
            </p:spPr>
            <p:txBody>
              <a:bodyPr>
                <a:normAutofit fontScale="85000" lnSpcReduction="10000"/>
              </a:bodyPr>
              <a:lstStyle/>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𝑦</m:t>
                      </m:r>
                      <m:r>
                        <a:rPr lang="en-US" sz="3200" b="0" i="1" smtClean="0">
                          <a:latin typeface="Cambria Math"/>
                        </a:rPr>
                        <m:t>=</m:t>
                      </m:r>
                      <m:r>
                        <a:rPr lang="en-US" sz="3200" b="0" i="1" smtClean="0">
                          <a:latin typeface="Cambria Math"/>
                        </a:rPr>
                        <m:t>𝑥</m:t>
                      </m:r>
                      <m:r>
                        <a:rPr lang="en-US" sz="3200" b="0" i="1" smtClean="0">
                          <a:latin typeface="Cambria Math"/>
                        </a:rPr>
                        <m:t>+2</m:t>
                      </m:r>
                    </m:oMath>
                  </m:oMathPara>
                </a14:m>
                <a:endParaRPr lang="en-US" sz="3200" b="0" dirty="0"/>
              </a:p>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𝑦</m:t>
                      </m:r>
                      <m:r>
                        <a:rPr lang="en-US" sz="3200" b="0" i="1" smtClean="0">
                          <a:latin typeface="Cambria Math"/>
                        </a:rPr>
                        <m:t>=4</m:t>
                      </m:r>
                    </m:oMath>
                  </m:oMathPara>
                </a14:m>
                <a:endParaRPr lang="en-US" sz="3200" dirty="0"/>
              </a:p>
              <a:p>
                <a:pPr marL="109728" indent="0">
                  <a:buNone/>
                </a:pPr>
                <a:endParaRPr lang="en-US" sz="3200" dirty="0"/>
              </a:p>
              <a:p>
                <a:pPr marL="109728" indent="0">
                  <a:buNone/>
                </a:pPr>
                <a:endParaRPr lang="en-US" sz="3200" dirty="0"/>
              </a:p>
              <a:p>
                <a:pPr marL="109728" indent="0">
                  <a:buNone/>
                </a:pPr>
                <a:endParaRPr lang="en-US" sz="3200" dirty="0"/>
              </a:p>
              <a:p>
                <a:pPr marL="109728" indent="0">
                  <a:buNone/>
                </a:pPr>
                <a14:m>
                  <m:oMathPara xmlns:m="http://schemas.openxmlformats.org/officeDocument/2006/math">
                    <m:oMathParaPr>
                      <m:jc m:val="centerGroup"/>
                    </m:oMathParaPr>
                    <m:oMath xmlns:m="http://schemas.openxmlformats.org/officeDocument/2006/math">
                      <m:r>
                        <a:rPr lang="en-US" sz="11600" b="0" i="1" smtClean="0">
                          <a:latin typeface="Cambria Math"/>
                        </a:rPr>
                        <m:t>(2,4)</m:t>
                      </m:r>
                    </m:oMath>
                  </m:oMathPara>
                </a14:m>
                <a:endParaRPr lang="en-US" sz="32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648200" y="1524000"/>
                <a:ext cx="4038600" cy="5251387"/>
              </a:xfr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360142" y="2428975"/>
                <a:ext cx="1090876" cy="52322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a:rPr>
                        <m:t>𝑥</m:t>
                      </m:r>
                      <m:r>
                        <a:rPr lang="en-US" sz="2800" b="0" i="1" smtClean="0">
                          <a:solidFill>
                            <a:srgbClr val="0070C0"/>
                          </a:solidFill>
                          <a:latin typeface="Cambria Math"/>
                        </a:rPr>
                        <m:t>+2</m:t>
                      </m:r>
                    </m:oMath>
                  </m:oMathPara>
                </a14:m>
                <a:endParaRPr lang="en-US" sz="1600" dirty="0">
                  <a:solidFill>
                    <a:srgbClr val="0070C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60142" y="2428975"/>
                <a:ext cx="1090876"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400802" y="1123750"/>
                <a:ext cx="461985" cy="52322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a:rPr>
                        <m:t>2</m:t>
                      </m:r>
                    </m:oMath>
                  </m:oMathPara>
                </a14:m>
                <a:endParaRPr lang="en-US" sz="1600" dirty="0">
                  <a:solidFill>
                    <a:srgbClr val="0070C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400802" y="1123750"/>
                <a:ext cx="461985" cy="523220"/>
              </a:xfrm>
              <a:prstGeom prst="rect">
                <a:avLst/>
              </a:prstGeom>
              <a:blipFill>
                <a:blip r:embed="rId9"/>
                <a:stretch>
                  <a:fillRect/>
                </a:stretch>
              </a:blipFill>
            </p:spPr>
            <p:txBody>
              <a:bodyPr/>
              <a:lstStyle/>
              <a:p>
                <a:r>
                  <a:rPr lang="en-US">
                    <a:noFill/>
                  </a:rPr>
                  <a:t> </a:t>
                </a:r>
              </a:p>
            </p:txBody>
          </p:sp>
        </mc:Fallback>
      </mc:AlternateContent>
      <p:sp>
        <p:nvSpPr>
          <p:cNvPr id="8" name="Left Arrow 7"/>
          <p:cNvSpPr/>
          <p:nvPr/>
        </p:nvSpPr>
        <p:spPr>
          <a:xfrm>
            <a:off x="2590800" y="644587"/>
            <a:ext cx="3200400" cy="14859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y is the same thing as x + 2</a:t>
            </a:r>
          </a:p>
        </p:txBody>
      </p:sp>
    </p:spTree>
    <p:custDataLst>
      <p:tags r:id="rId1"/>
    </p:custDataLst>
    <p:extLst>
      <p:ext uri="{BB962C8B-B14F-4D97-AF65-F5344CB8AC3E}">
        <p14:creationId xmlns:p14="http://schemas.microsoft.com/office/powerpoint/2010/main" val="83305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500"/>
                            </p:stCondLst>
                            <p:childTnLst>
                              <p:par>
                                <p:cTn id="33" presetID="53" presetClass="exit" presetSubtype="32" fill="hold" grpId="1" nodeType="afterEffect">
                                  <p:stCondLst>
                                    <p:cond delay="0"/>
                                  </p:stCondLst>
                                  <p:childTnLst>
                                    <p:anim calcmode="lin" valueType="num">
                                      <p:cBhvr>
                                        <p:cTn id="34" dur="500"/>
                                        <p:tgtEl>
                                          <p:spTgt spid="7"/>
                                        </p:tgtEl>
                                        <p:attrNameLst>
                                          <p:attrName>ppt_w</p:attrName>
                                        </p:attrNameLst>
                                      </p:cBhvr>
                                      <p:tavLst>
                                        <p:tav tm="0">
                                          <p:val>
                                            <p:strVal val="ppt_w"/>
                                          </p:val>
                                        </p:tav>
                                        <p:tav tm="100000">
                                          <p:val>
                                            <p:fltVal val="0"/>
                                          </p:val>
                                        </p:tav>
                                      </p:tavLst>
                                    </p:anim>
                                    <p:anim calcmode="lin" valueType="num">
                                      <p:cBhvr>
                                        <p:cTn id="35" dur="500"/>
                                        <p:tgtEl>
                                          <p:spTgt spid="7"/>
                                        </p:tgtEl>
                                        <p:attrNameLst>
                                          <p:attrName>ppt_h</p:attrName>
                                        </p:attrNameLst>
                                      </p:cBhvr>
                                      <p:tavLst>
                                        <p:tav tm="0">
                                          <p:val>
                                            <p:strVal val="ppt_h"/>
                                          </p:val>
                                        </p:tav>
                                        <p:tav tm="100000">
                                          <p:val>
                                            <p:fltVal val="0"/>
                                          </p:val>
                                        </p:tav>
                                      </p:tavLst>
                                    </p:anim>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par>
                          <p:cTn id="38" fill="hold">
                            <p:stCondLst>
                              <p:cond delay="1000"/>
                            </p:stCondLst>
                            <p:childTnLst>
                              <p:par>
                                <p:cTn id="39" presetID="53" presetClass="exit" presetSubtype="32" fill="hold" grpId="1" nodeType="afterEffect">
                                  <p:stCondLst>
                                    <p:cond delay="0"/>
                                  </p:stCondLst>
                                  <p:childTnLst>
                                    <p:anim calcmode="lin" valueType="num">
                                      <p:cBhvr>
                                        <p:cTn id="40" dur="500"/>
                                        <p:tgtEl>
                                          <p:spTgt spid="8"/>
                                        </p:tgtEl>
                                        <p:attrNameLst>
                                          <p:attrName>ppt_w</p:attrName>
                                        </p:attrNameLst>
                                      </p:cBhvr>
                                      <p:tavLst>
                                        <p:tav tm="0">
                                          <p:val>
                                            <p:strVal val="ppt_w"/>
                                          </p:val>
                                        </p:tav>
                                        <p:tav tm="100000">
                                          <p:val>
                                            <p:fltVal val="0"/>
                                          </p:val>
                                        </p:tav>
                                      </p:tavLst>
                                    </p:anim>
                                    <p:anim calcmode="lin" valueType="num">
                                      <p:cBhvr>
                                        <p:cTn id="41" dur="500"/>
                                        <p:tgtEl>
                                          <p:spTgt spid="8"/>
                                        </p:tgtEl>
                                        <p:attrNameLst>
                                          <p:attrName>ppt_h</p:attrName>
                                        </p:attrNameLst>
                                      </p:cBhvr>
                                      <p:tavLst>
                                        <p:tav tm="0">
                                          <p:val>
                                            <p:strVal val="ppt_h"/>
                                          </p:val>
                                        </p:tav>
                                        <p:tav tm="100000">
                                          <p:val>
                                            <p:fltVal val="0"/>
                                          </p:val>
                                        </p:tav>
                                      </p:tavLst>
                                    </p:anim>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500" fill="hold"/>
                                        <p:tgtEl>
                                          <p:spTgt spid="6"/>
                                        </p:tgtEl>
                                        <p:attrNameLst>
                                          <p:attrName>ppt_w</p:attrName>
                                        </p:attrNameLst>
                                      </p:cBhvr>
                                      <p:tavLst>
                                        <p:tav tm="0">
                                          <p:val>
                                            <p:fltVal val="0"/>
                                          </p:val>
                                        </p:tav>
                                        <p:tav tm="100000">
                                          <p:val>
                                            <p:strVal val="#ppt_w"/>
                                          </p:val>
                                        </p:tav>
                                      </p:tavLst>
                                    </p:anim>
                                    <p:anim calcmode="lin" valueType="num">
                                      <p:cBhvr>
                                        <p:cTn id="65" dur="500" fill="hold"/>
                                        <p:tgtEl>
                                          <p:spTgt spid="6"/>
                                        </p:tgtEl>
                                        <p:attrNameLst>
                                          <p:attrName>ppt_h</p:attrName>
                                        </p:attrNameLst>
                                      </p:cBhvr>
                                      <p:tavLst>
                                        <p:tav tm="0">
                                          <p:val>
                                            <p:fltVal val="0"/>
                                          </p:val>
                                        </p:tav>
                                        <p:tav tm="100000">
                                          <p:val>
                                            <p:strVal val="#ppt_h"/>
                                          </p:val>
                                        </p:tav>
                                      </p:tavLst>
                                    </p:anim>
                                    <p:animEffect transition="in" filter="fade">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 grpId="0" uiExpand="1" build="p"/>
      <p:bldP spid="4" grpId="0" uiExpand="1" build="p"/>
      <p:bldP spid="5" grpId="0" animBg="1"/>
      <p:bldP spid="6" grpId="0" animBg="1"/>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Arrow 6"/>
          <p:cNvSpPr/>
          <p:nvPr/>
        </p:nvSpPr>
        <p:spPr>
          <a:xfrm rot="2917408">
            <a:off x="914310" y="1965842"/>
            <a:ext cx="1771650" cy="12954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x is by itself.  Solve for it.</a:t>
            </a:r>
          </a:p>
        </p:txBody>
      </p:sp>
      <p:sp>
        <p:nvSpPr>
          <p:cNvPr id="2" name="Title 1"/>
          <p:cNvSpPr>
            <a:spLocks noGrp="1"/>
          </p:cNvSpPr>
          <p:nvPr>
            <p:ph type="title"/>
          </p:nvPr>
        </p:nvSpPr>
        <p:spPr/>
        <p:txBody>
          <a:bodyPr>
            <a:normAutofit/>
          </a:bodyPr>
          <a:lstStyle/>
          <a:p>
            <a:r>
              <a:rPr lang="en-US" dirty="0"/>
              <a:t>3.2 Solve Linear Systems Algebraically</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57200" y="1200150"/>
                <a:ext cx="4495800" cy="3881390"/>
              </a:xfrm>
            </p:spPr>
            <p:txBody>
              <a:bodyPr>
                <a:normAutofit fontScale="70000" lnSpcReduction="20000"/>
              </a:bodyPr>
              <a:lstStyle/>
              <a:p>
                <a:pPr marL="109728" indent="0">
                  <a:buNone/>
                </a:pPr>
                <a14:m>
                  <m:oMathPara xmlns:m="http://schemas.openxmlformats.org/officeDocument/2006/math">
                    <m:oMathParaPr>
                      <m:jc m:val="left"/>
                    </m:oMathParaPr>
                    <m:oMath xmlns:m="http://schemas.openxmlformats.org/officeDocument/2006/math">
                      <m:eqArr>
                        <m:eqArrPr>
                          <m:ctrlPr>
                            <a:rPr lang="en-US" sz="3200" b="0" i="1" smtClean="0">
                              <a:latin typeface="Cambria Math" panose="02040503050406030204" pitchFamily="18" charset="0"/>
                            </a:rPr>
                          </m:ctrlPr>
                        </m:eqArrPr>
                        <m:e>
                          <m:r>
                            <a:rPr lang="en-US" sz="3200" b="0" i="1" smtClean="0">
                              <a:latin typeface="Cambria Math"/>
                            </a:rPr>
                            <m:t>3&amp;</m:t>
                          </m:r>
                          <m:r>
                            <a:rPr lang="en-US" sz="3200" b="0" i="1" smtClean="0">
                              <a:latin typeface="Cambria Math"/>
                            </a:rPr>
                            <m:t>𝑥</m:t>
                          </m:r>
                          <m:r>
                            <a:rPr lang="en-US" sz="3200" b="0" i="1" smtClean="0">
                              <a:latin typeface="Cambria Math"/>
                            </a:rPr>
                            <m:t>+2&amp;</m:t>
                          </m:r>
                          <m:r>
                            <a:rPr lang="en-US" sz="3200" b="0" i="1" smtClean="0">
                              <a:latin typeface="Cambria Math"/>
                            </a:rPr>
                            <m:t>𝑦</m:t>
                          </m:r>
                          <m:r>
                            <a:rPr lang="en-US" sz="3200" b="0" i="1" smtClean="0">
                              <a:latin typeface="Cambria Math"/>
                            </a:rPr>
                            <m:t>&amp;=&amp;8</m:t>
                          </m:r>
                        </m:e>
                        <m:e>
                          <m:r>
                            <a:rPr lang="en-US" sz="3200" b="0" i="1" smtClean="0">
                              <a:latin typeface="Cambria Math"/>
                            </a:rPr>
                            <m:t>&amp;</m:t>
                          </m:r>
                          <m:r>
                            <a:rPr lang="en-US" sz="3200" b="0" i="1" smtClean="0">
                              <a:latin typeface="Cambria Math"/>
                            </a:rPr>
                            <m:t>𝑥</m:t>
                          </m:r>
                          <m:r>
                            <a:rPr lang="en-US" sz="3200" b="0" i="1" smtClean="0">
                              <a:latin typeface="Cambria Math"/>
                            </a:rPr>
                            <m:t>+4&amp;</m:t>
                          </m:r>
                          <m:r>
                            <a:rPr lang="en-US" sz="3200" b="0" i="1" smtClean="0">
                              <a:latin typeface="Cambria Math"/>
                            </a:rPr>
                            <m:t>𝑦</m:t>
                          </m:r>
                          <m:r>
                            <a:rPr lang="en-US" sz="3200" b="0" i="1" smtClean="0">
                              <a:latin typeface="Cambria Math"/>
                            </a:rPr>
                            <m:t>&amp;=−&amp;4</m:t>
                          </m:r>
                        </m:e>
                      </m:eqArr>
                    </m:oMath>
                  </m:oMathPara>
                </a14:m>
                <a:endParaRPr lang="en-US" sz="3200" dirty="0"/>
              </a:p>
              <a:p>
                <a:pPr marL="109728" indent="0">
                  <a:buNone/>
                </a:pPr>
                <a:endParaRPr lang="en-US" sz="320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𝑥</m:t>
                      </m:r>
                      <m:r>
                        <a:rPr lang="en-US" sz="3200" b="0" i="1" smtClean="0">
                          <a:latin typeface="Cambria Math"/>
                        </a:rPr>
                        <m:t>=−4</m:t>
                      </m:r>
                      <m:r>
                        <a:rPr lang="en-US" sz="3200" b="0" i="1" smtClean="0">
                          <a:latin typeface="Cambria Math"/>
                        </a:rPr>
                        <m:t>𝑦</m:t>
                      </m:r>
                      <m:r>
                        <a:rPr lang="en-US" sz="3200" b="0" i="1" smtClean="0">
                          <a:latin typeface="Cambria Math"/>
                        </a:rPr>
                        <m:t>−4</m:t>
                      </m:r>
                    </m:oMath>
                  </m:oMathPara>
                </a14:m>
                <a:endParaRPr lang="en-US" sz="3200" b="0" dirty="0"/>
              </a:p>
              <a:p>
                <a:pPr marL="109728" indent="0">
                  <a:buNone/>
                </a:pPr>
                <a:endParaRPr lang="en-US" sz="320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3        </m:t>
                      </m:r>
                      <m:r>
                        <a:rPr lang="en-US" sz="3200" b="0" i="1" smtClean="0">
                          <a:latin typeface="Cambria Math"/>
                        </a:rPr>
                        <m:t>𝑥</m:t>
                      </m:r>
                      <m:r>
                        <a:rPr lang="en-US" sz="3200" b="0" i="1" smtClean="0">
                          <a:latin typeface="Cambria Math"/>
                        </a:rPr>
                        <m:t>            +2</m:t>
                      </m:r>
                      <m:r>
                        <a:rPr lang="en-US" sz="3200" b="0" i="1" smtClean="0">
                          <a:latin typeface="Cambria Math"/>
                        </a:rPr>
                        <m:t>𝑦</m:t>
                      </m:r>
                      <m:r>
                        <a:rPr lang="en-US" sz="3200" b="0" i="1" smtClean="0">
                          <a:latin typeface="Cambria Math"/>
                        </a:rPr>
                        <m:t>=8</m:t>
                      </m:r>
                    </m:oMath>
                  </m:oMathPara>
                </a14:m>
                <a:endParaRPr lang="en-US" sz="3200" b="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−12</m:t>
                      </m:r>
                      <m:r>
                        <a:rPr lang="en-US" sz="3200" b="0" i="1" smtClean="0">
                          <a:latin typeface="Cambria Math"/>
                        </a:rPr>
                        <m:t>𝑦</m:t>
                      </m:r>
                      <m:r>
                        <a:rPr lang="en-US" sz="3200" b="0" i="1" smtClean="0">
                          <a:latin typeface="Cambria Math"/>
                        </a:rPr>
                        <m:t>−12+2</m:t>
                      </m:r>
                      <m:r>
                        <a:rPr lang="en-US" sz="3200" b="0" i="1" smtClean="0">
                          <a:latin typeface="Cambria Math"/>
                        </a:rPr>
                        <m:t>𝑦</m:t>
                      </m:r>
                      <m:r>
                        <a:rPr lang="en-US" sz="3200" b="0" i="1" smtClean="0">
                          <a:latin typeface="Cambria Math"/>
                        </a:rPr>
                        <m:t>=8</m:t>
                      </m:r>
                    </m:oMath>
                  </m:oMathPara>
                </a14:m>
                <a:endParaRPr lang="en-US" sz="3200" b="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−10</m:t>
                      </m:r>
                      <m:r>
                        <a:rPr lang="en-US" sz="3200" b="0" i="1" smtClean="0">
                          <a:latin typeface="Cambria Math"/>
                        </a:rPr>
                        <m:t>𝑦</m:t>
                      </m:r>
                      <m:r>
                        <a:rPr lang="en-US" sz="3200" b="0" i="1" smtClean="0">
                          <a:latin typeface="Cambria Math"/>
                        </a:rPr>
                        <m:t>−12=8</m:t>
                      </m:r>
                    </m:oMath>
                  </m:oMathPara>
                </a14:m>
                <a:endParaRPr lang="en-US" sz="3200" b="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−10</m:t>
                      </m:r>
                      <m:r>
                        <a:rPr lang="en-US" sz="3200" b="0" i="1" smtClean="0">
                          <a:latin typeface="Cambria Math"/>
                        </a:rPr>
                        <m:t>𝑦</m:t>
                      </m:r>
                      <m:r>
                        <a:rPr lang="en-US" sz="3200" b="0" i="1" smtClean="0">
                          <a:latin typeface="Cambria Math"/>
                        </a:rPr>
                        <m:t>=20</m:t>
                      </m:r>
                    </m:oMath>
                  </m:oMathPara>
                </a14:m>
                <a:endParaRPr lang="en-US" sz="3200" b="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𝑦</m:t>
                      </m:r>
                      <m:r>
                        <a:rPr lang="en-US" sz="3200" b="0" i="1" smtClean="0">
                          <a:latin typeface="Cambria Math"/>
                        </a:rPr>
                        <m:t>=−2</m:t>
                      </m:r>
                    </m:oMath>
                  </m:oMathPara>
                </a14:m>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57200" y="1200150"/>
                <a:ext cx="4495800" cy="3881390"/>
              </a:xfr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648200" y="1200150"/>
                <a:ext cx="4038600" cy="3881390"/>
              </a:xfrm>
            </p:spPr>
            <p:txBody>
              <a:bodyPr>
                <a:normAutofit fontScale="70000" lnSpcReduction="20000"/>
              </a:bodyPr>
              <a:lstStyle/>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𝑥</m:t>
                      </m:r>
                      <m:r>
                        <a:rPr lang="en-US" sz="3200" b="0" i="1" smtClean="0">
                          <a:latin typeface="Cambria Math"/>
                        </a:rPr>
                        <m:t>=−4     </m:t>
                      </m:r>
                      <m:r>
                        <a:rPr lang="en-US" sz="3200" b="0" i="1" smtClean="0">
                          <a:latin typeface="Cambria Math"/>
                        </a:rPr>
                        <m:t>𝑦</m:t>
                      </m:r>
                      <m:r>
                        <a:rPr lang="en-US" sz="3200" b="0" i="1" smtClean="0">
                          <a:latin typeface="Cambria Math"/>
                        </a:rPr>
                        <m:t>   −4</m:t>
                      </m:r>
                    </m:oMath>
                  </m:oMathPara>
                </a14:m>
                <a:endParaRPr lang="en-US" sz="3200" b="0" dirty="0"/>
              </a:p>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𝑥</m:t>
                      </m:r>
                      <m:r>
                        <a:rPr lang="en-US" sz="3200" b="0" i="1" smtClean="0">
                          <a:latin typeface="Cambria Math"/>
                        </a:rPr>
                        <m:t>=4</m:t>
                      </m:r>
                    </m:oMath>
                  </m:oMathPara>
                </a14:m>
                <a:endParaRPr lang="en-US" sz="3200" b="0" dirty="0"/>
              </a:p>
              <a:p>
                <a:pPr marL="109728" indent="0">
                  <a:buNone/>
                </a:pPr>
                <a:endParaRPr lang="en-US" sz="3200" dirty="0"/>
              </a:p>
              <a:p>
                <a:pPr marL="109728" indent="0">
                  <a:buNone/>
                </a:pPr>
                <a:endParaRPr lang="en-US" sz="3200" dirty="0"/>
              </a:p>
              <a:p>
                <a:pPr marL="109728" indent="0">
                  <a:buNone/>
                </a:pPr>
                <a:endParaRPr lang="en-US" sz="3200" dirty="0"/>
              </a:p>
              <a:p>
                <a:pPr marL="109728" indent="0">
                  <a:buNone/>
                </a:pPr>
                <a14:m>
                  <m:oMathPara xmlns:m="http://schemas.openxmlformats.org/officeDocument/2006/math">
                    <m:oMathParaPr>
                      <m:jc m:val="centerGroup"/>
                    </m:oMathParaPr>
                    <m:oMath xmlns:m="http://schemas.openxmlformats.org/officeDocument/2006/math">
                      <m:r>
                        <a:rPr lang="en-US" sz="8000" b="0" i="1" smtClean="0">
                          <a:latin typeface="Cambria Math"/>
                        </a:rPr>
                        <m:t>(4,−2)</m:t>
                      </m:r>
                    </m:oMath>
                  </m:oMathPara>
                </a14:m>
                <a:endParaRPr lang="en-US" sz="32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648200" y="1600200"/>
                <a:ext cx="4038600" cy="5175187"/>
              </a:xfr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28574" y="2905425"/>
                <a:ext cx="1343526" cy="40011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70C0"/>
                          </a:solidFill>
                          <a:latin typeface="Cambria Math"/>
                        </a:rPr>
                        <m:t>(−4</m:t>
                      </m:r>
                      <m:r>
                        <a:rPr lang="en-US" sz="2000" b="0" i="1" smtClean="0">
                          <a:solidFill>
                            <a:srgbClr val="0070C0"/>
                          </a:solidFill>
                          <a:latin typeface="Cambria Math"/>
                        </a:rPr>
                        <m:t>𝑦</m:t>
                      </m:r>
                      <m:r>
                        <a:rPr lang="en-US" sz="2000" b="0" i="1" smtClean="0">
                          <a:solidFill>
                            <a:srgbClr val="0070C0"/>
                          </a:solidFill>
                          <a:latin typeface="Cambria Math"/>
                        </a:rPr>
                        <m:t>−4)</m:t>
                      </m:r>
                    </m:oMath>
                  </m:oMathPara>
                </a14:m>
                <a:endParaRPr lang="en-US" sz="1200" dirty="0">
                  <a:solidFill>
                    <a:srgbClr val="0070C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28574" y="2905425"/>
                <a:ext cx="1343526" cy="400110"/>
              </a:xfrm>
              <a:prstGeom prst="rect">
                <a:avLst/>
              </a:prstGeom>
              <a:blipFill>
                <a:blip r:embed="rId8"/>
                <a:stretch>
                  <a:fillRect l="-1364" r="-1364" b="-1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514700" y="1185575"/>
                <a:ext cx="662050" cy="40011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70C0"/>
                          </a:solidFill>
                          <a:latin typeface="Cambria Math"/>
                        </a:rPr>
                        <m:t>(−2)</m:t>
                      </m:r>
                    </m:oMath>
                  </m:oMathPara>
                </a14:m>
                <a:endParaRPr lang="en-US" sz="1200" dirty="0">
                  <a:solidFill>
                    <a:srgbClr val="0070C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514700" y="1185575"/>
                <a:ext cx="662050" cy="400110"/>
              </a:xfrm>
              <a:prstGeom prst="rect">
                <a:avLst/>
              </a:prstGeom>
              <a:blipFill>
                <a:blip r:embed="rId9"/>
                <a:stretch>
                  <a:fillRect l="-4630" r="-14815" b="-1818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00164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1" nodeType="clickEffect">
                                  <p:stCondLst>
                                    <p:cond delay="0"/>
                                  </p:stCondLst>
                                  <p:childTnLst>
                                    <p:anim calcmode="lin" valueType="num">
                                      <p:cBhvr>
                                        <p:cTn id="17" dur="500"/>
                                        <p:tgtEl>
                                          <p:spTgt spid="7"/>
                                        </p:tgtEl>
                                        <p:attrNameLst>
                                          <p:attrName>ppt_w</p:attrName>
                                        </p:attrNameLst>
                                      </p:cBhvr>
                                      <p:tavLst>
                                        <p:tav tm="0">
                                          <p:val>
                                            <p:strVal val="ppt_w"/>
                                          </p:val>
                                        </p:tav>
                                        <p:tav tm="100000">
                                          <p:val>
                                            <p:fltVal val="0"/>
                                          </p:val>
                                        </p:tav>
                                      </p:tavLst>
                                    </p:anim>
                                    <p:anim calcmode="lin" valueType="num">
                                      <p:cBhvr>
                                        <p:cTn id="18" dur="500"/>
                                        <p:tgtEl>
                                          <p:spTgt spid="7"/>
                                        </p:tgtEl>
                                        <p:attrNameLst>
                                          <p:attrName>ppt_h</p:attrName>
                                        </p:attrNameLst>
                                      </p:cBhvr>
                                      <p:tavLst>
                                        <p:tav tm="0">
                                          <p:val>
                                            <p:strVal val="ppt_h"/>
                                          </p:val>
                                        </p:tav>
                                        <p:tav tm="100000">
                                          <p:val>
                                            <p:fltVal val="0"/>
                                          </p:val>
                                        </p:tav>
                                      </p:tavLst>
                                    </p:anim>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 grpId="0" uiExpand="1" build="p"/>
      <p:bldP spid="4" grpId="0" uiExpand="1" build="p"/>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Solve Linear Systems Algebraically</a:t>
            </a:r>
          </a:p>
        </p:txBody>
      </p:sp>
      <p:sp>
        <p:nvSpPr>
          <p:cNvPr id="3" name="Content Placeholder 2"/>
          <p:cNvSpPr>
            <a:spLocks noGrp="1"/>
          </p:cNvSpPr>
          <p:nvPr>
            <p:ph idx="1"/>
          </p:nvPr>
        </p:nvSpPr>
        <p:spPr/>
        <p:txBody>
          <a:bodyPr>
            <a:normAutofit/>
          </a:bodyPr>
          <a:lstStyle/>
          <a:p>
            <a:r>
              <a:rPr lang="en-US" dirty="0"/>
              <a:t>Elimination</a:t>
            </a:r>
          </a:p>
          <a:p>
            <a:pPr marL="1051560" lvl="1" indent="-514350">
              <a:buFont typeface="+mj-lt"/>
              <a:buAutoNum type="arabicPeriod"/>
            </a:pPr>
            <a:r>
              <a:rPr lang="en-US" dirty="0"/>
              <a:t>Line up the equations into columns</a:t>
            </a:r>
          </a:p>
          <a:p>
            <a:pPr marL="1051560" lvl="1" indent="-514350">
              <a:buFont typeface="+mj-lt"/>
              <a:buAutoNum type="arabicPeriod"/>
            </a:pPr>
            <a:r>
              <a:rPr lang="en-US" dirty="0"/>
              <a:t>Multiply one or both equations by numbers so that one variable has the same coefficient, but opposite sign</a:t>
            </a:r>
          </a:p>
          <a:p>
            <a:pPr marL="1051560" lvl="1" indent="-514350">
              <a:buFont typeface="+mj-lt"/>
              <a:buAutoNum type="arabicPeriod"/>
            </a:pPr>
            <a:r>
              <a:rPr lang="en-US" dirty="0">
                <a:solidFill>
                  <a:schemeClr val="accent1"/>
                </a:solidFill>
              </a:rPr>
              <a:t>Add</a:t>
            </a:r>
            <a:r>
              <a:rPr lang="en-US" dirty="0"/>
              <a:t> the equations</a:t>
            </a:r>
          </a:p>
          <a:p>
            <a:pPr marL="1051560" lvl="1" indent="-514350">
              <a:buFont typeface="+mj-lt"/>
              <a:buAutoNum type="arabicPeriod"/>
            </a:pPr>
            <a:r>
              <a:rPr lang="en-US" dirty="0"/>
              <a:t>Solve the resulting equation</a:t>
            </a:r>
          </a:p>
          <a:p>
            <a:pPr marL="1051560" lvl="1" indent="-514350">
              <a:buFont typeface="+mj-lt"/>
              <a:buAutoNum type="arabicPeriod"/>
            </a:pPr>
            <a:r>
              <a:rPr lang="en-US" dirty="0"/>
              <a:t>Substitute the value into one original equation and solve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Solve Linear Systems Algebraically</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57200" y="1371600"/>
                <a:ext cx="4038600" cy="3709940"/>
              </a:xfrm>
            </p:spPr>
            <p:txBody>
              <a:bodyPr>
                <a:normAutofit fontScale="92500" lnSpcReduction="20000"/>
              </a:bodyPr>
              <a:lstStyle/>
              <a:p>
                <a:pPr marL="109728" indent="0">
                  <a:buNone/>
                </a:pPr>
                <a14:m>
                  <m:oMathPara xmlns:m="http://schemas.openxmlformats.org/officeDocument/2006/math">
                    <m:oMathParaPr>
                      <m:jc m:val="centerGroup"/>
                    </m:oMathParaPr>
                    <m:oMath xmlns:m="http://schemas.openxmlformats.org/officeDocument/2006/math">
                      <m:eqArr>
                        <m:eqArrPr>
                          <m:ctrlPr>
                            <a:rPr lang="en-US" sz="3200" b="0" i="1" smtClean="0">
                              <a:latin typeface="Cambria Math" panose="02040503050406030204" pitchFamily="18" charset="0"/>
                            </a:rPr>
                          </m:ctrlPr>
                        </m:eqArrPr>
                        <m:e>
                          <m:r>
                            <a:rPr lang="en-US" sz="3200" b="0" i="1" smtClean="0">
                              <a:latin typeface="Cambria Math"/>
                            </a:rPr>
                            <m:t>2&amp;</m:t>
                          </m:r>
                          <m:r>
                            <a:rPr lang="en-US" sz="3200" b="0" i="1" smtClean="0">
                              <a:latin typeface="Cambria Math"/>
                            </a:rPr>
                            <m:t>𝑥</m:t>
                          </m:r>
                          <m:r>
                            <a:rPr lang="en-US" sz="3200" b="0" i="1" smtClean="0">
                              <a:latin typeface="Cambria Math"/>
                            </a:rPr>
                            <m:t>−3&amp;</m:t>
                          </m:r>
                          <m:r>
                            <a:rPr lang="en-US" sz="3200" b="0" i="1" smtClean="0">
                              <a:latin typeface="Cambria Math"/>
                            </a:rPr>
                            <m:t>𝑦</m:t>
                          </m:r>
                          <m:r>
                            <a:rPr lang="en-US" sz="3200" b="0" i="1" smtClean="0">
                              <a:latin typeface="Cambria Math"/>
                            </a:rPr>
                            <m:t>&amp;=−14</m:t>
                          </m:r>
                        </m:e>
                        <m:e>
                          <m:r>
                            <a:rPr lang="en-US" sz="3200" b="0" i="1" smtClean="0">
                              <a:latin typeface="Cambria Math"/>
                            </a:rPr>
                            <m:t>3&amp;</m:t>
                          </m:r>
                          <m:r>
                            <a:rPr lang="en-US" sz="3200" b="0" i="1" smtClean="0">
                              <a:latin typeface="Cambria Math"/>
                            </a:rPr>
                            <m:t>𝑥</m:t>
                          </m:r>
                          <m:r>
                            <a:rPr lang="en-US" sz="3200" b="0" i="1" smtClean="0">
                              <a:latin typeface="Cambria Math"/>
                            </a:rPr>
                            <m:t>−&amp;</m:t>
                          </m:r>
                          <m:r>
                            <a:rPr lang="en-US" sz="3200" b="0" i="1" smtClean="0">
                              <a:latin typeface="Cambria Math"/>
                            </a:rPr>
                            <m:t>𝑦</m:t>
                          </m:r>
                          <m:r>
                            <a:rPr lang="en-US" sz="3200" b="0" i="1" smtClean="0">
                              <a:latin typeface="Cambria Math"/>
                            </a:rPr>
                            <m:t>&amp;=−7</m:t>
                          </m:r>
                        </m:e>
                      </m:eqArr>
                    </m:oMath>
                  </m:oMathPara>
                </a14:m>
                <a:endParaRPr lang="en-US" sz="3200" b="0" dirty="0"/>
              </a:p>
              <a:p>
                <a:pPr marL="109728" indent="0">
                  <a:buNone/>
                </a:pPr>
                <a:endParaRPr lang="en-US" sz="320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   2</m:t>
                      </m:r>
                      <m:r>
                        <a:rPr lang="en-US" sz="3200" b="0" i="1" smtClean="0">
                          <a:latin typeface="Cambria Math"/>
                        </a:rPr>
                        <m:t>𝑥</m:t>
                      </m:r>
                      <m:r>
                        <a:rPr lang="en-US" sz="3200" b="0" i="1" smtClean="0">
                          <a:latin typeface="Cambria Math"/>
                        </a:rPr>
                        <m:t>−3</m:t>
                      </m:r>
                      <m:r>
                        <a:rPr lang="en-US" sz="3200" b="0" i="1" smtClean="0">
                          <a:latin typeface="Cambria Math"/>
                        </a:rPr>
                        <m:t>𝑦</m:t>
                      </m:r>
                      <m:r>
                        <a:rPr lang="en-US" sz="3200" b="0" i="1" smtClean="0">
                          <a:latin typeface="Cambria Math"/>
                        </a:rPr>
                        <m:t>=−14</m:t>
                      </m:r>
                    </m:oMath>
                  </m:oMathPara>
                </a14:m>
                <a:endParaRPr lang="en-US" sz="3200" b="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−9</m:t>
                      </m:r>
                      <m:r>
                        <a:rPr lang="en-US" sz="3200" b="0" i="1" smtClean="0">
                          <a:latin typeface="Cambria Math"/>
                        </a:rPr>
                        <m:t>𝑥</m:t>
                      </m:r>
                      <m:r>
                        <a:rPr lang="en-US" sz="3200" b="0" i="1" smtClean="0">
                          <a:latin typeface="Cambria Math"/>
                        </a:rPr>
                        <m:t>+3</m:t>
                      </m:r>
                      <m:r>
                        <a:rPr lang="en-US" sz="3200" b="0" i="1" smtClean="0">
                          <a:latin typeface="Cambria Math"/>
                        </a:rPr>
                        <m:t>𝑦</m:t>
                      </m:r>
                      <m:r>
                        <a:rPr lang="en-US" sz="3200" b="0" i="1" smtClean="0">
                          <a:latin typeface="Cambria Math"/>
                        </a:rPr>
                        <m:t>=21</m:t>
                      </m:r>
                    </m:oMath>
                  </m:oMathPara>
                </a14:m>
                <a:endParaRPr lang="en-US" sz="3200" b="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−7</m:t>
                      </m:r>
                      <m:r>
                        <a:rPr lang="en-US" sz="3200" b="0" i="1" smtClean="0">
                          <a:latin typeface="Cambria Math"/>
                        </a:rPr>
                        <m:t>𝑥</m:t>
                      </m:r>
                      <m:r>
                        <a:rPr lang="en-US" sz="3200" b="0" i="1" smtClean="0">
                          <a:latin typeface="Cambria Math"/>
                        </a:rPr>
                        <m:t>           =7</m:t>
                      </m:r>
                    </m:oMath>
                  </m:oMathPara>
                </a14:m>
                <a:endParaRPr lang="en-US" sz="3200" b="0" dirty="0"/>
              </a:p>
              <a:p>
                <a:pPr marL="109728" indent="0">
                  <a:buNone/>
                </a:pPr>
                <a:endParaRPr lang="en-US" sz="320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𝑥</m:t>
                      </m:r>
                      <m:r>
                        <a:rPr lang="en-US" sz="3200" b="0" i="1" smtClean="0">
                          <a:latin typeface="Cambria Math"/>
                        </a:rPr>
                        <m:t>=−1</m:t>
                      </m:r>
                    </m:oMath>
                  </m:oMathPara>
                </a14:m>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57200" y="1371600"/>
                <a:ext cx="4038600" cy="3709940"/>
              </a:xfr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648200" y="1371600"/>
                <a:ext cx="4038600" cy="3709940"/>
              </a:xfrm>
            </p:spPr>
            <p:txBody>
              <a:bodyPr>
                <a:normAutofit fontScale="92500" lnSpcReduction="20000"/>
              </a:bodyPr>
              <a:lstStyle/>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2    </m:t>
                      </m:r>
                      <m:r>
                        <a:rPr lang="en-US" sz="3200" b="0" i="1" smtClean="0">
                          <a:latin typeface="Cambria Math"/>
                        </a:rPr>
                        <m:t>𝑥</m:t>
                      </m:r>
                      <m:r>
                        <a:rPr lang="en-US" sz="3200" b="0" i="1" smtClean="0">
                          <a:latin typeface="Cambria Math"/>
                        </a:rPr>
                        <m:t>   −3</m:t>
                      </m:r>
                      <m:r>
                        <a:rPr lang="en-US" sz="3200" b="0" i="1" smtClean="0">
                          <a:latin typeface="Cambria Math"/>
                        </a:rPr>
                        <m:t>𝑦</m:t>
                      </m:r>
                      <m:r>
                        <a:rPr lang="en-US" sz="3200" b="0" i="1" smtClean="0">
                          <a:latin typeface="Cambria Math"/>
                        </a:rPr>
                        <m:t>=−14</m:t>
                      </m:r>
                    </m:oMath>
                  </m:oMathPara>
                </a14:m>
                <a:endParaRPr lang="en-US" sz="3200" b="0" dirty="0"/>
              </a:p>
              <a:p>
                <a:pPr marL="109728" indent="0">
                  <a:buNone/>
                </a:pPr>
                <a14:m>
                  <m:oMathPara xmlns:m="http://schemas.openxmlformats.org/officeDocument/2006/math">
                    <m:oMathParaPr>
                      <m:jc m:val="center"/>
                    </m:oMathParaPr>
                    <m:oMath xmlns:m="http://schemas.openxmlformats.org/officeDocument/2006/math">
                      <m:r>
                        <a:rPr lang="en-US" sz="3200" b="0" i="1" smtClean="0">
                          <a:latin typeface="Cambria Math"/>
                        </a:rPr>
                        <m:t>−2−3</m:t>
                      </m:r>
                      <m:r>
                        <a:rPr lang="en-US" sz="3200" b="0" i="1" smtClean="0">
                          <a:latin typeface="Cambria Math"/>
                        </a:rPr>
                        <m:t>𝑦</m:t>
                      </m:r>
                      <m:r>
                        <a:rPr lang="en-US" sz="3200" b="0" i="1" smtClean="0">
                          <a:latin typeface="Cambria Math"/>
                        </a:rPr>
                        <m:t>=−14</m:t>
                      </m:r>
                    </m:oMath>
                  </m:oMathPara>
                </a14:m>
                <a:endParaRPr lang="en-US" sz="3200" b="0" dirty="0"/>
              </a:p>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−3</m:t>
                      </m:r>
                      <m:r>
                        <a:rPr lang="en-US" sz="3200" b="0" i="1" smtClean="0">
                          <a:latin typeface="Cambria Math"/>
                        </a:rPr>
                        <m:t>𝑦</m:t>
                      </m:r>
                      <m:r>
                        <a:rPr lang="en-US" sz="3200" b="0" i="1" smtClean="0">
                          <a:latin typeface="Cambria Math"/>
                        </a:rPr>
                        <m:t>=−12</m:t>
                      </m:r>
                    </m:oMath>
                  </m:oMathPara>
                </a14:m>
                <a:endParaRPr lang="en-US" sz="3200" b="0" dirty="0"/>
              </a:p>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𝑦</m:t>
                      </m:r>
                      <m:r>
                        <a:rPr lang="en-US" sz="3200" b="0" i="1" smtClean="0">
                          <a:latin typeface="Cambria Math"/>
                        </a:rPr>
                        <m:t>=4</m:t>
                      </m:r>
                    </m:oMath>
                  </m:oMathPara>
                </a14:m>
                <a:endParaRPr lang="en-US" sz="3200" b="0" dirty="0"/>
              </a:p>
              <a:p>
                <a:pPr marL="109728" indent="0">
                  <a:buNone/>
                </a:pPr>
                <a14:m>
                  <m:oMathPara xmlns:m="http://schemas.openxmlformats.org/officeDocument/2006/math">
                    <m:oMathParaPr>
                      <m:jc m:val="centerGroup"/>
                    </m:oMathParaPr>
                    <m:oMath xmlns:m="http://schemas.openxmlformats.org/officeDocument/2006/math">
                      <m:r>
                        <a:rPr lang="en-US" sz="9600" b="0" i="1" smtClean="0">
                          <a:latin typeface="Cambria Math"/>
                        </a:rPr>
                        <m:t>(−1,4)</m:t>
                      </m:r>
                    </m:oMath>
                  </m:oMathPara>
                </a14:m>
                <a:endParaRPr lang="en-US" sz="32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648200" y="1828800"/>
                <a:ext cx="4038600" cy="4946587"/>
              </a:xfrm>
              <a:blipFill rotWithShape="1">
                <a:blip r:embed="rId7"/>
                <a:stretch>
                  <a:fillRect/>
                </a:stretch>
              </a:blipFill>
            </p:spPr>
            <p:txBody>
              <a:bodyPr/>
              <a:lstStyle/>
              <a:p>
                <a:r>
                  <a:rPr lang="en-US">
                    <a:noFill/>
                  </a:rPr>
                  <a:t> </a:t>
                </a:r>
              </a:p>
            </p:txBody>
          </p:sp>
        </mc:Fallback>
      </mc:AlternateContent>
      <p:cxnSp>
        <p:nvCxnSpPr>
          <p:cNvPr id="6" name="Straight Connector 5"/>
          <p:cNvCxnSpPr/>
          <p:nvPr/>
        </p:nvCxnSpPr>
        <p:spPr>
          <a:xfrm>
            <a:off x="609600" y="3600450"/>
            <a:ext cx="3048000"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16226" y="1791500"/>
                <a:ext cx="4572000" cy="52322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solidFill>
                                <a:srgbClr val="0070C0"/>
                              </a:solidFill>
                              <a:latin typeface="Cambria Math" panose="02040503050406030204" pitchFamily="18" charset="0"/>
                            </a:rPr>
                          </m:ctrlPr>
                        </m:dPr>
                        <m:e>
                          <m:r>
                            <a:rPr lang="en-US" sz="2800" b="0" i="1" smtClean="0">
                              <a:solidFill>
                                <a:srgbClr val="0070C0"/>
                              </a:solidFill>
                              <a:latin typeface="Cambria Math"/>
                            </a:rPr>
                            <m:t>−3</m:t>
                          </m:r>
                        </m:e>
                      </m:d>
                      <m:d>
                        <m:dPr>
                          <m:ctrlPr>
                            <a:rPr lang="en-US" sz="2800" b="0" i="1" smtClean="0">
                              <a:solidFill>
                                <a:srgbClr val="0070C0"/>
                              </a:solidFill>
                              <a:latin typeface="Cambria Math" panose="02040503050406030204" pitchFamily="18" charset="0"/>
                            </a:rPr>
                          </m:ctrlPr>
                        </m:dPr>
                        <m:e>
                          <m:r>
                            <a:rPr lang="en-US" sz="2800" b="0" i="1" smtClean="0">
                              <a:solidFill>
                                <a:schemeClr val="tx1"/>
                              </a:solidFill>
                              <a:latin typeface="Cambria Math"/>
                            </a:rPr>
                            <m:t>3</m:t>
                          </m:r>
                          <m:r>
                            <a:rPr lang="en-US" sz="2800" b="0" i="1" smtClean="0">
                              <a:solidFill>
                                <a:schemeClr val="tx1"/>
                              </a:solidFill>
                              <a:latin typeface="Cambria Math"/>
                            </a:rPr>
                            <m:t>𝑥</m:t>
                          </m:r>
                          <m:r>
                            <a:rPr lang="en-US" sz="2800" b="0" i="1" smtClean="0">
                              <a:solidFill>
                                <a:schemeClr val="tx1"/>
                              </a:solidFill>
                              <a:latin typeface="Cambria Math"/>
                            </a:rPr>
                            <m:t>−</m:t>
                          </m:r>
                          <m:r>
                            <a:rPr lang="en-US" sz="2800" b="0" i="1" smtClean="0">
                              <a:solidFill>
                                <a:schemeClr val="tx1"/>
                              </a:solidFill>
                              <a:latin typeface="Cambria Math"/>
                            </a:rPr>
                            <m:t>𝑦</m:t>
                          </m:r>
                        </m:e>
                      </m:d>
                      <m:r>
                        <a:rPr lang="en-US" sz="2800" b="0" i="1" smtClean="0">
                          <a:solidFill>
                            <a:schemeClr val="tx1"/>
                          </a:solidFill>
                          <a:latin typeface="Cambria Math"/>
                        </a:rPr>
                        <m:t>=−7</m:t>
                      </m:r>
                      <m:r>
                        <a:rPr lang="en-US" sz="2800" b="0" i="1" smtClean="0">
                          <a:solidFill>
                            <a:srgbClr val="0070C0"/>
                          </a:solidFill>
                          <a:latin typeface="Cambria Math"/>
                        </a:rPr>
                        <m:t>(−3)</m:t>
                      </m:r>
                    </m:oMath>
                  </m:oMathPara>
                </a14:m>
                <a:endParaRPr lang="en-US"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226" y="1791500"/>
                <a:ext cx="4572000" cy="5232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285875" y="1402022"/>
                <a:ext cx="762000"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a:rPr>
                        <m:t>(−1)</m:t>
                      </m:r>
                    </m:oMath>
                  </m:oMathPara>
                </a14:m>
                <a:endParaRPr lang="en-US" sz="1400" dirty="0">
                  <a:solidFill>
                    <a:srgbClr val="0070C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285875" y="1402022"/>
                <a:ext cx="762000" cy="461665"/>
              </a:xfrm>
              <a:prstGeom prst="rect">
                <a:avLst/>
              </a:prstGeom>
              <a:blipFill>
                <a:blip r:embed="rId9"/>
                <a:stretch>
                  <a:fillRect l="-6400" r="-16800" b="-19737"/>
                </a:stretch>
              </a:blipFill>
            </p:spPr>
            <p:txBody>
              <a:bodyPr/>
              <a:lstStyle/>
              <a:p>
                <a:r>
                  <a:rPr lang="en-US">
                    <a:noFill/>
                  </a:rPr>
                  <a:t> </a:t>
                </a:r>
              </a:p>
            </p:txBody>
          </p:sp>
        </mc:Fallback>
      </mc:AlternateContent>
      <p:sp>
        <p:nvSpPr>
          <p:cNvPr id="5" name="Down Arrow 4"/>
          <p:cNvSpPr/>
          <p:nvPr/>
        </p:nvSpPr>
        <p:spPr>
          <a:xfrm rot="7730161">
            <a:off x="2276615" y="1659850"/>
            <a:ext cx="2276670" cy="2430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Multiplying –y by -3 will give us 3y. We will have -3y and 3y.</a:t>
            </a:r>
          </a:p>
        </p:txBody>
      </p:sp>
      <p:sp>
        <p:nvSpPr>
          <p:cNvPr id="9" name="TextBox 8"/>
          <p:cNvSpPr txBox="1"/>
          <p:nvPr/>
        </p:nvSpPr>
        <p:spPr>
          <a:xfrm>
            <a:off x="72963" y="3041904"/>
            <a:ext cx="583621" cy="369332"/>
          </a:xfrm>
          <a:prstGeom prst="rect">
            <a:avLst/>
          </a:prstGeom>
          <a:noFill/>
        </p:spPr>
        <p:txBody>
          <a:bodyPr wrap="none" rtlCol="0">
            <a:spAutoFit/>
          </a:bodyPr>
          <a:lstStyle/>
          <a:p>
            <a:r>
              <a:rPr lang="en-US" dirty="0"/>
              <a:t>Add</a:t>
            </a:r>
          </a:p>
        </p:txBody>
      </p:sp>
      <p:sp>
        <p:nvSpPr>
          <p:cNvPr id="10" name="TextBox 9"/>
          <p:cNvSpPr txBox="1"/>
          <p:nvPr/>
        </p:nvSpPr>
        <p:spPr>
          <a:xfrm>
            <a:off x="4395532" y="954890"/>
            <a:ext cx="4543936" cy="369332"/>
          </a:xfrm>
          <a:prstGeom prst="rect">
            <a:avLst/>
          </a:prstGeom>
          <a:noFill/>
        </p:spPr>
        <p:txBody>
          <a:bodyPr wrap="none" rtlCol="0">
            <a:spAutoFit/>
          </a:bodyPr>
          <a:lstStyle/>
          <a:p>
            <a:r>
              <a:rPr lang="en-US" dirty="0"/>
              <a:t>Substitute into one of the original equations.</a:t>
            </a:r>
          </a:p>
        </p:txBody>
      </p:sp>
    </p:spTree>
    <p:custDataLst>
      <p:tags r:id="rId1"/>
    </p:custDataLst>
    <p:extLst>
      <p:ext uri="{BB962C8B-B14F-4D97-AF65-F5344CB8AC3E}">
        <p14:creationId xmlns:p14="http://schemas.microsoft.com/office/powerpoint/2010/main" val="230294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1" nodeType="clickEffect">
                                  <p:stCondLst>
                                    <p:cond delay="0"/>
                                  </p:stCondLst>
                                  <p:childTnLst>
                                    <p:anim calcmode="lin" valueType="num">
                                      <p:cBhvr>
                                        <p:cTn id="17" dur="500"/>
                                        <p:tgtEl>
                                          <p:spTgt spid="5"/>
                                        </p:tgtEl>
                                        <p:attrNameLst>
                                          <p:attrName>ppt_w</p:attrName>
                                        </p:attrNameLst>
                                      </p:cBhvr>
                                      <p:tavLst>
                                        <p:tav tm="0">
                                          <p:val>
                                            <p:strVal val="ppt_w"/>
                                          </p:val>
                                        </p:tav>
                                        <p:tav tm="100000">
                                          <p:val>
                                            <p:fltVal val="0"/>
                                          </p:val>
                                        </p:tav>
                                      </p:tavLst>
                                    </p:anim>
                                    <p:anim calcmode="lin" valueType="num">
                                      <p:cBhvr>
                                        <p:cTn id="18" dur="500"/>
                                        <p:tgtEl>
                                          <p:spTgt spid="5"/>
                                        </p:tgtEl>
                                        <p:attrNameLst>
                                          <p:attrName>ppt_h</p:attrName>
                                        </p:attrNameLst>
                                      </p:cBhvr>
                                      <p:tavLst>
                                        <p:tav tm="0">
                                          <p:val>
                                            <p:strVal val="ppt_h"/>
                                          </p:val>
                                        </p:tav>
                                        <p:tav tm="100000">
                                          <p:val>
                                            <p:fltVal val="0"/>
                                          </p:val>
                                        </p:tav>
                                      </p:tavLst>
                                    </p:anim>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childTnLst>
                          </p:cTn>
                        </p:par>
                        <p:par>
                          <p:cTn id="34" fill="hold">
                            <p:stCondLst>
                              <p:cond delay="0"/>
                            </p:stCondLst>
                            <p:childTnLst>
                              <p:par>
                                <p:cTn id="35" presetID="31"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randombar(horizontal)">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7" grpId="0" animBg="1"/>
      <p:bldP spid="8" grpId="0" animBg="1"/>
      <p:bldP spid="5" grpId="0" animBg="1"/>
      <p:bldP spid="5" grpId="1"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Larson Algebra 2</a:t>
            </a:r>
          </a:p>
          <a:p>
            <a:pPr lvl="1"/>
            <a:r>
              <a:rPr lang="en-US" i="1" dirty="0"/>
              <a:t>By Larson, R., Boswell, L., </a:t>
            </a:r>
            <a:r>
              <a:rPr lang="en-US" i="1" dirty="0" err="1"/>
              <a:t>Kanold</a:t>
            </a:r>
            <a:r>
              <a:rPr lang="en-US" i="1" dirty="0"/>
              <a:t>, T. D., &amp; Stiff, L. </a:t>
            </a:r>
          </a:p>
          <a:p>
            <a:pPr lvl="1"/>
            <a:r>
              <a:rPr lang="en-US" i="1" dirty="0"/>
              <a:t>2011 Holt 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4237722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Solve Linear Systems Algebraically</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57200" y="1371600"/>
                <a:ext cx="4038600" cy="3709940"/>
              </a:xfrm>
            </p:spPr>
            <p:txBody>
              <a:bodyPr>
                <a:normAutofit fontScale="85000" lnSpcReduction="10000"/>
              </a:bodyPr>
              <a:lstStyle/>
              <a:p>
                <a:pPr marL="109728" indent="0">
                  <a:buNone/>
                </a:pPr>
                <a14:m>
                  <m:oMathPara xmlns:m="http://schemas.openxmlformats.org/officeDocument/2006/math">
                    <m:oMathParaPr>
                      <m:jc m:val="centerGroup"/>
                    </m:oMathParaPr>
                    <m:oMath xmlns:m="http://schemas.openxmlformats.org/officeDocument/2006/math">
                      <m:eqArr>
                        <m:eqArrPr>
                          <m:ctrlPr>
                            <a:rPr lang="en-US" sz="3200" b="0" i="1" smtClean="0">
                              <a:latin typeface="Cambria Math" panose="02040503050406030204" pitchFamily="18" charset="0"/>
                            </a:rPr>
                          </m:ctrlPr>
                        </m:eqArrPr>
                        <m:e>
                          <m:r>
                            <a:rPr lang="en-US" sz="3200" b="0" i="1" smtClean="0">
                              <a:latin typeface="Cambria Math"/>
                            </a:rPr>
                            <m:t>3&amp;</m:t>
                          </m:r>
                          <m:r>
                            <a:rPr lang="en-US" sz="3200" b="0" i="1" smtClean="0">
                              <a:latin typeface="Cambria Math"/>
                            </a:rPr>
                            <m:t>𝑥</m:t>
                          </m:r>
                          <m:r>
                            <a:rPr lang="en-US" sz="3200" b="0" i="1" smtClean="0">
                              <a:latin typeface="Cambria Math"/>
                            </a:rPr>
                            <m:t>+1&amp;1&amp;</m:t>
                          </m:r>
                          <m:r>
                            <a:rPr lang="en-US" sz="3200" b="0" i="1" smtClean="0">
                              <a:latin typeface="Cambria Math"/>
                            </a:rPr>
                            <m:t>𝑦</m:t>
                          </m:r>
                          <m:r>
                            <a:rPr lang="en-US" sz="3200" b="0" i="1" smtClean="0">
                              <a:latin typeface="Cambria Math"/>
                            </a:rPr>
                            <m:t>&amp;=4</m:t>
                          </m:r>
                        </m:e>
                        <m:e>
                          <m:r>
                            <a:rPr lang="en-US" sz="3200" b="0" i="1" smtClean="0">
                              <a:latin typeface="Cambria Math"/>
                            </a:rPr>
                            <m:t>−2&amp;</m:t>
                          </m:r>
                          <m:r>
                            <a:rPr lang="en-US" sz="3200" b="0" i="1" smtClean="0">
                              <a:latin typeface="Cambria Math"/>
                            </a:rPr>
                            <m:t>𝑥</m:t>
                          </m:r>
                          <m:r>
                            <a:rPr lang="en-US" sz="3200" b="0" i="1" smtClean="0">
                              <a:latin typeface="Cambria Math"/>
                            </a:rPr>
                            <m:t>−&amp;6&amp;</m:t>
                          </m:r>
                          <m:r>
                            <a:rPr lang="en-US" sz="3200" b="0" i="1" smtClean="0">
                              <a:latin typeface="Cambria Math"/>
                            </a:rPr>
                            <m:t>𝑦</m:t>
                          </m:r>
                          <m:r>
                            <a:rPr lang="en-US" sz="3200" b="0" i="1" smtClean="0">
                              <a:latin typeface="Cambria Math"/>
                            </a:rPr>
                            <m:t>&amp;=0</m:t>
                          </m:r>
                        </m:e>
                      </m:eqArr>
                    </m:oMath>
                  </m:oMathPara>
                </a14:m>
                <a:endParaRPr lang="en-US" sz="3200" dirty="0"/>
              </a:p>
              <a:p>
                <a:pPr marL="109728" indent="0">
                  <a:buNone/>
                </a:pPr>
                <a:endParaRPr lang="en-US" sz="320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   6</m:t>
                      </m:r>
                      <m:r>
                        <a:rPr lang="en-US" sz="3200" b="0" i="1" smtClean="0">
                          <a:latin typeface="Cambria Math"/>
                        </a:rPr>
                        <m:t>𝑥</m:t>
                      </m:r>
                      <m:r>
                        <a:rPr lang="en-US" sz="3200" b="0" i="1" smtClean="0">
                          <a:latin typeface="Cambria Math"/>
                        </a:rPr>
                        <m:t>+22</m:t>
                      </m:r>
                      <m:r>
                        <a:rPr lang="en-US" sz="3200" b="0" i="1" smtClean="0">
                          <a:latin typeface="Cambria Math"/>
                        </a:rPr>
                        <m:t>𝑦</m:t>
                      </m:r>
                      <m:r>
                        <a:rPr lang="en-US" sz="3200" b="0" i="1" smtClean="0">
                          <a:latin typeface="Cambria Math"/>
                        </a:rPr>
                        <m:t>=8</m:t>
                      </m:r>
                    </m:oMath>
                  </m:oMathPara>
                </a14:m>
                <a:endParaRPr lang="en-US" sz="3200" b="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−6</m:t>
                      </m:r>
                      <m:r>
                        <a:rPr lang="en-US" sz="3200" b="0" i="1" smtClean="0">
                          <a:latin typeface="Cambria Math"/>
                        </a:rPr>
                        <m:t>𝑥</m:t>
                      </m:r>
                      <m:r>
                        <a:rPr lang="en-US" sz="3200" b="0" i="1" smtClean="0">
                          <a:latin typeface="Cambria Math"/>
                        </a:rPr>
                        <m:t>−18</m:t>
                      </m:r>
                      <m:r>
                        <a:rPr lang="en-US" sz="3200" b="0" i="1" smtClean="0">
                          <a:latin typeface="Cambria Math"/>
                        </a:rPr>
                        <m:t>𝑦</m:t>
                      </m:r>
                      <m:r>
                        <a:rPr lang="en-US" sz="3200" b="0" i="1" smtClean="0">
                          <a:latin typeface="Cambria Math"/>
                        </a:rPr>
                        <m:t>=0</m:t>
                      </m:r>
                    </m:oMath>
                  </m:oMathPara>
                </a14:m>
                <a:endParaRPr lang="en-US" sz="3200" b="0" dirty="0"/>
              </a:p>
              <a:p>
                <a:pPr marL="109728" indent="0">
                  <a:buNone/>
                </a:pPr>
                <a14:m>
                  <m:oMathPara xmlns:m="http://schemas.openxmlformats.org/officeDocument/2006/math">
                    <m:oMathParaPr>
                      <m:jc m:val="left"/>
                    </m:oMathParaPr>
                    <m:oMath xmlns:m="http://schemas.openxmlformats.org/officeDocument/2006/math">
                      <m:r>
                        <a:rPr lang="en-US" sz="3200" b="0" i="1" smtClean="0">
                          <a:latin typeface="Cambria Math"/>
                        </a:rPr>
                        <m:t>                 4</m:t>
                      </m:r>
                      <m:r>
                        <a:rPr lang="en-US" sz="3200" b="0" i="1" smtClean="0">
                          <a:latin typeface="Cambria Math"/>
                        </a:rPr>
                        <m:t>𝑦</m:t>
                      </m:r>
                      <m:r>
                        <a:rPr lang="en-US" sz="3200" b="0" i="1" smtClean="0">
                          <a:latin typeface="Cambria Math"/>
                        </a:rPr>
                        <m:t>=8</m:t>
                      </m:r>
                    </m:oMath>
                  </m:oMathPara>
                </a14:m>
                <a:endParaRPr lang="en-US" sz="3200" b="0" dirty="0"/>
              </a:p>
              <a:p>
                <a:pPr marL="109728" indent="0">
                  <a:buNone/>
                </a:pPr>
                <a:r>
                  <a:rPr lang="en-US" sz="3200" b="0" dirty="0"/>
                  <a:t>                  </a:t>
                </a:r>
                <a14:m>
                  <m:oMath xmlns:m="http://schemas.openxmlformats.org/officeDocument/2006/math">
                    <m:r>
                      <a:rPr lang="en-US" sz="3200" b="0" i="1" smtClean="0">
                        <a:latin typeface="Cambria Math"/>
                      </a:rPr>
                      <m:t>𝑦</m:t>
                    </m:r>
                    <m:r>
                      <a:rPr lang="en-US" sz="3200" b="0" i="1" smtClean="0">
                        <a:latin typeface="Cambria Math"/>
                      </a:rPr>
                      <m:t>=2</m:t>
                    </m:r>
                  </m:oMath>
                </a14:m>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57200" y="1371600"/>
                <a:ext cx="4038600" cy="3709940"/>
              </a:xfr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648200" y="1371600"/>
                <a:ext cx="4038600" cy="3709940"/>
              </a:xfrm>
            </p:spPr>
            <p:txBody>
              <a:bodyPr>
                <a:normAutofit fontScale="85000" lnSpcReduction="10000"/>
              </a:bodyPr>
              <a:lstStyle/>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−2</m:t>
                      </m:r>
                      <m:r>
                        <a:rPr lang="en-US" sz="3200" b="0" i="1" smtClean="0">
                          <a:latin typeface="Cambria Math"/>
                        </a:rPr>
                        <m:t>𝑥</m:t>
                      </m:r>
                      <m:r>
                        <a:rPr lang="en-US" sz="3200" b="0" i="1" smtClean="0">
                          <a:latin typeface="Cambria Math"/>
                        </a:rPr>
                        <m:t>−6  </m:t>
                      </m:r>
                      <m:r>
                        <a:rPr lang="en-US" sz="3200" b="0" i="1" smtClean="0">
                          <a:latin typeface="Cambria Math"/>
                        </a:rPr>
                        <m:t>𝑦</m:t>
                      </m:r>
                      <m:r>
                        <a:rPr lang="en-US" sz="3200" b="0" i="1" smtClean="0">
                          <a:latin typeface="Cambria Math"/>
                        </a:rPr>
                        <m:t> =0</m:t>
                      </m:r>
                    </m:oMath>
                  </m:oMathPara>
                </a14:m>
                <a:endParaRPr lang="en-US" sz="3200" b="0" dirty="0"/>
              </a:p>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−2</m:t>
                      </m:r>
                      <m:r>
                        <a:rPr lang="en-US" sz="3200" b="0" i="1" smtClean="0">
                          <a:latin typeface="Cambria Math"/>
                        </a:rPr>
                        <m:t>𝑥</m:t>
                      </m:r>
                      <m:r>
                        <a:rPr lang="en-US" sz="3200" b="0" i="1" smtClean="0">
                          <a:latin typeface="Cambria Math"/>
                        </a:rPr>
                        <m:t>−12=0</m:t>
                      </m:r>
                    </m:oMath>
                  </m:oMathPara>
                </a14:m>
                <a:endParaRPr lang="en-US" sz="3200" dirty="0"/>
              </a:p>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−2</m:t>
                      </m:r>
                      <m:r>
                        <a:rPr lang="en-US" sz="3200" b="0" i="1" smtClean="0">
                          <a:latin typeface="Cambria Math"/>
                        </a:rPr>
                        <m:t>𝑥</m:t>
                      </m:r>
                      <m:r>
                        <a:rPr lang="en-US" sz="3200" b="0" i="1" smtClean="0">
                          <a:latin typeface="Cambria Math"/>
                        </a:rPr>
                        <m:t>=12</m:t>
                      </m:r>
                    </m:oMath>
                  </m:oMathPara>
                </a14:m>
                <a:endParaRPr lang="en-US" sz="3200" b="0" dirty="0"/>
              </a:p>
              <a:p>
                <a:pPr marL="109728"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𝑥</m:t>
                      </m:r>
                      <m:r>
                        <a:rPr lang="en-US" sz="3200" b="0" i="1" smtClean="0">
                          <a:latin typeface="Cambria Math"/>
                        </a:rPr>
                        <m:t>=−6</m:t>
                      </m:r>
                    </m:oMath>
                  </m:oMathPara>
                </a14:m>
                <a:endParaRPr lang="en-US" sz="3200" b="0" dirty="0"/>
              </a:p>
              <a:p>
                <a:pPr marL="109728" indent="0">
                  <a:buNone/>
                </a:pPr>
                <a:endParaRPr lang="en-US" sz="3200" dirty="0"/>
              </a:p>
              <a:p>
                <a:pPr marL="109728" indent="0">
                  <a:buNone/>
                </a:pPr>
                <a14:m>
                  <m:oMathPara xmlns:m="http://schemas.openxmlformats.org/officeDocument/2006/math">
                    <m:oMathParaPr>
                      <m:jc m:val="centerGroup"/>
                    </m:oMathParaPr>
                    <m:oMath xmlns:m="http://schemas.openxmlformats.org/officeDocument/2006/math">
                      <m:r>
                        <a:rPr lang="en-US" sz="9600" b="0" i="1" smtClean="0">
                          <a:latin typeface="Cambria Math"/>
                        </a:rPr>
                        <m:t>(−6, 2)</m:t>
                      </m:r>
                    </m:oMath>
                  </m:oMathPara>
                </a14:m>
                <a:endParaRPr lang="en-US" sz="32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648200" y="1828800"/>
                <a:ext cx="4038600" cy="4946587"/>
              </a:xfrm>
              <a:blipFill rotWithShape="1">
                <a:blip r:embed="rId7"/>
                <a:stretch>
                  <a:fillRect/>
                </a:stretch>
              </a:blipFill>
            </p:spPr>
            <p:txBody>
              <a:bodyPr/>
              <a:lstStyle/>
              <a:p>
                <a:r>
                  <a:rPr lang="en-US">
                    <a:noFill/>
                  </a:rPr>
                  <a:t> </a:t>
                </a:r>
              </a:p>
            </p:txBody>
          </p:sp>
        </mc:Fallback>
      </mc:AlternateContent>
      <p:cxnSp>
        <p:nvCxnSpPr>
          <p:cNvPr id="5" name="Straight Connector 4"/>
          <p:cNvCxnSpPr/>
          <p:nvPr/>
        </p:nvCxnSpPr>
        <p:spPr>
          <a:xfrm>
            <a:off x="609600" y="3600450"/>
            <a:ext cx="3048000"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0" y="1336952"/>
                <a:ext cx="4572000" cy="94994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eqArr>
                        <m:eqArrPr>
                          <m:ctrlPr>
                            <a:rPr lang="en-US" sz="2800" b="0" i="1" smtClean="0">
                              <a:solidFill>
                                <a:srgbClr val="0070C0"/>
                              </a:solidFill>
                              <a:latin typeface="Cambria Math" panose="02040503050406030204" pitchFamily="18" charset="0"/>
                            </a:rPr>
                          </m:ctrlPr>
                        </m:eqArrPr>
                        <m:e>
                          <m:r>
                            <a:rPr lang="en-US" sz="2800" b="0" i="1" smtClean="0">
                              <a:solidFill>
                                <a:srgbClr val="0070C0"/>
                              </a:solidFill>
                              <a:latin typeface="Cambria Math"/>
                            </a:rPr>
                            <m:t>&amp;</m:t>
                          </m:r>
                          <m:d>
                            <m:dPr>
                              <m:ctrlPr>
                                <a:rPr lang="en-US" sz="2800" b="0" i="1" smtClean="0">
                                  <a:solidFill>
                                    <a:srgbClr val="0070C0"/>
                                  </a:solidFill>
                                  <a:latin typeface="Cambria Math" panose="02040503050406030204" pitchFamily="18" charset="0"/>
                                </a:rPr>
                              </m:ctrlPr>
                            </m:dPr>
                            <m:e>
                              <m:r>
                                <a:rPr lang="en-US" sz="2800" b="0" i="1" smtClean="0">
                                  <a:solidFill>
                                    <a:srgbClr val="0070C0"/>
                                  </a:solidFill>
                                  <a:latin typeface="Cambria Math"/>
                                </a:rPr>
                                <m:t>2</m:t>
                              </m:r>
                            </m:e>
                          </m:d>
                          <m:d>
                            <m:dPr>
                              <m:ctrlPr>
                                <a:rPr lang="en-US" sz="2800" b="0" i="1" smtClean="0">
                                  <a:solidFill>
                                    <a:srgbClr val="0070C0"/>
                                  </a:solidFill>
                                  <a:latin typeface="Cambria Math" panose="02040503050406030204" pitchFamily="18" charset="0"/>
                                </a:rPr>
                              </m:ctrlPr>
                            </m:dPr>
                            <m:e>
                              <m:r>
                                <a:rPr lang="en-US" sz="2800" b="0" i="1" smtClean="0">
                                  <a:solidFill>
                                    <a:srgbClr val="0070C0"/>
                                  </a:solidFill>
                                  <a:latin typeface="Cambria Math"/>
                                </a:rPr>
                                <m:t>&amp;</m:t>
                              </m:r>
                              <m:r>
                                <a:rPr lang="en-US" sz="2800" b="0" i="1" smtClean="0">
                                  <a:solidFill>
                                    <a:schemeClr val="tx1"/>
                                  </a:solidFill>
                                  <a:latin typeface="Cambria Math"/>
                                </a:rPr>
                                <m:t>3&amp;</m:t>
                              </m:r>
                              <m:r>
                                <a:rPr lang="en-US" sz="2800" b="0" i="1" smtClean="0">
                                  <a:solidFill>
                                    <a:schemeClr val="tx1"/>
                                  </a:solidFill>
                                  <a:latin typeface="Cambria Math"/>
                                </a:rPr>
                                <m:t>𝑥</m:t>
                              </m:r>
                              <m:r>
                                <a:rPr lang="en-US" sz="2800" b="0" i="1" smtClean="0">
                                  <a:solidFill>
                                    <a:schemeClr val="tx1"/>
                                  </a:solidFill>
                                  <a:latin typeface="Cambria Math"/>
                                </a:rPr>
                                <m:t>+1&amp;1&amp;</m:t>
                              </m:r>
                              <m:r>
                                <a:rPr lang="en-US" sz="2800" b="0" i="1" smtClean="0">
                                  <a:solidFill>
                                    <a:schemeClr val="tx1"/>
                                  </a:solidFill>
                                  <a:latin typeface="Cambria Math"/>
                                </a:rPr>
                                <m:t>𝑦</m:t>
                              </m:r>
                            </m:e>
                          </m:d>
                          <m:r>
                            <a:rPr lang="en-US" sz="2800" b="0" i="1" smtClean="0">
                              <a:solidFill>
                                <a:srgbClr val="0070C0"/>
                              </a:solidFill>
                              <a:latin typeface="Cambria Math"/>
                            </a:rPr>
                            <m:t>&amp;</m:t>
                          </m:r>
                          <m:r>
                            <a:rPr lang="en-US" sz="2800" b="0" i="1" smtClean="0">
                              <a:solidFill>
                                <a:schemeClr val="tx1"/>
                              </a:solidFill>
                              <a:latin typeface="Cambria Math"/>
                            </a:rPr>
                            <m:t>=4</m:t>
                          </m:r>
                          <m:r>
                            <a:rPr lang="en-US" sz="2800" b="0" i="1" smtClean="0">
                              <a:solidFill>
                                <a:srgbClr val="0070C0"/>
                              </a:solidFill>
                              <a:latin typeface="Cambria Math"/>
                            </a:rPr>
                            <m:t>&amp;</m:t>
                          </m:r>
                          <m:d>
                            <m:dPr>
                              <m:ctrlPr>
                                <a:rPr lang="en-US" sz="2800" b="0" i="1" smtClean="0">
                                  <a:solidFill>
                                    <a:srgbClr val="0070C0"/>
                                  </a:solidFill>
                                  <a:latin typeface="Cambria Math" panose="02040503050406030204" pitchFamily="18" charset="0"/>
                                </a:rPr>
                              </m:ctrlPr>
                            </m:dPr>
                            <m:e>
                              <m:r>
                                <a:rPr lang="en-US" sz="2800" b="0" i="1" smtClean="0">
                                  <a:solidFill>
                                    <a:srgbClr val="0070C0"/>
                                  </a:solidFill>
                                  <a:latin typeface="Cambria Math"/>
                                </a:rPr>
                                <m:t>2</m:t>
                              </m:r>
                            </m:e>
                          </m:d>
                        </m:e>
                        <m:e>
                          <m:r>
                            <a:rPr lang="en-US" sz="2800" b="0" i="1" smtClean="0">
                              <a:solidFill>
                                <a:srgbClr val="0070C0"/>
                              </a:solidFill>
                              <a:latin typeface="Cambria Math"/>
                            </a:rPr>
                            <m:t>&amp;</m:t>
                          </m:r>
                          <m:d>
                            <m:dPr>
                              <m:ctrlPr>
                                <a:rPr lang="en-US" sz="2800" b="0" i="1" smtClean="0">
                                  <a:solidFill>
                                    <a:srgbClr val="0070C0"/>
                                  </a:solidFill>
                                  <a:latin typeface="Cambria Math" panose="02040503050406030204" pitchFamily="18" charset="0"/>
                                </a:rPr>
                              </m:ctrlPr>
                            </m:dPr>
                            <m:e>
                              <m:r>
                                <a:rPr lang="en-US" sz="2800" b="0" i="1" smtClean="0">
                                  <a:solidFill>
                                    <a:srgbClr val="0070C0"/>
                                  </a:solidFill>
                                  <a:latin typeface="Cambria Math"/>
                                </a:rPr>
                                <m:t>3</m:t>
                              </m:r>
                            </m:e>
                          </m:d>
                          <m:d>
                            <m:dPr>
                              <m:ctrlPr>
                                <a:rPr lang="en-US" sz="2800" b="0" i="1" smtClean="0">
                                  <a:solidFill>
                                    <a:srgbClr val="0070C0"/>
                                  </a:solidFill>
                                  <a:latin typeface="Cambria Math" panose="02040503050406030204" pitchFamily="18" charset="0"/>
                                </a:rPr>
                              </m:ctrlPr>
                            </m:dPr>
                            <m:e>
                              <m:r>
                                <a:rPr lang="en-US" sz="2800" b="0" i="1" smtClean="0">
                                  <a:solidFill>
                                    <a:schemeClr val="tx1"/>
                                  </a:solidFill>
                                  <a:latin typeface="Cambria Math"/>
                                </a:rPr>
                                <m:t>−&amp;2&amp;</m:t>
                              </m:r>
                              <m:r>
                                <a:rPr lang="en-US" sz="2800" b="0" i="1" smtClean="0">
                                  <a:solidFill>
                                    <a:schemeClr val="tx1"/>
                                  </a:solidFill>
                                  <a:latin typeface="Cambria Math"/>
                                </a:rPr>
                                <m:t>𝑥</m:t>
                              </m:r>
                              <m:r>
                                <a:rPr lang="en-US" sz="2800" b="0" i="1" smtClean="0">
                                  <a:solidFill>
                                    <a:schemeClr val="tx1"/>
                                  </a:solidFill>
                                  <a:latin typeface="Cambria Math"/>
                                </a:rPr>
                                <m:t>−&amp;6&amp;</m:t>
                              </m:r>
                              <m:r>
                                <a:rPr lang="en-US" sz="2800" b="0" i="1" smtClean="0">
                                  <a:solidFill>
                                    <a:schemeClr val="tx1"/>
                                  </a:solidFill>
                                  <a:latin typeface="Cambria Math"/>
                                </a:rPr>
                                <m:t>𝑦</m:t>
                              </m:r>
                            </m:e>
                          </m:d>
                          <m:r>
                            <a:rPr lang="en-US" sz="2800" b="0" i="1" smtClean="0">
                              <a:solidFill>
                                <a:srgbClr val="0070C0"/>
                              </a:solidFill>
                              <a:latin typeface="Cambria Math"/>
                            </a:rPr>
                            <m:t>&amp;</m:t>
                          </m:r>
                          <m:r>
                            <a:rPr lang="en-US" sz="2800" b="0" i="1" smtClean="0">
                              <a:solidFill>
                                <a:schemeClr val="tx1"/>
                              </a:solidFill>
                              <a:latin typeface="Cambria Math"/>
                            </a:rPr>
                            <m:t>=0</m:t>
                          </m:r>
                          <m:r>
                            <a:rPr lang="en-US" sz="2800" b="0" i="1" smtClean="0">
                              <a:solidFill>
                                <a:srgbClr val="0070C0"/>
                              </a:solidFill>
                              <a:latin typeface="Cambria Math"/>
                            </a:rPr>
                            <m:t>&amp;</m:t>
                          </m:r>
                          <m:d>
                            <m:dPr>
                              <m:ctrlPr>
                                <a:rPr lang="en-US" sz="2800" b="0" i="1" smtClean="0">
                                  <a:solidFill>
                                    <a:srgbClr val="0070C0"/>
                                  </a:solidFill>
                                  <a:latin typeface="Cambria Math" panose="02040503050406030204" pitchFamily="18" charset="0"/>
                                </a:rPr>
                              </m:ctrlPr>
                            </m:dPr>
                            <m:e>
                              <m:r>
                                <a:rPr lang="en-US" sz="2800" b="0" i="1" smtClean="0">
                                  <a:solidFill>
                                    <a:srgbClr val="0070C0"/>
                                  </a:solidFill>
                                  <a:latin typeface="Cambria Math"/>
                                </a:rPr>
                                <m:t>3</m:t>
                              </m:r>
                            </m:e>
                          </m:d>
                        </m:e>
                      </m:eqArr>
                    </m:oMath>
                  </m:oMathPara>
                </a14:m>
                <a:endParaRPr lang="en-US" sz="1600" dirty="0">
                  <a:solidFill>
                    <a:srgbClr val="0070C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1336952"/>
                <a:ext cx="4572000" cy="94994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681849" y="1346524"/>
                <a:ext cx="580901" cy="5232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a:rPr>
                        <m:t>(2)</m:t>
                      </m:r>
                    </m:oMath>
                  </m:oMathPara>
                </a14:m>
                <a:endParaRPr lang="en-US" sz="16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681849" y="1346524"/>
                <a:ext cx="580901" cy="523220"/>
              </a:xfrm>
              <a:prstGeom prst="rect">
                <a:avLst/>
              </a:prstGeom>
              <a:blipFill>
                <a:blip r:embed="rId9"/>
                <a:stretch>
                  <a:fillRect/>
                </a:stretch>
              </a:blipFill>
            </p:spPr>
            <p:txBody>
              <a:bodyPr/>
              <a:lstStyle/>
              <a:p>
                <a:r>
                  <a:rPr lang="en-US">
                    <a:noFill/>
                  </a:rPr>
                  <a:t> </a:t>
                </a:r>
              </a:p>
            </p:txBody>
          </p:sp>
        </mc:Fallback>
      </mc:AlternateContent>
      <p:sp>
        <p:nvSpPr>
          <p:cNvPr id="8" name="Down Arrow 7"/>
          <p:cNvSpPr/>
          <p:nvPr/>
        </p:nvSpPr>
        <p:spPr>
          <a:xfrm rot="7730161">
            <a:off x="1596845" y="2011451"/>
            <a:ext cx="2276670" cy="2430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Multiplying the top by 2 and bottom by 3 will give 6x and -6x.</a:t>
            </a:r>
          </a:p>
        </p:txBody>
      </p:sp>
      <p:sp>
        <p:nvSpPr>
          <p:cNvPr id="9" name="TextBox 8"/>
          <p:cNvSpPr txBox="1"/>
          <p:nvPr/>
        </p:nvSpPr>
        <p:spPr>
          <a:xfrm>
            <a:off x="72963" y="3041904"/>
            <a:ext cx="583621" cy="369332"/>
          </a:xfrm>
          <a:prstGeom prst="rect">
            <a:avLst/>
          </a:prstGeom>
          <a:noFill/>
        </p:spPr>
        <p:txBody>
          <a:bodyPr wrap="none" rtlCol="0">
            <a:spAutoFit/>
          </a:bodyPr>
          <a:lstStyle/>
          <a:p>
            <a:r>
              <a:rPr lang="en-US" dirty="0"/>
              <a:t>Add</a:t>
            </a:r>
          </a:p>
        </p:txBody>
      </p:sp>
      <p:sp>
        <p:nvSpPr>
          <p:cNvPr id="10" name="TextBox 9"/>
          <p:cNvSpPr txBox="1"/>
          <p:nvPr/>
        </p:nvSpPr>
        <p:spPr>
          <a:xfrm>
            <a:off x="4395532" y="954890"/>
            <a:ext cx="4543936" cy="369332"/>
          </a:xfrm>
          <a:prstGeom prst="rect">
            <a:avLst/>
          </a:prstGeom>
          <a:noFill/>
        </p:spPr>
        <p:txBody>
          <a:bodyPr wrap="none" rtlCol="0">
            <a:spAutoFit/>
          </a:bodyPr>
          <a:lstStyle/>
          <a:p>
            <a:r>
              <a:rPr lang="en-US" dirty="0"/>
              <a:t>Substitute into one of the original equations.</a:t>
            </a:r>
          </a:p>
        </p:txBody>
      </p:sp>
    </p:spTree>
    <p:custDataLst>
      <p:tags r:id="rId1"/>
    </p:custDataLst>
    <p:extLst>
      <p:ext uri="{BB962C8B-B14F-4D97-AF65-F5344CB8AC3E}">
        <p14:creationId xmlns:p14="http://schemas.microsoft.com/office/powerpoint/2010/main" val="297387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1" nodeType="clickEffect">
                                  <p:stCondLst>
                                    <p:cond delay="0"/>
                                  </p:stCondLst>
                                  <p:childTnLst>
                                    <p:anim calcmode="lin" valueType="num">
                                      <p:cBhvr>
                                        <p:cTn id="17" dur="500"/>
                                        <p:tgtEl>
                                          <p:spTgt spid="8"/>
                                        </p:tgtEl>
                                        <p:attrNameLst>
                                          <p:attrName>ppt_w</p:attrName>
                                        </p:attrNameLst>
                                      </p:cBhvr>
                                      <p:tavLst>
                                        <p:tav tm="0">
                                          <p:val>
                                            <p:strVal val="ppt_w"/>
                                          </p:val>
                                        </p:tav>
                                        <p:tav tm="100000">
                                          <p:val>
                                            <p:fltVal val="0"/>
                                          </p:val>
                                        </p:tav>
                                      </p:tavLst>
                                    </p:anim>
                                    <p:anim calcmode="lin" valueType="num">
                                      <p:cBhvr>
                                        <p:cTn id="18" dur="500"/>
                                        <p:tgtEl>
                                          <p:spTgt spid="8"/>
                                        </p:tgtEl>
                                        <p:attrNameLst>
                                          <p:attrName>ppt_h</p:attrName>
                                        </p:attrNameLst>
                                      </p:cBhvr>
                                      <p:tavLst>
                                        <p:tav tm="0">
                                          <p:val>
                                            <p:strVal val="ppt_h"/>
                                          </p:val>
                                        </p:tav>
                                        <p:tav tm="100000">
                                          <p:val>
                                            <p:fltVal val="0"/>
                                          </p:val>
                                        </p:tav>
                                      </p:tavLst>
                                    </p:anim>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3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randombar(horizontal)">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animBg="1"/>
      <p:bldP spid="7" grpId="0" animBg="1"/>
      <p:bldP spid="8" grpId="0" animBg="1"/>
      <p:bldP spid="8" grpId="1" animBg="1"/>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Solve Linear Systems Algebraically</a:t>
            </a:r>
          </a:p>
        </p:txBody>
      </p:sp>
      <p:sp>
        <p:nvSpPr>
          <p:cNvPr id="3" name="Content Placeholder 2"/>
          <p:cNvSpPr>
            <a:spLocks noGrp="1"/>
          </p:cNvSpPr>
          <p:nvPr>
            <p:ph idx="1"/>
          </p:nvPr>
        </p:nvSpPr>
        <p:spPr/>
        <p:txBody>
          <a:bodyPr/>
          <a:lstStyle/>
          <a:p>
            <a:r>
              <a:rPr lang="en-US" dirty="0"/>
              <a:t>Number of Solutions</a:t>
            </a:r>
          </a:p>
          <a:p>
            <a:pPr lvl="1"/>
            <a:r>
              <a:rPr lang="en-US" dirty="0"/>
              <a:t>If both variables disappear after you substitute or combine and</a:t>
            </a:r>
          </a:p>
          <a:p>
            <a:pPr lvl="2"/>
            <a:r>
              <a:rPr lang="en-US" dirty="0"/>
              <a:t>You get a true statement like 2 = 2 </a:t>
            </a:r>
            <a:r>
              <a:rPr lang="en-US" dirty="0">
                <a:sym typeface="Wingdings" pitchFamily="2" charset="2"/>
              </a:rPr>
              <a:t> infinite solutions</a:t>
            </a:r>
          </a:p>
          <a:p>
            <a:pPr lvl="2"/>
            <a:endParaRPr lang="en-US" dirty="0">
              <a:sym typeface="Wingdings" pitchFamily="2" charset="2"/>
            </a:endParaRPr>
          </a:p>
          <a:p>
            <a:pPr lvl="2"/>
            <a:endParaRPr lang="en-US" dirty="0">
              <a:sym typeface="Wingdings" pitchFamily="2" charset="2"/>
            </a:endParaRPr>
          </a:p>
          <a:p>
            <a:pPr lvl="2"/>
            <a:r>
              <a:rPr lang="en-US" dirty="0">
                <a:sym typeface="Wingdings" pitchFamily="2" charset="2"/>
              </a:rPr>
              <a:t>You get a false statement like 2 = 5  no solution</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Solve Linear Systems Algebraically</a:t>
            </a:r>
          </a:p>
        </p:txBody>
      </p:sp>
      <p:sp>
        <p:nvSpPr>
          <p:cNvPr id="3" name="Content Placeholder 2"/>
          <p:cNvSpPr>
            <a:spLocks noGrp="1"/>
          </p:cNvSpPr>
          <p:nvPr>
            <p:ph idx="1"/>
          </p:nvPr>
        </p:nvSpPr>
        <p:spPr/>
        <p:txBody>
          <a:bodyPr>
            <a:normAutofit/>
          </a:bodyPr>
          <a:lstStyle/>
          <a:p>
            <a:r>
              <a:rPr lang="en-US" dirty="0"/>
              <a:t>Summary of Solving Techniques</a:t>
            </a:r>
          </a:p>
          <a:p>
            <a:pPr lvl="1"/>
            <a:r>
              <a:rPr lang="en-US" dirty="0"/>
              <a:t>When to graph?</a:t>
            </a:r>
          </a:p>
          <a:p>
            <a:pPr lvl="2"/>
            <a:r>
              <a:rPr lang="en-US" dirty="0"/>
              <a:t>To get general picture and estimate</a:t>
            </a:r>
          </a:p>
          <a:p>
            <a:pPr lvl="1"/>
            <a:r>
              <a:rPr lang="en-US" dirty="0"/>
              <a:t>When to use substitution?</a:t>
            </a:r>
          </a:p>
          <a:p>
            <a:pPr lvl="2"/>
            <a:r>
              <a:rPr lang="en-US" dirty="0"/>
              <a:t>When one of the coefficients is 1</a:t>
            </a:r>
          </a:p>
          <a:p>
            <a:pPr lvl="1"/>
            <a:r>
              <a:rPr lang="en-US" dirty="0"/>
              <a:t>When to use elimination?</a:t>
            </a:r>
          </a:p>
          <a:p>
            <a:pPr lvl="2"/>
            <a:r>
              <a:rPr lang="en-US" dirty="0"/>
              <a:t>When none of the coefficients is 1</a:t>
            </a:r>
          </a:p>
          <a:p>
            <a:pPr lvl="2"/>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Quiz</a:t>
            </a:r>
          </a:p>
        </p:txBody>
      </p:sp>
      <p:sp>
        <p:nvSpPr>
          <p:cNvPr id="3" name="Content Placeholder 2"/>
          <p:cNvSpPr>
            <a:spLocks noGrp="1"/>
          </p:cNvSpPr>
          <p:nvPr>
            <p:ph idx="1"/>
          </p:nvPr>
        </p:nvSpPr>
        <p:spPr/>
        <p:txBody>
          <a:bodyPr/>
          <a:lstStyle/>
          <a:p>
            <a:r>
              <a:rPr lang="en-US" dirty="0">
                <a:hlinkClick r:id="rId3" action="ppaction://hlinkpres?slideindex=1&amp;slidetitle="/>
              </a:rPr>
              <a:t>3.2 Homework Quiz</a:t>
            </a:r>
            <a:endParaRPr lang="en-US" dirty="0"/>
          </a:p>
        </p:txBody>
      </p:sp>
    </p:spTree>
    <p:extLst>
      <p:ext uri="{BB962C8B-B14F-4D97-AF65-F5344CB8AC3E}">
        <p14:creationId xmlns:p14="http://schemas.microsoft.com/office/powerpoint/2010/main" val="171968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 Graph Systems of Linear Inequalities</a:t>
            </a:r>
          </a:p>
        </p:txBody>
      </p:sp>
      <p:sp>
        <p:nvSpPr>
          <p:cNvPr id="3" name="Text Placeholder 2"/>
          <p:cNvSpPr>
            <a:spLocks noGrp="1"/>
          </p:cNvSpPr>
          <p:nvPr>
            <p:ph type="body" idx="1"/>
          </p:nvPr>
        </p:nvSpPr>
        <p:spPr/>
        <p:txBody>
          <a:bodyPr/>
          <a:lstStyle/>
          <a:p>
            <a:r>
              <a:rPr lang="en-US" dirty="0"/>
              <a:t>Larson Algebra 2</a:t>
            </a:r>
          </a:p>
          <a:p>
            <a:r>
              <a:rPr lang="en-US" dirty="0"/>
              <a:t>(2011)</a:t>
            </a:r>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1460150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3.3 Graph Systems of Linear Inequalities</a:t>
            </a:r>
          </a:p>
        </p:txBody>
      </p:sp>
      <p:sp>
        <p:nvSpPr>
          <p:cNvPr id="3" name="Content Placeholder 2"/>
          <p:cNvSpPr>
            <a:spLocks noGrp="1"/>
          </p:cNvSpPr>
          <p:nvPr>
            <p:ph idx="1"/>
          </p:nvPr>
        </p:nvSpPr>
        <p:spPr/>
        <p:txBody>
          <a:bodyPr/>
          <a:lstStyle/>
          <a:p>
            <a:r>
              <a:rPr lang="en-US" dirty="0"/>
              <a:t>To solve systems of inequalities, graph them all on one graph.</a:t>
            </a:r>
          </a:p>
          <a:p>
            <a:r>
              <a:rPr lang="en-US" dirty="0"/>
              <a:t>Solution is where all graphs overlap</a:t>
            </a:r>
          </a:p>
          <a:p>
            <a:endParaRPr lang="en-US" dirty="0"/>
          </a:p>
          <a:p>
            <a:endParaRPr lang="en-US" dirty="0"/>
          </a:p>
          <a:p>
            <a:r>
              <a:rPr lang="en-US" dirty="0"/>
              <a:t>Graphing linear inequalities was taught in lesson 2.8</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Graph (-5 to 5).jpg"/>
          <p:cNvPicPr>
            <a:picLocks noGrp="1" noChangeAspect="1"/>
          </p:cNvPicPr>
          <p:nvPr>
            <p:ph sz="half" idx="2"/>
          </p:nvPr>
        </p:nvPicPr>
        <p:blipFill>
          <a:blip r:embed="rId4" cstate="print"/>
          <a:stretch>
            <a:fillRect/>
          </a:stretch>
        </p:blipFill>
        <p:spPr>
          <a:xfrm>
            <a:off x="5102225" y="971550"/>
            <a:ext cx="3692525" cy="3692525"/>
          </a:xfrm>
          <a:prstGeom prst="rect">
            <a:avLst/>
          </a:prstGeom>
          <a:noFill/>
          <a:ln>
            <a:noFill/>
          </a:ln>
        </p:spPr>
      </p:pic>
      <p:sp>
        <p:nvSpPr>
          <p:cNvPr id="2" name="Title 1"/>
          <p:cNvSpPr>
            <a:spLocks noGrp="1"/>
          </p:cNvSpPr>
          <p:nvPr>
            <p:ph type="title"/>
          </p:nvPr>
        </p:nvSpPr>
        <p:spPr/>
        <p:txBody>
          <a:bodyPr>
            <a:normAutofit/>
          </a:bodyPr>
          <a:lstStyle/>
          <a:p>
            <a:r>
              <a:rPr lang="en-US" dirty="0"/>
              <a:t>3.3 Graph Systems of Linear Inequalities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lstStyle/>
              <a:p>
                <a:r>
                  <a:rPr lang="en-US" dirty="0"/>
                  <a:t>Solve the system of inequalities</a:t>
                </a:r>
              </a:p>
              <a:p>
                <a:pPr marL="64008" lvl="1" indent="0">
                  <a:buSzPct val="80000"/>
                  <a:buNone/>
                </a:pPr>
                <a14:m>
                  <m:oMathPara xmlns:m="http://schemas.openxmlformats.org/officeDocument/2006/math">
                    <m:oMathParaPr>
                      <m:jc m:val="centerGroup"/>
                    </m:oMathParaPr>
                    <m:oMath xmlns:m="http://schemas.openxmlformats.org/officeDocument/2006/math">
                      <m:r>
                        <a:rPr lang="en-US" i="1" dirty="0" smtClean="0">
                          <a:solidFill>
                            <a:schemeClr val="accent1"/>
                          </a:solidFill>
                          <a:latin typeface="Cambria Math" panose="02040503050406030204" pitchFamily="18" charset="0"/>
                        </a:rPr>
                        <m:t>𝑥</m:t>
                      </m:r>
                      <m:r>
                        <a:rPr lang="en-US" b="0" i="1" dirty="0" smtClean="0">
                          <a:solidFill>
                            <a:schemeClr val="accent1"/>
                          </a:solidFill>
                          <a:latin typeface="Cambria Math" panose="02040503050406030204" pitchFamily="18" charset="0"/>
                        </a:rPr>
                        <m:t>≥</m:t>
                      </m:r>
                      <m:r>
                        <a:rPr lang="en-US" i="1" dirty="0" smtClean="0">
                          <a:solidFill>
                            <a:schemeClr val="accent1"/>
                          </a:solidFill>
                          <a:latin typeface="Cambria Math" panose="02040503050406030204" pitchFamily="18" charset="0"/>
                        </a:rPr>
                        <m:t>2</m:t>
                      </m:r>
                    </m:oMath>
                  </m:oMathPara>
                </a14:m>
                <a:endParaRPr lang="en-US" dirty="0">
                  <a:solidFill>
                    <a:schemeClr val="accent1"/>
                  </a:solidFill>
                </a:endParaRPr>
              </a:p>
              <a:p>
                <a:pPr marL="64008" lvl="1" indent="0">
                  <a:buSzPct val="80000"/>
                  <a:buNone/>
                </a:pPr>
                <a14:m>
                  <m:oMathPara xmlns:m="http://schemas.openxmlformats.org/officeDocument/2006/math">
                    <m:oMathParaPr>
                      <m:jc m:val="centerGroup"/>
                    </m:oMathParaPr>
                    <m:oMath xmlns:m="http://schemas.openxmlformats.org/officeDocument/2006/math">
                      <m:r>
                        <a:rPr lang="en-US" i="1" dirty="0" smtClean="0">
                          <a:solidFill>
                            <a:schemeClr val="accent3"/>
                          </a:solidFill>
                          <a:latin typeface="Cambria Math" panose="02040503050406030204" pitchFamily="18" charset="0"/>
                        </a:rPr>
                        <m:t>𝑥</m:t>
                      </m:r>
                      <m:r>
                        <a:rPr lang="en-US" i="1" dirty="0" smtClean="0">
                          <a:solidFill>
                            <a:schemeClr val="accent3"/>
                          </a:solidFill>
                          <a:latin typeface="Cambria Math" panose="02040503050406030204" pitchFamily="18" charset="0"/>
                        </a:rPr>
                        <m:t>+</m:t>
                      </m:r>
                      <m:r>
                        <a:rPr lang="en-US" i="1" dirty="0" smtClean="0">
                          <a:solidFill>
                            <a:schemeClr val="accent3"/>
                          </a:solidFill>
                          <a:latin typeface="Cambria Math" panose="02040503050406030204" pitchFamily="18" charset="0"/>
                        </a:rPr>
                        <m:t>𝑦</m:t>
                      </m:r>
                      <m:r>
                        <a:rPr lang="en-US" i="1" dirty="0" smtClean="0">
                          <a:solidFill>
                            <a:schemeClr val="accent3"/>
                          </a:solidFill>
                          <a:latin typeface="Cambria Math" panose="02040503050406030204" pitchFamily="18" charset="0"/>
                          <a:sym typeface="Symbol"/>
                        </a:rPr>
                        <m:t>&lt;</m:t>
                      </m:r>
                      <m:r>
                        <a:rPr lang="en-US" i="1" dirty="0" smtClean="0">
                          <a:solidFill>
                            <a:schemeClr val="accent3"/>
                          </a:solidFill>
                          <a:latin typeface="Cambria Math" panose="02040503050406030204" pitchFamily="18" charset="0"/>
                        </a:rPr>
                        <m:t>3</m:t>
                      </m:r>
                    </m:oMath>
                  </m:oMathPara>
                </a14:m>
                <a:endParaRPr lang="en-US" dirty="0">
                  <a:solidFill>
                    <a:schemeClr val="accent3"/>
                  </a:solidFill>
                </a:endParaRPr>
              </a:p>
              <a:p>
                <a:pPr marL="406908" lvl="1" indent="-342900">
                  <a:buSzPct val="80000"/>
                </a:pPr>
                <a:r>
                  <a:rPr lang="en-US" dirty="0"/>
                  <a:t>Graph both inequalities.</a:t>
                </a:r>
              </a:p>
              <a:p>
                <a:pPr marL="406908" lvl="1" indent="-342900">
                  <a:buSzPct val="80000"/>
                </a:pPr>
                <a:r>
                  <a:rPr lang="en-US" dirty="0">
                    <a:solidFill>
                      <a:schemeClr val="accent4"/>
                    </a:solidFill>
                  </a:rPr>
                  <a:t>Where the shaded areas overlap is the solution</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7"/>
                <a:stretch>
                  <a:fillRect l="-1806" t="-1320"/>
                </a:stretch>
              </a:blipFill>
            </p:spPr>
            <p:txBody>
              <a:bodyPr/>
              <a:lstStyle/>
              <a:p>
                <a:r>
                  <a:rPr lang="en-US">
                    <a:noFill/>
                  </a:rPr>
                  <a:t> </a:t>
                </a:r>
              </a:p>
            </p:txBody>
          </p:sp>
        </mc:Fallback>
      </mc:AlternateContent>
      <p:cxnSp>
        <p:nvCxnSpPr>
          <p:cNvPr id="41" name="Straight Connector 40"/>
          <p:cNvCxnSpPr/>
          <p:nvPr/>
        </p:nvCxnSpPr>
        <p:spPr>
          <a:xfrm>
            <a:off x="6096000" y="1150974"/>
            <a:ext cx="2590800" cy="2567241"/>
          </a:xfrm>
          <a:prstGeom prst="line">
            <a:avLst/>
          </a:prstGeom>
          <a:ln>
            <a:solidFill>
              <a:schemeClr val="accent3"/>
            </a:solidFill>
            <a:prstDash val="dash"/>
          </a:ln>
        </p:spPr>
        <p:style>
          <a:lnRef idx="3">
            <a:schemeClr val="accent5"/>
          </a:lnRef>
          <a:fillRef idx="0">
            <a:schemeClr val="accent5"/>
          </a:fillRef>
          <a:effectRef idx="2">
            <a:schemeClr val="accent5"/>
          </a:effectRef>
          <a:fontRef idx="minor">
            <a:schemeClr val="tx1"/>
          </a:fontRef>
        </p:style>
      </p:cxnSp>
      <p:sp>
        <p:nvSpPr>
          <p:cNvPr id="18" name="Freeform 17"/>
          <p:cNvSpPr/>
          <p:nvPr/>
        </p:nvSpPr>
        <p:spPr>
          <a:xfrm>
            <a:off x="5257801" y="1139099"/>
            <a:ext cx="3429000" cy="3337651"/>
          </a:xfrm>
          <a:custGeom>
            <a:avLst/>
            <a:gdLst>
              <a:gd name="connsiteX0" fmla="*/ 0 w 3912781"/>
              <a:gd name="connsiteY0" fmla="*/ 0 h 3891517"/>
              <a:gd name="connsiteX1" fmla="*/ 956930 w 3912781"/>
              <a:gd name="connsiteY1" fmla="*/ 0 h 3891517"/>
              <a:gd name="connsiteX2" fmla="*/ 3912781 w 3912781"/>
              <a:gd name="connsiteY2" fmla="*/ 2977117 h 3891517"/>
              <a:gd name="connsiteX3" fmla="*/ 3912781 w 3912781"/>
              <a:gd name="connsiteY3" fmla="*/ 3891517 h 3891517"/>
              <a:gd name="connsiteX4" fmla="*/ 0 w 3912781"/>
              <a:gd name="connsiteY4" fmla="*/ 3891517 h 3891517"/>
              <a:gd name="connsiteX5" fmla="*/ 0 w 3912781"/>
              <a:gd name="connsiteY5" fmla="*/ 0 h 38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2781" h="3891517">
                <a:moveTo>
                  <a:pt x="0" y="0"/>
                </a:moveTo>
                <a:lnTo>
                  <a:pt x="956930" y="0"/>
                </a:lnTo>
                <a:lnTo>
                  <a:pt x="3912781" y="2977117"/>
                </a:lnTo>
                <a:lnTo>
                  <a:pt x="3912781" y="3891517"/>
                </a:lnTo>
                <a:lnTo>
                  <a:pt x="0" y="3891517"/>
                </a:lnTo>
                <a:lnTo>
                  <a:pt x="0" y="0"/>
                </a:lnTo>
                <a:close/>
              </a:path>
            </a:pathLst>
          </a:custGeom>
          <a:solidFill>
            <a:schemeClr val="accent3">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503763" y="1150974"/>
            <a:ext cx="1183037" cy="3325776"/>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7508175" y="1123950"/>
            <a:ext cx="0" cy="3352800"/>
          </a:xfrm>
          <a:prstGeom prst="line">
            <a:avLst/>
          </a:prstGeom>
          <a:ln>
            <a:solidFill>
              <a:schemeClr val="accent1"/>
            </a:solidFill>
          </a:ln>
        </p:spPr>
        <p:style>
          <a:lnRef idx="3">
            <a:schemeClr val="accent2"/>
          </a:lnRef>
          <a:fillRef idx="0">
            <a:schemeClr val="accent2"/>
          </a:fillRef>
          <a:effectRef idx="2">
            <a:schemeClr val="accent2"/>
          </a:effectRef>
          <a:fontRef idx="minor">
            <a:schemeClr val="tx1"/>
          </a:fontRef>
        </p:style>
      </p:cxnSp>
      <p:sp>
        <p:nvSpPr>
          <p:cNvPr id="7" name="Freeform 6"/>
          <p:cNvSpPr/>
          <p:nvPr/>
        </p:nvSpPr>
        <p:spPr>
          <a:xfrm>
            <a:off x="7505700" y="2533650"/>
            <a:ext cx="1174750" cy="1949450"/>
          </a:xfrm>
          <a:custGeom>
            <a:avLst/>
            <a:gdLst>
              <a:gd name="connsiteX0" fmla="*/ 0 w 1174750"/>
              <a:gd name="connsiteY0" fmla="*/ 0 h 1949450"/>
              <a:gd name="connsiteX1" fmla="*/ 0 w 1174750"/>
              <a:gd name="connsiteY1" fmla="*/ 1949450 h 1949450"/>
              <a:gd name="connsiteX2" fmla="*/ 1174750 w 1174750"/>
              <a:gd name="connsiteY2" fmla="*/ 1949450 h 1949450"/>
              <a:gd name="connsiteX3" fmla="*/ 1174750 w 1174750"/>
              <a:gd name="connsiteY3" fmla="*/ 1181100 h 1949450"/>
              <a:gd name="connsiteX4" fmla="*/ 0 w 1174750"/>
              <a:gd name="connsiteY4" fmla="*/ 0 h 194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750" h="1949450">
                <a:moveTo>
                  <a:pt x="0" y="0"/>
                </a:moveTo>
                <a:lnTo>
                  <a:pt x="0" y="1949450"/>
                </a:lnTo>
                <a:lnTo>
                  <a:pt x="1174750" y="1949450"/>
                </a:lnTo>
                <a:lnTo>
                  <a:pt x="1174750" y="1181100"/>
                </a:lnTo>
                <a:lnTo>
                  <a:pt x="0" y="0"/>
                </a:lnTo>
                <a:close/>
              </a:path>
            </a:pathLst>
          </a:cu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38"/>
                                        </p:tgtEl>
                                      </p:cBhvr>
                                    </p:animEffect>
                                    <p:set>
                                      <p:cBhvr>
                                        <p:cTn id="33" dur="1" fill="hold">
                                          <p:stCondLst>
                                            <p:cond delay="499"/>
                                          </p:stCondLst>
                                        </p:cTn>
                                        <p:tgtEl>
                                          <p:spTgt spid="38"/>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8" grpId="0" animBg="1"/>
      <p:bldP spid="18" grpId="1" animBg="1"/>
      <p:bldP spid="38" grpId="0" animBg="1"/>
      <p:bldP spid="38" grpId="1"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3.3 Graph Systems of Linear Inequalities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a:bodyPr>
              <a:lstStyle/>
              <a:p>
                <a:r>
                  <a:rPr lang="en-US" dirty="0"/>
                  <a:t>Solve the system of inequalities</a:t>
                </a:r>
              </a:p>
              <a:p>
                <a:pPr marL="0"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r>
                              <m:rPr>
                                <m:brk m:alnAt="7"/>
                              </m:rPr>
                              <a:rPr lang="en-US" i="1" smtClean="0">
                                <a:solidFill>
                                  <a:schemeClr val="accent1"/>
                                </a:solidFill>
                                <a:latin typeface="Cambria Math" panose="02040503050406030204" pitchFamily="18" charset="0"/>
                              </a:rPr>
                              <m:t>𝑦</m:t>
                            </m:r>
                            <m:r>
                              <a:rPr lang="en-US" i="1">
                                <a:solidFill>
                                  <a:schemeClr val="accent1"/>
                                </a:solidFill>
                                <a:latin typeface="Cambria Math" panose="02040503050406030204" pitchFamily="18" charset="0"/>
                              </a:rPr>
                              <m:t>&lt;−</m:t>
                            </m:r>
                            <m:f>
                              <m:fPr>
                                <m:ctrlPr>
                                  <a:rPr lang="en-US" i="1">
                                    <a:solidFill>
                                      <a:schemeClr val="accent1"/>
                                    </a:solidFill>
                                    <a:latin typeface="Cambria Math" panose="02040503050406030204" pitchFamily="18" charset="0"/>
                                  </a:rPr>
                                </m:ctrlPr>
                              </m:fPr>
                              <m:num>
                                <m:r>
                                  <a:rPr lang="en-US" i="1">
                                    <a:solidFill>
                                      <a:schemeClr val="accent1"/>
                                    </a:solidFill>
                                    <a:latin typeface="Cambria Math" panose="02040503050406030204" pitchFamily="18" charset="0"/>
                                  </a:rPr>
                                  <m:t>4</m:t>
                                </m:r>
                                <m:r>
                                  <a:rPr lang="en-US" i="1">
                                    <a:solidFill>
                                      <a:schemeClr val="accent1"/>
                                    </a:solidFill>
                                    <a:latin typeface="Cambria Math" panose="02040503050406030204" pitchFamily="18" charset="0"/>
                                  </a:rPr>
                                  <m:t>𝑥</m:t>
                                </m:r>
                              </m:num>
                              <m:den>
                                <m:r>
                                  <a:rPr lang="en-US" i="1">
                                    <a:solidFill>
                                      <a:schemeClr val="accent1"/>
                                    </a:solidFill>
                                    <a:latin typeface="Cambria Math" panose="02040503050406030204" pitchFamily="18" charset="0"/>
                                  </a:rPr>
                                  <m:t>5</m:t>
                                </m:r>
                              </m:den>
                            </m:f>
                            <m:r>
                              <m:rPr>
                                <m:brk m:alnAt="7"/>
                              </m:rP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4</m:t>
                            </m:r>
                          </m:e>
                        </m:mr>
                        <m:mr>
                          <m:e>
                            <m:r>
                              <a:rPr lang="en-US" i="1" smtClean="0">
                                <a:solidFill>
                                  <a:schemeClr val="accent3"/>
                                </a:solidFill>
                                <a:latin typeface="Cambria Math" panose="02040503050406030204" pitchFamily="18" charset="0"/>
                              </a:rPr>
                              <m:t>𝑦</m:t>
                            </m:r>
                            <m:r>
                              <a:rPr lang="en-US" i="1" smtClean="0">
                                <a:solidFill>
                                  <a:schemeClr val="accent3"/>
                                </a:solidFill>
                                <a:latin typeface="Cambria Math" panose="02040503050406030204" pitchFamily="18" charset="0"/>
                              </a:rPr>
                              <m:t>&gt;−</m:t>
                            </m:r>
                            <m:f>
                              <m:fPr>
                                <m:ctrlPr>
                                  <a:rPr lang="en-US" i="1">
                                    <a:solidFill>
                                      <a:schemeClr val="accent3"/>
                                    </a:solidFill>
                                    <a:latin typeface="Cambria Math" panose="02040503050406030204" pitchFamily="18" charset="0"/>
                                  </a:rPr>
                                </m:ctrlPr>
                              </m:fPr>
                              <m:num>
                                <m:r>
                                  <a:rPr lang="en-US" i="1">
                                    <a:solidFill>
                                      <a:schemeClr val="accent3"/>
                                    </a:solidFill>
                                    <a:latin typeface="Cambria Math" panose="02040503050406030204" pitchFamily="18" charset="0"/>
                                  </a:rPr>
                                  <m:t>4</m:t>
                                </m:r>
                                <m:r>
                                  <a:rPr lang="en-US" i="1">
                                    <a:solidFill>
                                      <a:schemeClr val="accent3"/>
                                    </a:solidFill>
                                    <a:latin typeface="Cambria Math" panose="02040503050406030204" pitchFamily="18" charset="0"/>
                                  </a:rPr>
                                  <m:t>𝑥</m:t>
                                </m:r>
                              </m:num>
                              <m:den>
                                <m:r>
                                  <a:rPr lang="en-US" i="1">
                                    <a:solidFill>
                                      <a:schemeClr val="accent3"/>
                                    </a:solidFill>
                                    <a:latin typeface="Cambria Math" panose="02040503050406030204" pitchFamily="18" charset="0"/>
                                  </a:rPr>
                                  <m:t>5</m:t>
                                </m:r>
                              </m:den>
                            </m:f>
                            <m:r>
                              <a:rPr lang="en-US" i="1">
                                <a:solidFill>
                                  <a:schemeClr val="accent3"/>
                                </a:solidFill>
                                <a:latin typeface="Cambria Math" panose="02040503050406030204" pitchFamily="18" charset="0"/>
                              </a:rPr>
                              <m:t>+2</m:t>
                            </m:r>
                          </m:e>
                        </m:mr>
                      </m:m>
                    </m:oMath>
                  </m:oMathPara>
                </a14:m>
                <a:endParaRPr lang="en-US" sz="3600" b="0" dirty="0"/>
              </a:p>
              <a:p>
                <a:pPr marL="406908" lvl="1" indent="-342900">
                  <a:buSzPct val="80000"/>
                </a:pPr>
                <a:r>
                  <a:rPr lang="en-US" dirty="0"/>
                  <a:t>Graph both inequalities.</a:t>
                </a:r>
              </a:p>
              <a:p>
                <a:pPr marL="406908" lvl="1" indent="-342900">
                  <a:buSzPct val="80000"/>
                </a:pPr>
                <a:r>
                  <a:rPr lang="en-US" dirty="0"/>
                  <a:t>Where the shaded areas overlap is the solution.</a:t>
                </a:r>
              </a:p>
              <a:p>
                <a:pPr marL="406908" lvl="1" indent="-342900">
                  <a:buSzPct val="80000"/>
                </a:pPr>
                <a:r>
                  <a:rPr lang="en-US" dirty="0"/>
                  <a:t>No overlap means </a:t>
                </a:r>
                <a:r>
                  <a:rPr lang="en-US" b="1" dirty="0"/>
                  <a:t>No Solution</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1528" t="-990" r="-556"/>
                </a:stretch>
              </a:blipFill>
            </p:spPr>
            <p:txBody>
              <a:bodyPr/>
              <a:lstStyle/>
              <a:p>
                <a:r>
                  <a:rPr lang="en-US">
                    <a:noFill/>
                  </a:rPr>
                  <a:t> </a:t>
                </a:r>
              </a:p>
            </p:txBody>
          </p:sp>
        </mc:Fallback>
      </mc:AlternateContent>
      <p:sp>
        <p:nvSpPr>
          <p:cNvPr id="47106"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Content Placeholder 6" descr="Graph (-5 to 5).jpg"/>
          <p:cNvPicPr>
            <a:picLocks noGrp="1" noChangeAspect="1"/>
          </p:cNvPicPr>
          <p:nvPr>
            <p:ph sz="half" idx="2"/>
          </p:nvPr>
        </p:nvPicPr>
        <p:blipFill>
          <a:blip r:embed="rId7" cstate="print"/>
          <a:stretch>
            <a:fillRect/>
          </a:stretch>
        </p:blipFill>
        <p:spPr>
          <a:xfrm>
            <a:off x="5102225" y="971550"/>
            <a:ext cx="3692525" cy="3692525"/>
          </a:xfrm>
          <a:prstGeom prst="rect">
            <a:avLst/>
          </a:prstGeom>
          <a:noFill/>
          <a:ln>
            <a:noFill/>
          </a:ln>
        </p:spPr>
      </p:pic>
      <p:sp>
        <p:nvSpPr>
          <p:cNvPr id="5" name="Oval 4"/>
          <p:cNvSpPr/>
          <p:nvPr/>
        </p:nvSpPr>
        <p:spPr>
          <a:xfrm>
            <a:off x="6915150" y="3898900"/>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24500" y="2774950"/>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257800" y="2561538"/>
            <a:ext cx="2362200" cy="190917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5276850" y="2584450"/>
            <a:ext cx="2349500" cy="1905000"/>
          </a:xfrm>
          <a:custGeom>
            <a:avLst/>
            <a:gdLst>
              <a:gd name="connsiteX0" fmla="*/ 0 w 2349500"/>
              <a:gd name="connsiteY0" fmla="*/ 0 h 1905000"/>
              <a:gd name="connsiteX1" fmla="*/ 0 w 2349500"/>
              <a:gd name="connsiteY1" fmla="*/ 1905000 h 1905000"/>
              <a:gd name="connsiteX2" fmla="*/ 2349500 w 2349500"/>
              <a:gd name="connsiteY2" fmla="*/ 1905000 h 1905000"/>
              <a:gd name="connsiteX3" fmla="*/ 0 w 2349500"/>
              <a:gd name="connsiteY3" fmla="*/ 0 h 1905000"/>
            </a:gdLst>
            <a:ahLst/>
            <a:cxnLst>
              <a:cxn ang="0">
                <a:pos x="connsiteX0" y="connsiteY0"/>
              </a:cxn>
              <a:cxn ang="0">
                <a:pos x="connsiteX1" y="connsiteY1"/>
              </a:cxn>
              <a:cxn ang="0">
                <a:pos x="connsiteX2" y="connsiteY2"/>
              </a:cxn>
              <a:cxn ang="0">
                <a:pos x="connsiteX3" y="connsiteY3"/>
              </a:cxn>
            </a:cxnLst>
            <a:rect l="l" t="t" r="r" b="b"/>
            <a:pathLst>
              <a:path w="2349500" h="1905000">
                <a:moveTo>
                  <a:pt x="0" y="0"/>
                </a:moveTo>
                <a:lnTo>
                  <a:pt x="0" y="1905000"/>
                </a:lnTo>
                <a:lnTo>
                  <a:pt x="2349500" y="1905000"/>
                </a:ln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915150" y="222250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12150" y="334010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24500" y="110490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8" idx="5"/>
          </p:cNvCxnSpPr>
          <p:nvPr/>
        </p:nvCxnSpPr>
        <p:spPr>
          <a:xfrm>
            <a:off x="5589541" y="1169941"/>
            <a:ext cx="3021059" cy="2422353"/>
          </a:xfrm>
          <a:prstGeom prst="line">
            <a:avLst/>
          </a:prstGeom>
          <a:ln w="381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5562600" y="1143000"/>
            <a:ext cx="3060700" cy="2444750"/>
          </a:xfrm>
          <a:custGeom>
            <a:avLst/>
            <a:gdLst>
              <a:gd name="connsiteX0" fmla="*/ 0 w 3060700"/>
              <a:gd name="connsiteY0" fmla="*/ 0 h 2444750"/>
              <a:gd name="connsiteX1" fmla="*/ 3060700 w 3060700"/>
              <a:gd name="connsiteY1" fmla="*/ 0 h 2444750"/>
              <a:gd name="connsiteX2" fmla="*/ 3060700 w 3060700"/>
              <a:gd name="connsiteY2" fmla="*/ 2444750 h 2444750"/>
              <a:gd name="connsiteX3" fmla="*/ 0 w 3060700"/>
              <a:gd name="connsiteY3" fmla="*/ 0 h 2444750"/>
            </a:gdLst>
            <a:ahLst/>
            <a:cxnLst>
              <a:cxn ang="0">
                <a:pos x="connsiteX0" y="connsiteY0"/>
              </a:cxn>
              <a:cxn ang="0">
                <a:pos x="connsiteX1" y="connsiteY1"/>
              </a:cxn>
              <a:cxn ang="0">
                <a:pos x="connsiteX2" y="connsiteY2"/>
              </a:cxn>
              <a:cxn ang="0">
                <a:pos x="connsiteX3" y="connsiteY3"/>
              </a:cxn>
            </a:cxnLst>
            <a:rect l="l" t="t" r="r" b="b"/>
            <a:pathLst>
              <a:path w="3060700" h="2444750">
                <a:moveTo>
                  <a:pt x="0" y="0"/>
                </a:moveTo>
                <a:lnTo>
                  <a:pt x="3060700" y="0"/>
                </a:lnTo>
                <a:lnTo>
                  <a:pt x="3060700" y="2444750"/>
                </a:lnTo>
                <a:lnTo>
                  <a:pt x="0" y="0"/>
                </a:ln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290">
                                          <p:stCondLst>
                                            <p:cond delay="0"/>
                                          </p:stCondLst>
                                        </p:cTn>
                                        <p:tgtEl>
                                          <p:spTgt spid="5"/>
                                        </p:tgtEl>
                                      </p:cBhvr>
                                    </p:animEffect>
                                    <p:anim calcmode="lin" valueType="num">
                                      <p:cBhvr>
                                        <p:cTn id="1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7" dur="13">
                                          <p:stCondLst>
                                            <p:cond delay="325"/>
                                          </p:stCondLst>
                                        </p:cTn>
                                        <p:tgtEl>
                                          <p:spTgt spid="5"/>
                                        </p:tgtEl>
                                      </p:cBhvr>
                                      <p:to x="100000" y="60000"/>
                                    </p:animScale>
                                    <p:animScale>
                                      <p:cBhvr>
                                        <p:cTn id="18" dur="83" decel="50000">
                                          <p:stCondLst>
                                            <p:cond delay="338"/>
                                          </p:stCondLst>
                                        </p:cTn>
                                        <p:tgtEl>
                                          <p:spTgt spid="5"/>
                                        </p:tgtEl>
                                      </p:cBhvr>
                                      <p:to x="100000" y="100000"/>
                                    </p:animScale>
                                    <p:animScale>
                                      <p:cBhvr>
                                        <p:cTn id="19" dur="13">
                                          <p:stCondLst>
                                            <p:cond delay="656"/>
                                          </p:stCondLst>
                                        </p:cTn>
                                        <p:tgtEl>
                                          <p:spTgt spid="5"/>
                                        </p:tgtEl>
                                      </p:cBhvr>
                                      <p:to x="100000" y="80000"/>
                                    </p:animScale>
                                    <p:animScale>
                                      <p:cBhvr>
                                        <p:cTn id="20" dur="83" decel="50000">
                                          <p:stCondLst>
                                            <p:cond delay="669"/>
                                          </p:stCondLst>
                                        </p:cTn>
                                        <p:tgtEl>
                                          <p:spTgt spid="5"/>
                                        </p:tgtEl>
                                      </p:cBhvr>
                                      <p:to x="100000" y="100000"/>
                                    </p:animScale>
                                    <p:animScale>
                                      <p:cBhvr>
                                        <p:cTn id="21" dur="13">
                                          <p:stCondLst>
                                            <p:cond delay="821"/>
                                          </p:stCondLst>
                                        </p:cTn>
                                        <p:tgtEl>
                                          <p:spTgt spid="5"/>
                                        </p:tgtEl>
                                      </p:cBhvr>
                                      <p:to x="100000" y="90000"/>
                                    </p:animScale>
                                    <p:animScale>
                                      <p:cBhvr>
                                        <p:cTn id="22" dur="83" decel="50000">
                                          <p:stCondLst>
                                            <p:cond delay="834"/>
                                          </p:stCondLst>
                                        </p:cTn>
                                        <p:tgtEl>
                                          <p:spTgt spid="5"/>
                                        </p:tgtEl>
                                      </p:cBhvr>
                                      <p:to x="100000" y="100000"/>
                                    </p:animScale>
                                    <p:animScale>
                                      <p:cBhvr>
                                        <p:cTn id="23" dur="13">
                                          <p:stCondLst>
                                            <p:cond delay="904"/>
                                          </p:stCondLst>
                                        </p:cTn>
                                        <p:tgtEl>
                                          <p:spTgt spid="5"/>
                                        </p:tgtEl>
                                      </p:cBhvr>
                                      <p:to x="100000" y="95000"/>
                                    </p:animScale>
                                    <p:animScale>
                                      <p:cBhvr>
                                        <p:cTn id="24" dur="83" decel="50000">
                                          <p:stCondLst>
                                            <p:cond delay="917"/>
                                          </p:stCondLst>
                                        </p:cTn>
                                        <p:tgtEl>
                                          <p:spTgt spid="5"/>
                                        </p:tgtEl>
                                      </p:cBhvr>
                                      <p:to x="100000" y="100000"/>
                                    </p:animScale>
                                  </p:childTnLst>
                                </p:cTn>
                              </p:par>
                            </p:childTnLst>
                          </p:cTn>
                        </p:par>
                        <p:par>
                          <p:cTn id="25" fill="hold">
                            <p:stCondLst>
                              <p:cond delay="1000"/>
                            </p:stCondLst>
                            <p:childTnLst>
                              <p:par>
                                <p:cTn id="26" presetID="26"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290">
                                          <p:stCondLst>
                                            <p:cond delay="0"/>
                                          </p:stCondLst>
                                        </p:cTn>
                                        <p:tgtEl>
                                          <p:spTgt spid="9"/>
                                        </p:tgtEl>
                                      </p:cBhvr>
                                    </p:animEffect>
                                    <p:anim calcmode="lin" valueType="num">
                                      <p:cBhvr>
                                        <p:cTn id="29"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34" dur="13">
                                          <p:stCondLst>
                                            <p:cond delay="325"/>
                                          </p:stCondLst>
                                        </p:cTn>
                                        <p:tgtEl>
                                          <p:spTgt spid="9"/>
                                        </p:tgtEl>
                                      </p:cBhvr>
                                      <p:to x="100000" y="60000"/>
                                    </p:animScale>
                                    <p:animScale>
                                      <p:cBhvr>
                                        <p:cTn id="35" dur="83" decel="50000">
                                          <p:stCondLst>
                                            <p:cond delay="338"/>
                                          </p:stCondLst>
                                        </p:cTn>
                                        <p:tgtEl>
                                          <p:spTgt spid="9"/>
                                        </p:tgtEl>
                                      </p:cBhvr>
                                      <p:to x="100000" y="100000"/>
                                    </p:animScale>
                                    <p:animScale>
                                      <p:cBhvr>
                                        <p:cTn id="36" dur="13">
                                          <p:stCondLst>
                                            <p:cond delay="656"/>
                                          </p:stCondLst>
                                        </p:cTn>
                                        <p:tgtEl>
                                          <p:spTgt spid="9"/>
                                        </p:tgtEl>
                                      </p:cBhvr>
                                      <p:to x="100000" y="80000"/>
                                    </p:animScale>
                                    <p:animScale>
                                      <p:cBhvr>
                                        <p:cTn id="37" dur="83" decel="50000">
                                          <p:stCondLst>
                                            <p:cond delay="669"/>
                                          </p:stCondLst>
                                        </p:cTn>
                                        <p:tgtEl>
                                          <p:spTgt spid="9"/>
                                        </p:tgtEl>
                                      </p:cBhvr>
                                      <p:to x="100000" y="100000"/>
                                    </p:animScale>
                                    <p:animScale>
                                      <p:cBhvr>
                                        <p:cTn id="38" dur="13">
                                          <p:stCondLst>
                                            <p:cond delay="821"/>
                                          </p:stCondLst>
                                        </p:cTn>
                                        <p:tgtEl>
                                          <p:spTgt spid="9"/>
                                        </p:tgtEl>
                                      </p:cBhvr>
                                      <p:to x="100000" y="90000"/>
                                    </p:animScale>
                                    <p:animScale>
                                      <p:cBhvr>
                                        <p:cTn id="39" dur="83" decel="50000">
                                          <p:stCondLst>
                                            <p:cond delay="834"/>
                                          </p:stCondLst>
                                        </p:cTn>
                                        <p:tgtEl>
                                          <p:spTgt spid="9"/>
                                        </p:tgtEl>
                                      </p:cBhvr>
                                      <p:to x="100000" y="100000"/>
                                    </p:animScale>
                                    <p:animScale>
                                      <p:cBhvr>
                                        <p:cTn id="40" dur="13">
                                          <p:stCondLst>
                                            <p:cond delay="904"/>
                                          </p:stCondLst>
                                        </p:cTn>
                                        <p:tgtEl>
                                          <p:spTgt spid="9"/>
                                        </p:tgtEl>
                                      </p:cBhvr>
                                      <p:to x="100000" y="95000"/>
                                    </p:animScale>
                                    <p:animScale>
                                      <p:cBhvr>
                                        <p:cTn id="41" dur="83" decel="50000">
                                          <p:stCondLst>
                                            <p:cond delay="917"/>
                                          </p:stCondLst>
                                        </p:cTn>
                                        <p:tgtEl>
                                          <p:spTgt spid="9"/>
                                        </p:tgtEl>
                                      </p:cBhvr>
                                      <p:to x="100000" y="100000"/>
                                    </p:animScale>
                                  </p:childTnLst>
                                </p:cTn>
                              </p:par>
                            </p:childTnLst>
                          </p:cTn>
                        </p:par>
                        <p:par>
                          <p:cTn id="42" fill="hold">
                            <p:stCondLst>
                              <p:cond delay="2000"/>
                            </p:stCondLst>
                            <p:childTnLst>
                              <p:par>
                                <p:cTn id="43" presetID="2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290">
                                          <p:stCondLst>
                                            <p:cond delay="0"/>
                                          </p:stCondLst>
                                        </p:cTn>
                                        <p:tgtEl>
                                          <p:spTgt spid="14"/>
                                        </p:tgtEl>
                                      </p:cBhvr>
                                    </p:animEffect>
                                    <p:anim calcmode="lin" valueType="num">
                                      <p:cBhvr>
                                        <p:cTn id="55"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6"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7"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58"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59"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60" dur="13">
                                          <p:stCondLst>
                                            <p:cond delay="325"/>
                                          </p:stCondLst>
                                        </p:cTn>
                                        <p:tgtEl>
                                          <p:spTgt spid="14"/>
                                        </p:tgtEl>
                                      </p:cBhvr>
                                      <p:to x="100000" y="60000"/>
                                    </p:animScale>
                                    <p:animScale>
                                      <p:cBhvr>
                                        <p:cTn id="61" dur="83" decel="50000">
                                          <p:stCondLst>
                                            <p:cond delay="338"/>
                                          </p:stCondLst>
                                        </p:cTn>
                                        <p:tgtEl>
                                          <p:spTgt spid="14"/>
                                        </p:tgtEl>
                                      </p:cBhvr>
                                      <p:to x="100000" y="100000"/>
                                    </p:animScale>
                                    <p:animScale>
                                      <p:cBhvr>
                                        <p:cTn id="62" dur="13">
                                          <p:stCondLst>
                                            <p:cond delay="656"/>
                                          </p:stCondLst>
                                        </p:cTn>
                                        <p:tgtEl>
                                          <p:spTgt spid="14"/>
                                        </p:tgtEl>
                                      </p:cBhvr>
                                      <p:to x="100000" y="80000"/>
                                    </p:animScale>
                                    <p:animScale>
                                      <p:cBhvr>
                                        <p:cTn id="63" dur="83" decel="50000">
                                          <p:stCondLst>
                                            <p:cond delay="669"/>
                                          </p:stCondLst>
                                        </p:cTn>
                                        <p:tgtEl>
                                          <p:spTgt spid="14"/>
                                        </p:tgtEl>
                                      </p:cBhvr>
                                      <p:to x="100000" y="100000"/>
                                    </p:animScale>
                                    <p:animScale>
                                      <p:cBhvr>
                                        <p:cTn id="64" dur="13">
                                          <p:stCondLst>
                                            <p:cond delay="821"/>
                                          </p:stCondLst>
                                        </p:cTn>
                                        <p:tgtEl>
                                          <p:spTgt spid="14"/>
                                        </p:tgtEl>
                                      </p:cBhvr>
                                      <p:to x="100000" y="90000"/>
                                    </p:animScale>
                                    <p:animScale>
                                      <p:cBhvr>
                                        <p:cTn id="65" dur="83" decel="50000">
                                          <p:stCondLst>
                                            <p:cond delay="834"/>
                                          </p:stCondLst>
                                        </p:cTn>
                                        <p:tgtEl>
                                          <p:spTgt spid="14"/>
                                        </p:tgtEl>
                                      </p:cBhvr>
                                      <p:to x="100000" y="100000"/>
                                    </p:animScale>
                                    <p:animScale>
                                      <p:cBhvr>
                                        <p:cTn id="66" dur="13">
                                          <p:stCondLst>
                                            <p:cond delay="904"/>
                                          </p:stCondLst>
                                        </p:cTn>
                                        <p:tgtEl>
                                          <p:spTgt spid="14"/>
                                        </p:tgtEl>
                                      </p:cBhvr>
                                      <p:to x="100000" y="95000"/>
                                    </p:animScale>
                                    <p:animScale>
                                      <p:cBhvr>
                                        <p:cTn id="67" dur="83" decel="50000">
                                          <p:stCondLst>
                                            <p:cond delay="917"/>
                                          </p:stCondLst>
                                        </p:cTn>
                                        <p:tgtEl>
                                          <p:spTgt spid="14"/>
                                        </p:tgtEl>
                                      </p:cBhvr>
                                      <p:to x="100000" y="100000"/>
                                    </p:animScale>
                                  </p:childTnLst>
                                </p:cTn>
                              </p:par>
                            </p:childTnLst>
                          </p:cTn>
                        </p:par>
                        <p:par>
                          <p:cTn id="68" fill="hold">
                            <p:stCondLst>
                              <p:cond delay="1000"/>
                            </p:stCondLst>
                            <p:childTnLst>
                              <p:par>
                                <p:cTn id="69" presetID="26"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290">
                                          <p:stCondLst>
                                            <p:cond delay="0"/>
                                          </p:stCondLst>
                                        </p:cTn>
                                        <p:tgtEl>
                                          <p:spTgt spid="17"/>
                                        </p:tgtEl>
                                      </p:cBhvr>
                                    </p:animEffect>
                                    <p:anim calcmode="lin" valueType="num">
                                      <p:cBhvr>
                                        <p:cTn id="72"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77" dur="13">
                                          <p:stCondLst>
                                            <p:cond delay="325"/>
                                          </p:stCondLst>
                                        </p:cTn>
                                        <p:tgtEl>
                                          <p:spTgt spid="17"/>
                                        </p:tgtEl>
                                      </p:cBhvr>
                                      <p:to x="100000" y="60000"/>
                                    </p:animScale>
                                    <p:animScale>
                                      <p:cBhvr>
                                        <p:cTn id="78" dur="83" decel="50000">
                                          <p:stCondLst>
                                            <p:cond delay="338"/>
                                          </p:stCondLst>
                                        </p:cTn>
                                        <p:tgtEl>
                                          <p:spTgt spid="17"/>
                                        </p:tgtEl>
                                      </p:cBhvr>
                                      <p:to x="100000" y="100000"/>
                                    </p:animScale>
                                    <p:animScale>
                                      <p:cBhvr>
                                        <p:cTn id="79" dur="13">
                                          <p:stCondLst>
                                            <p:cond delay="656"/>
                                          </p:stCondLst>
                                        </p:cTn>
                                        <p:tgtEl>
                                          <p:spTgt spid="17"/>
                                        </p:tgtEl>
                                      </p:cBhvr>
                                      <p:to x="100000" y="80000"/>
                                    </p:animScale>
                                    <p:animScale>
                                      <p:cBhvr>
                                        <p:cTn id="80" dur="83" decel="50000">
                                          <p:stCondLst>
                                            <p:cond delay="669"/>
                                          </p:stCondLst>
                                        </p:cTn>
                                        <p:tgtEl>
                                          <p:spTgt spid="17"/>
                                        </p:tgtEl>
                                      </p:cBhvr>
                                      <p:to x="100000" y="100000"/>
                                    </p:animScale>
                                    <p:animScale>
                                      <p:cBhvr>
                                        <p:cTn id="81" dur="13">
                                          <p:stCondLst>
                                            <p:cond delay="821"/>
                                          </p:stCondLst>
                                        </p:cTn>
                                        <p:tgtEl>
                                          <p:spTgt spid="17"/>
                                        </p:tgtEl>
                                      </p:cBhvr>
                                      <p:to x="100000" y="90000"/>
                                    </p:animScale>
                                    <p:animScale>
                                      <p:cBhvr>
                                        <p:cTn id="82" dur="83" decel="50000">
                                          <p:stCondLst>
                                            <p:cond delay="834"/>
                                          </p:stCondLst>
                                        </p:cTn>
                                        <p:tgtEl>
                                          <p:spTgt spid="17"/>
                                        </p:tgtEl>
                                      </p:cBhvr>
                                      <p:to x="100000" y="100000"/>
                                    </p:animScale>
                                    <p:animScale>
                                      <p:cBhvr>
                                        <p:cTn id="83" dur="13">
                                          <p:stCondLst>
                                            <p:cond delay="904"/>
                                          </p:stCondLst>
                                        </p:cTn>
                                        <p:tgtEl>
                                          <p:spTgt spid="17"/>
                                        </p:tgtEl>
                                      </p:cBhvr>
                                      <p:to x="100000" y="95000"/>
                                    </p:animScale>
                                    <p:animScale>
                                      <p:cBhvr>
                                        <p:cTn id="84" dur="83" decel="50000">
                                          <p:stCondLst>
                                            <p:cond delay="917"/>
                                          </p:stCondLst>
                                        </p:cTn>
                                        <p:tgtEl>
                                          <p:spTgt spid="17"/>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down)">
                                      <p:cBhvr>
                                        <p:cTn id="87" dur="290">
                                          <p:stCondLst>
                                            <p:cond delay="0"/>
                                          </p:stCondLst>
                                        </p:cTn>
                                        <p:tgtEl>
                                          <p:spTgt spid="18"/>
                                        </p:tgtEl>
                                      </p:cBhvr>
                                    </p:animEffect>
                                    <p:anim calcmode="lin" valueType="num">
                                      <p:cBhvr>
                                        <p:cTn id="88"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9"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0"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91"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92"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93" dur="13">
                                          <p:stCondLst>
                                            <p:cond delay="325"/>
                                          </p:stCondLst>
                                        </p:cTn>
                                        <p:tgtEl>
                                          <p:spTgt spid="18"/>
                                        </p:tgtEl>
                                      </p:cBhvr>
                                      <p:to x="100000" y="60000"/>
                                    </p:animScale>
                                    <p:animScale>
                                      <p:cBhvr>
                                        <p:cTn id="94" dur="83" decel="50000">
                                          <p:stCondLst>
                                            <p:cond delay="338"/>
                                          </p:stCondLst>
                                        </p:cTn>
                                        <p:tgtEl>
                                          <p:spTgt spid="18"/>
                                        </p:tgtEl>
                                      </p:cBhvr>
                                      <p:to x="100000" y="100000"/>
                                    </p:animScale>
                                    <p:animScale>
                                      <p:cBhvr>
                                        <p:cTn id="95" dur="13">
                                          <p:stCondLst>
                                            <p:cond delay="656"/>
                                          </p:stCondLst>
                                        </p:cTn>
                                        <p:tgtEl>
                                          <p:spTgt spid="18"/>
                                        </p:tgtEl>
                                      </p:cBhvr>
                                      <p:to x="100000" y="80000"/>
                                    </p:animScale>
                                    <p:animScale>
                                      <p:cBhvr>
                                        <p:cTn id="96" dur="83" decel="50000">
                                          <p:stCondLst>
                                            <p:cond delay="669"/>
                                          </p:stCondLst>
                                        </p:cTn>
                                        <p:tgtEl>
                                          <p:spTgt spid="18"/>
                                        </p:tgtEl>
                                      </p:cBhvr>
                                      <p:to x="100000" y="100000"/>
                                    </p:animScale>
                                    <p:animScale>
                                      <p:cBhvr>
                                        <p:cTn id="97" dur="13">
                                          <p:stCondLst>
                                            <p:cond delay="821"/>
                                          </p:stCondLst>
                                        </p:cTn>
                                        <p:tgtEl>
                                          <p:spTgt spid="18"/>
                                        </p:tgtEl>
                                      </p:cBhvr>
                                      <p:to x="100000" y="90000"/>
                                    </p:animScale>
                                    <p:animScale>
                                      <p:cBhvr>
                                        <p:cTn id="98" dur="83" decel="50000">
                                          <p:stCondLst>
                                            <p:cond delay="834"/>
                                          </p:stCondLst>
                                        </p:cTn>
                                        <p:tgtEl>
                                          <p:spTgt spid="18"/>
                                        </p:tgtEl>
                                      </p:cBhvr>
                                      <p:to x="100000" y="100000"/>
                                    </p:animScale>
                                    <p:animScale>
                                      <p:cBhvr>
                                        <p:cTn id="99" dur="13">
                                          <p:stCondLst>
                                            <p:cond delay="904"/>
                                          </p:stCondLst>
                                        </p:cTn>
                                        <p:tgtEl>
                                          <p:spTgt spid="18"/>
                                        </p:tgtEl>
                                      </p:cBhvr>
                                      <p:to x="100000" y="95000"/>
                                    </p:animScale>
                                    <p:animScale>
                                      <p:cBhvr>
                                        <p:cTn id="100" dur="83" decel="50000">
                                          <p:stCondLst>
                                            <p:cond delay="917"/>
                                          </p:stCondLst>
                                        </p:cTn>
                                        <p:tgtEl>
                                          <p:spTgt spid="18"/>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wipe(left)">
                                      <p:cBhvr>
                                        <p:cTn id="105" dur="50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wipe(left)">
                                      <p:cBhvr>
                                        <p:cTn id="110" dur="500"/>
                                        <p:tgtEl>
                                          <p:spTgt spid="22"/>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4" grpId="0" animBg="1"/>
      <p:bldP spid="17" grpId="0" animBg="1"/>
      <p:bldP spid="18"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3.3 Graph Systems of Linear Inequalities</a:t>
            </a:r>
          </a:p>
        </p:txBody>
      </p:sp>
      <mc:AlternateContent xmlns:mc="http://schemas.openxmlformats.org/markup-compatibility/2006">
        <mc:Choice xmlns:a14="http://schemas.microsoft.com/office/drawing/2010/main" Requires="a14">
          <p:sp>
            <p:nvSpPr>
              <p:cNvPr id="3" name="Content Placeholder 2"/>
              <p:cNvSpPr>
                <a:spLocks noGrp="1"/>
              </p:cNvSpPr>
              <p:nvPr>
                <p:ph sz="half" idx="1"/>
              </p:nvPr>
            </p:nvSpPr>
            <p:spPr/>
            <p:txBody>
              <a:bodyPr>
                <a:normAutofit fontScale="92500" lnSpcReduction="20000"/>
              </a:bodyPr>
              <a:lstStyle/>
              <a:p>
                <a:r>
                  <a:rPr lang="en-US" dirty="0"/>
                  <a:t>Solve the system of</a:t>
                </a:r>
              </a:p>
              <a:p>
                <a:pPr marL="64008" lvl="1" indent="0">
                  <a:buSzPct val="80000"/>
                  <a:buNone/>
                </a:pPr>
                <a14:m>
                  <m:oMathPara xmlns:m="http://schemas.openxmlformats.org/officeDocument/2006/math">
                    <m:oMathParaPr>
                      <m:jc m:val="centerGroup"/>
                    </m:oMathParaPr>
                    <m:oMath xmlns:m="http://schemas.openxmlformats.org/officeDocument/2006/math">
                      <m:r>
                        <a:rPr lang="en-US" sz="2800" i="1" dirty="0" smtClean="0">
                          <a:solidFill>
                            <a:schemeClr val="accent1"/>
                          </a:solidFill>
                          <a:latin typeface="Cambria Math" panose="02040503050406030204" pitchFamily="18" charset="0"/>
                        </a:rPr>
                        <m:t>𝑦</m:t>
                      </m:r>
                      <m:r>
                        <a:rPr lang="en-US" sz="2800" b="0" i="1" dirty="0" smtClean="0">
                          <a:solidFill>
                            <a:schemeClr val="accent1"/>
                          </a:solidFill>
                          <a:latin typeface="Cambria Math" panose="02040503050406030204" pitchFamily="18" charset="0"/>
                        </a:rPr>
                        <m:t>≤</m:t>
                      </m:r>
                      <m:r>
                        <a:rPr lang="en-US" sz="2800" i="1" dirty="0" smtClean="0">
                          <a:solidFill>
                            <a:schemeClr val="accent1"/>
                          </a:solidFill>
                          <a:latin typeface="Cambria Math" panose="02040503050406030204" pitchFamily="18" charset="0"/>
                        </a:rPr>
                        <m:t>3</m:t>
                      </m:r>
                    </m:oMath>
                  </m:oMathPara>
                </a14:m>
                <a:endParaRPr lang="en-US" sz="2800" dirty="0">
                  <a:solidFill>
                    <a:schemeClr val="accent1"/>
                  </a:solidFill>
                </a:endParaRPr>
              </a:p>
              <a:p>
                <a:pPr marL="64008" lvl="1" indent="0">
                  <a:buSzPct val="80000"/>
                  <a:buNone/>
                </a:pPr>
                <a14:m>
                  <m:oMathPara xmlns:m="http://schemas.openxmlformats.org/officeDocument/2006/math">
                    <m:oMathParaPr>
                      <m:jc m:val="centerGroup"/>
                    </m:oMathParaPr>
                    <m:oMath xmlns:m="http://schemas.openxmlformats.org/officeDocument/2006/math">
                      <m:r>
                        <a:rPr lang="en-US" sz="2800" i="1" dirty="0" smtClean="0">
                          <a:solidFill>
                            <a:schemeClr val="accent3"/>
                          </a:solidFill>
                          <a:latin typeface="Cambria Math" panose="02040503050406030204" pitchFamily="18" charset="0"/>
                        </a:rPr>
                        <m:t>0</m:t>
                      </m:r>
                      <m:r>
                        <a:rPr lang="en-US" sz="2800" b="0" i="1" dirty="0" smtClean="0">
                          <a:solidFill>
                            <a:schemeClr val="accent3"/>
                          </a:solidFill>
                          <a:latin typeface="Cambria Math" panose="02040503050406030204" pitchFamily="18" charset="0"/>
                        </a:rPr>
                        <m:t>≤</m:t>
                      </m:r>
                      <m:r>
                        <a:rPr lang="en-US" sz="2800" i="1" dirty="0" smtClean="0">
                          <a:solidFill>
                            <a:schemeClr val="accent3"/>
                          </a:solidFill>
                          <a:latin typeface="Cambria Math" panose="02040503050406030204" pitchFamily="18" charset="0"/>
                        </a:rPr>
                        <m:t>𝑥</m:t>
                      </m:r>
                      <m:r>
                        <a:rPr lang="en-US" sz="2800" b="0" i="1" dirty="0" smtClean="0">
                          <a:solidFill>
                            <a:schemeClr val="accent3"/>
                          </a:solidFill>
                          <a:latin typeface="Cambria Math" panose="02040503050406030204" pitchFamily="18" charset="0"/>
                        </a:rPr>
                        <m:t>≤</m:t>
                      </m:r>
                      <m:r>
                        <a:rPr lang="en-US" sz="2800" i="1" dirty="0" smtClean="0">
                          <a:solidFill>
                            <a:schemeClr val="accent3"/>
                          </a:solidFill>
                          <a:latin typeface="Cambria Math" panose="02040503050406030204" pitchFamily="18" charset="0"/>
                        </a:rPr>
                        <m:t>5</m:t>
                      </m:r>
                    </m:oMath>
                  </m:oMathPara>
                </a14:m>
                <a:endParaRPr lang="en-US" sz="2800" dirty="0">
                  <a:solidFill>
                    <a:schemeClr val="accent3"/>
                  </a:solidFill>
                </a:endParaRPr>
              </a:p>
              <a:p>
                <a:pPr marL="64008" lvl="1" indent="0">
                  <a:buSzPct val="80000"/>
                  <a:buNone/>
                </a:pPr>
                <a14:m>
                  <m:oMathPara xmlns:m="http://schemas.openxmlformats.org/officeDocument/2006/math">
                    <m:oMathParaPr>
                      <m:jc m:val="centerGroup"/>
                    </m:oMathParaPr>
                    <m:oMath xmlns:m="http://schemas.openxmlformats.org/officeDocument/2006/math">
                      <m:r>
                        <a:rPr lang="en-US" sz="2800" i="1" dirty="0" smtClean="0">
                          <a:solidFill>
                            <a:schemeClr val="accent2"/>
                          </a:solidFill>
                          <a:latin typeface="Cambria Math" panose="02040503050406030204" pitchFamily="18" charset="0"/>
                        </a:rPr>
                        <m:t>𝑥</m:t>
                      </m:r>
                      <m:r>
                        <a:rPr lang="en-US" sz="2800" i="1" dirty="0" smtClean="0">
                          <a:solidFill>
                            <a:schemeClr val="accent2"/>
                          </a:solidFill>
                          <a:latin typeface="Cambria Math" panose="02040503050406030204" pitchFamily="18" charset="0"/>
                        </a:rPr>
                        <m:t>&gt;−</m:t>
                      </m:r>
                      <m:r>
                        <a:rPr lang="en-US" sz="2800" i="1" dirty="0" smtClean="0">
                          <a:solidFill>
                            <a:schemeClr val="accent2"/>
                          </a:solidFill>
                          <a:latin typeface="Cambria Math" panose="02040503050406030204" pitchFamily="18" charset="0"/>
                        </a:rPr>
                        <m:t>𝑦</m:t>
                      </m:r>
                    </m:oMath>
                  </m:oMathPara>
                </a14:m>
                <a:endParaRPr lang="en-US" sz="2800" dirty="0">
                  <a:solidFill>
                    <a:schemeClr val="accent2"/>
                  </a:solidFill>
                </a:endParaRPr>
              </a:p>
              <a:p>
                <a:pPr marL="406908" lvl="1" indent="-342900">
                  <a:buSzPct val="80000"/>
                </a:pPr>
                <a:r>
                  <a:rPr lang="en-US" dirty="0"/>
                  <a:t>Graph all inequalities.</a:t>
                </a:r>
              </a:p>
              <a:p>
                <a:pPr marL="64008" lvl="1" indent="0">
                  <a:buSzPct val="80000"/>
                  <a:buNone/>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𝑥</m:t>
                      </m:r>
                      <m:r>
                        <a:rPr lang="en-US" b="0" i="1" smtClean="0">
                          <a:solidFill>
                            <a:schemeClr val="accent2"/>
                          </a:solidFill>
                          <a:latin typeface="Cambria Math" panose="02040503050406030204" pitchFamily="18" charset="0"/>
                        </a:rPr>
                        <m:t>&gt;−</m:t>
                      </m:r>
                      <m:r>
                        <a:rPr lang="en-US" b="0" i="1" smtClean="0">
                          <a:solidFill>
                            <a:schemeClr val="accent2"/>
                          </a:solidFill>
                          <a:latin typeface="Cambria Math" panose="02040503050406030204" pitchFamily="18" charset="0"/>
                        </a:rPr>
                        <m:t>𝑦</m:t>
                      </m:r>
                    </m:oMath>
                  </m:oMathPara>
                </a14:m>
                <a:endParaRPr lang="en-US" b="0" dirty="0">
                  <a:solidFill>
                    <a:schemeClr val="accent2"/>
                  </a:solidFill>
                </a:endParaRPr>
              </a:p>
              <a:p>
                <a:pPr marL="64008" lvl="1" indent="0">
                  <a:buSzPct val="80000"/>
                  <a:buNone/>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𝑥</m:t>
                      </m:r>
                      <m:r>
                        <a:rPr lang="en-US" b="0" i="1" smtClean="0">
                          <a:solidFill>
                            <a:schemeClr val="accent2"/>
                          </a:solidFill>
                          <a:latin typeface="Cambria Math" panose="02040503050406030204" pitchFamily="18" charset="0"/>
                        </a:rPr>
                        <m:t>&lt;</m:t>
                      </m:r>
                      <m:r>
                        <a:rPr lang="en-US" b="0" i="1" smtClean="0">
                          <a:solidFill>
                            <a:schemeClr val="accent2"/>
                          </a:solidFill>
                          <a:latin typeface="Cambria Math" panose="02040503050406030204" pitchFamily="18" charset="0"/>
                        </a:rPr>
                        <m:t>𝑦</m:t>
                      </m:r>
                    </m:oMath>
                  </m:oMathPara>
                </a14:m>
                <a:endParaRPr lang="en-US" b="0" dirty="0">
                  <a:solidFill>
                    <a:schemeClr val="accent2"/>
                  </a:solidFill>
                </a:endParaRPr>
              </a:p>
              <a:p>
                <a:pPr marL="64008" lvl="1" indent="0">
                  <a:buSzPct val="80000"/>
                  <a:buNone/>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𝑦</m:t>
                      </m:r>
                      <m:r>
                        <a:rPr lang="en-US" b="0" i="1" smtClean="0">
                          <a:solidFill>
                            <a:schemeClr val="accent2"/>
                          </a:solidFill>
                          <a:latin typeface="Cambria Math" panose="02040503050406030204" pitchFamily="18" charset="0"/>
                        </a:rPr>
                        <m:t>&gt;−</m:t>
                      </m:r>
                      <m:r>
                        <a:rPr lang="en-US" b="0" i="1" smtClean="0">
                          <a:solidFill>
                            <a:schemeClr val="accent2"/>
                          </a:solidFill>
                          <a:latin typeface="Cambria Math" panose="02040503050406030204" pitchFamily="18" charset="0"/>
                        </a:rPr>
                        <m:t>𝑥</m:t>
                      </m:r>
                    </m:oMath>
                  </m:oMathPara>
                </a14:m>
                <a:endParaRPr lang="en-US" dirty="0">
                  <a:solidFill>
                    <a:schemeClr val="accent2"/>
                  </a:solidFill>
                </a:endParaRPr>
              </a:p>
              <a:p>
                <a:pPr marL="406908" lvl="1" indent="-342900">
                  <a:buSzPct val="80000"/>
                </a:pPr>
                <a:r>
                  <a:rPr lang="en-US" dirty="0">
                    <a:solidFill>
                      <a:schemeClr val="accent4"/>
                    </a:solidFill>
                  </a:rPr>
                  <a:t>Where the shaded areas overlap is the solution.</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blipFill>
                <a:blip r:embed="rId4"/>
                <a:stretch>
                  <a:fillRect l="-1528" t="-2805"/>
                </a:stretch>
              </a:blipFill>
            </p:spPr>
            <p:txBody>
              <a:bodyPr/>
              <a:lstStyle/>
              <a:p>
                <a:r>
                  <a:rPr lang="en-US">
                    <a:noFill/>
                  </a:rPr>
                  <a:t> </a:t>
                </a:r>
              </a:p>
            </p:txBody>
          </p:sp>
        </mc:Fallback>
      </mc:AlternateContent>
      <p:sp>
        <p:nvSpPr>
          <p:cNvPr id="47106"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Content Placeholder 6" descr="Graph (-5 to 5).jpg"/>
          <p:cNvPicPr>
            <a:picLocks noGrp="1" noChangeAspect="1"/>
          </p:cNvPicPr>
          <p:nvPr>
            <p:ph sz="half" idx="2"/>
          </p:nvPr>
        </p:nvPicPr>
        <p:blipFill>
          <a:blip r:embed="rId5" cstate="print"/>
          <a:stretch>
            <a:fillRect/>
          </a:stretch>
        </p:blipFill>
        <p:spPr>
          <a:xfrm>
            <a:off x="5102225" y="971550"/>
            <a:ext cx="3692525" cy="3692525"/>
          </a:xfrm>
          <a:prstGeom prst="rect">
            <a:avLst/>
          </a:prstGeom>
          <a:noFill/>
          <a:ln>
            <a:noFill/>
          </a:ln>
        </p:spPr>
      </p:pic>
      <p:sp>
        <p:nvSpPr>
          <p:cNvPr id="5" name="Oval 4"/>
          <p:cNvSpPr/>
          <p:nvPr/>
        </p:nvSpPr>
        <p:spPr>
          <a:xfrm>
            <a:off x="6915150" y="1943100"/>
            <a:ext cx="76200" cy="762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264150" y="1981200"/>
            <a:ext cx="3352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76850" y="1974850"/>
            <a:ext cx="3352800" cy="253365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915150" y="278130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305800" y="278130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6953250" y="1123950"/>
            <a:ext cx="0" cy="338455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43900" y="1120775"/>
            <a:ext cx="0" cy="338455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953250" y="1120775"/>
            <a:ext cx="1390650" cy="338455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915150" y="277495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194550" y="306070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473950" y="334010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759700" y="361950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026400" y="389890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305800" y="417830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585200" y="445770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35750" y="250190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356350" y="222250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076950" y="194310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797550" y="166370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524500" y="138430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238750" y="1104900"/>
            <a:ext cx="76200" cy="762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30" idx="5"/>
            <a:endCxn id="24" idx="1"/>
          </p:cNvCxnSpPr>
          <p:nvPr/>
        </p:nvCxnSpPr>
        <p:spPr>
          <a:xfrm>
            <a:off x="5303791" y="1169941"/>
            <a:ext cx="3292568" cy="329891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5283200" y="1143000"/>
            <a:ext cx="3346450" cy="3346450"/>
          </a:xfrm>
          <a:custGeom>
            <a:avLst/>
            <a:gdLst>
              <a:gd name="connsiteX0" fmla="*/ 0 w 3346450"/>
              <a:gd name="connsiteY0" fmla="*/ 0 h 3346450"/>
              <a:gd name="connsiteX1" fmla="*/ 3346450 w 3346450"/>
              <a:gd name="connsiteY1" fmla="*/ 0 h 3346450"/>
              <a:gd name="connsiteX2" fmla="*/ 3346450 w 3346450"/>
              <a:gd name="connsiteY2" fmla="*/ 3346450 h 3346450"/>
              <a:gd name="connsiteX3" fmla="*/ 0 w 3346450"/>
              <a:gd name="connsiteY3" fmla="*/ 0 h 3346450"/>
            </a:gdLst>
            <a:ahLst/>
            <a:cxnLst>
              <a:cxn ang="0">
                <a:pos x="connsiteX0" y="connsiteY0"/>
              </a:cxn>
              <a:cxn ang="0">
                <a:pos x="connsiteX1" y="connsiteY1"/>
              </a:cxn>
              <a:cxn ang="0">
                <a:pos x="connsiteX2" y="connsiteY2"/>
              </a:cxn>
              <a:cxn ang="0">
                <a:pos x="connsiteX3" y="connsiteY3"/>
              </a:cxn>
            </a:cxnLst>
            <a:rect l="l" t="t" r="r" b="b"/>
            <a:pathLst>
              <a:path w="3346450" h="3346450">
                <a:moveTo>
                  <a:pt x="0" y="0"/>
                </a:moveTo>
                <a:lnTo>
                  <a:pt x="3346450" y="0"/>
                </a:lnTo>
                <a:lnTo>
                  <a:pt x="3346450" y="3346450"/>
                </a:lnTo>
                <a:lnTo>
                  <a:pt x="0"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53250" y="1981200"/>
            <a:ext cx="1390650" cy="2216150"/>
          </a:xfrm>
          <a:custGeom>
            <a:avLst/>
            <a:gdLst>
              <a:gd name="connsiteX0" fmla="*/ 0 w 1390650"/>
              <a:gd name="connsiteY0" fmla="*/ 0 h 2216150"/>
              <a:gd name="connsiteX1" fmla="*/ 1390650 w 1390650"/>
              <a:gd name="connsiteY1" fmla="*/ 0 h 2216150"/>
              <a:gd name="connsiteX2" fmla="*/ 1390650 w 1390650"/>
              <a:gd name="connsiteY2" fmla="*/ 2216150 h 2216150"/>
              <a:gd name="connsiteX3" fmla="*/ 6350 w 1390650"/>
              <a:gd name="connsiteY3" fmla="*/ 831850 h 2216150"/>
              <a:gd name="connsiteX4" fmla="*/ 0 w 1390650"/>
              <a:gd name="connsiteY4" fmla="*/ 0 h 221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650" h="2216150">
                <a:moveTo>
                  <a:pt x="0" y="0"/>
                </a:moveTo>
                <a:lnTo>
                  <a:pt x="1390650" y="0"/>
                </a:lnTo>
                <a:lnTo>
                  <a:pt x="1390650" y="2216150"/>
                </a:lnTo>
                <a:lnTo>
                  <a:pt x="6350" y="831850"/>
                </a:lnTo>
                <a:cubicBezTo>
                  <a:pt x="4233" y="554567"/>
                  <a:pt x="2117" y="277283"/>
                  <a:pt x="0" y="0"/>
                </a:cubicBezTo>
                <a:close/>
              </a:path>
            </a:pathLst>
          </a:cu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290">
                                          <p:stCondLst>
                                            <p:cond delay="0"/>
                                          </p:stCondLst>
                                        </p:cTn>
                                        <p:tgtEl>
                                          <p:spTgt spid="5"/>
                                        </p:tgtEl>
                                      </p:cBhvr>
                                    </p:animEffect>
                                    <p:anim calcmode="lin" valueType="num">
                                      <p:cBhvr>
                                        <p:cTn id="1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7" dur="13">
                                          <p:stCondLst>
                                            <p:cond delay="325"/>
                                          </p:stCondLst>
                                        </p:cTn>
                                        <p:tgtEl>
                                          <p:spTgt spid="5"/>
                                        </p:tgtEl>
                                      </p:cBhvr>
                                      <p:to x="100000" y="60000"/>
                                    </p:animScale>
                                    <p:animScale>
                                      <p:cBhvr>
                                        <p:cTn id="18" dur="83" decel="50000">
                                          <p:stCondLst>
                                            <p:cond delay="338"/>
                                          </p:stCondLst>
                                        </p:cTn>
                                        <p:tgtEl>
                                          <p:spTgt spid="5"/>
                                        </p:tgtEl>
                                      </p:cBhvr>
                                      <p:to x="100000" y="100000"/>
                                    </p:animScale>
                                    <p:animScale>
                                      <p:cBhvr>
                                        <p:cTn id="19" dur="13">
                                          <p:stCondLst>
                                            <p:cond delay="656"/>
                                          </p:stCondLst>
                                        </p:cTn>
                                        <p:tgtEl>
                                          <p:spTgt spid="5"/>
                                        </p:tgtEl>
                                      </p:cBhvr>
                                      <p:to x="100000" y="80000"/>
                                    </p:animScale>
                                    <p:animScale>
                                      <p:cBhvr>
                                        <p:cTn id="20" dur="83" decel="50000">
                                          <p:stCondLst>
                                            <p:cond delay="669"/>
                                          </p:stCondLst>
                                        </p:cTn>
                                        <p:tgtEl>
                                          <p:spTgt spid="5"/>
                                        </p:tgtEl>
                                      </p:cBhvr>
                                      <p:to x="100000" y="100000"/>
                                    </p:animScale>
                                    <p:animScale>
                                      <p:cBhvr>
                                        <p:cTn id="21" dur="13">
                                          <p:stCondLst>
                                            <p:cond delay="821"/>
                                          </p:stCondLst>
                                        </p:cTn>
                                        <p:tgtEl>
                                          <p:spTgt spid="5"/>
                                        </p:tgtEl>
                                      </p:cBhvr>
                                      <p:to x="100000" y="90000"/>
                                    </p:animScale>
                                    <p:animScale>
                                      <p:cBhvr>
                                        <p:cTn id="22" dur="83" decel="50000">
                                          <p:stCondLst>
                                            <p:cond delay="834"/>
                                          </p:stCondLst>
                                        </p:cTn>
                                        <p:tgtEl>
                                          <p:spTgt spid="5"/>
                                        </p:tgtEl>
                                      </p:cBhvr>
                                      <p:to x="100000" y="100000"/>
                                    </p:animScale>
                                    <p:animScale>
                                      <p:cBhvr>
                                        <p:cTn id="23" dur="13">
                                          <p:stCondLst>
                                            <p:cond delay="904"/>
                                          </p:stCondLst>
                                        </p:cTn>
                                        <p:tgtEl>
                                          <p:spTgt spid="5"/>
                                        </p:tgtEl>
                                      </p:cBhvr>
                                      <p:to x="100000" y="95000"/>
                                    </p:animScale>
                                    <p:animScale>
                                      <p:cBhvr>
                                        <p:cTn id="24" dur="83" decel="50000">
                                          <p:stCondLst>
                                            <p:cond delay="917"/>
                                          </p:stCondLst>
                                        </p:cTn>
                                        <p:tgtEl>
                                          <p:spTgt spid="5"/>
                                        </p:tgtEl>
                                      </p:cBhvr>
                                      <p:to x="100000" y="100000"/>
                                    </p:animScale>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290">
                                          <p:stCondLst>
                                            <p:cond delay="0"/>
                                          </p:stCondLst>
                                        </p:cTn>
                                        <p:tgtEl>
                                          <p:spTgt spid="10"/>
                                        </p:tgtEl>
                                      </p:cBhvr>
                                    </p:animEffect>
                                    <p:anim calcmode="lin" valueType="num">
                                      <p:cBhvr>
                                        <p:cTn id="38"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41"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42"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43" dur="13">
                                          <p:stCondLst>
                                            <p:cond delay="325"/>
                                          </p:stCondLst>
                                        </p:cTn>
                                        <p:tgtEl>
                                          <p:spTgt spid="10"/>
                                        </p:tgtEl>
                                      </p:cBhvr>
                                      <p:to x="100000" y="60000"/>
                                    </p:animScale>
                                    <p:animScale>
                                      <p:cBhvr>
                                        <p:cTn id="44" dur="83" decel="50000">
                                          <p:stCondLst>
                                            <p:cond delay="338"/>
                                          </p:stCondLst>
                                        </p:cTn>
                                        <p:tgtEl>
                                          <p:spTgt spid="10"/>
                                        </p:tgtEl>
                                      </p:cBhvr>
                                      <p:to x="100000" y="100000"/>
                                    </p:animScale>
                                    <p:animScale>
                                      <p:cBhvr>
                                        <p:cTn id="45" dur="13">
                                          <p:stCondLst>
                                            <p:cond delay="656"/>
                                          </p:stCondLst>
                                        </p:cTn>
                                        <p:tgtEl>
                                          <p:spTgt spid="10"/>
                                        </p:tgtEl>
                                      </p:cBhvr>
                                      <p:to x="100000" y="80000"/>
                                    </p:animScale>
                                    <p:animScale>
                                      <p:cBhvr>
                                        <p:cTn id="46" dur="83" decel="50000">
                                          <p:stCondLst>
                                            <p:cond delay="669"/>
                                          </p:stCondLst>
                                        </p:cTn>
                                        <p:tgtEl>
                                          <p:spTgt spid="10"/>
                                        </p:tgtEl>
                                      </p:cBhvr>
                                      <p:to x="100000" y="100000"/>
                                    </p:animScale>
                                    <p:animScale>
                                      <p:cBhvr>
                                        <p:cTn id="47" dur="13">
                                          <p:stCondLst>
                                            <p:cond delay="821"/>
                                          </p:stCondLst>
                                        </p:cTn>
                                        <p:tgtEl>
                                          <p:spTgt spid="10"/>
                                        </p:tgtEl>
                                      </p:cBhvr>
                                      <p:to x="100000" y="90000"/>
                                    </p:animScale>
                                    <p:animScale>
                                      <p:cBhvr>
                                        <p:cTn id="48" dur="83" decel="50000">
                                          <p:stCondLst>
                                            <p:cond delay="834"/>
                                          </p:stCondLst>
                                        </p:cTn>
                                        <p:tgtEl>
                                          <p:spTgt spid="10"/>
                                        </p:tgtEl>
                                      </p:cBhvr>
                                      <p:to x="100000" y="100000"/>
                                    </p:animScale>
                                    <p:animScale>
                                      <p:cBhvr>
                                        <p:cTn id="49" dur="13">
                                          <p:stCondLst>
                                            <p:cond delay="904"/>
                                          </p:stCondLst>
                                        </p:cTn>
                                        <p:tgtEl>
                                          <p:spTgt spid="10"/>
                                        </p:tgtEl>
                                      </p:cBhvr>
                                      <p:to x="100000" y="95000"/>
                                    </p:animScale>
                                    <p:animScale>
                                      <p:cBhvr>
                                        <p:cTn id="50" dur="83" decel="50000">
                                          <p:stCondLst>
                                            <p:cond delay="917"/>
                                          </p:stCondLst>
                                        </p:cTn>
                                        <p:tgtEl>
                                          <p:spTgt spid="10"/>
                                        </p:tgtEl>
                                      </p:cBhvr>
                                      <p:to x="100000" y="100000"/>
                                    </p:animScale>
                                  </p:childTnLst>
                                </p:cTn>
                              </p:par>
                            </p:childTnLst>
                          </p:cTn>
                        </p:par>
                        <p:par>
                          <p:cTn id="51" fill="hold">
                            <p:stCondLst>
                              <p:cond delay="1000"/>
                            </p:stCondLst>
                            <p:childTnLst>
                              <p:par>
                                <p:cTn id="52" presetID="22" presetClass="entr" presetSubtype="1"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up)">
                                      <p:cBhvr>
                                        <p:cTn id="54" dur="500"/>
                                        <p:tgtEl>
                                          <p:spTgt spid="12"/>
                                        </p:tgtEl>
                                      </p:cBhvr>
                                    </p:animEffect>
                                  </p:childTnLst>
                                </p:cTn>
                              </p:par>
                            </p:childTnLst>
                          </p:cTn>
                        </p:par>
                        <p:par>
                          <p:cTn id="55" fill="hold">
                            <p:stCondLst>
                              <p:cond delay="1500"/>
                            </p:stCondLst>
                            <p:childTnLst>
                              <p:par>
                                <p:cTn id="56" presetID="26"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290">
                                          <p:stCondLst>
                                            <p:cond delay="0"/>
                                          </p:stCondLst>
                                        </p:cTn>
                                        <p:tgtEl>
                                          <p:spTgt spid="13"/>
                                        </p:tgtEl>
                                      </p:cBhvr>
                                    </p:animEffect>
                                    <p:anim calcmode="lin" valueType="num">
                                      <p:cBhvr>
                                        <p:cTn id="59"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64" dur="13">
                                          <p:stCondLst>
                                            <p:cond delay="325"/>
                                          </p:stCondLst>
                                        </p:cTn>
                                        <p:tgtEl>
                                          <p:spTgt spid="13"/>
                                        </p:tgtEl>
                                      </p:cBhvr>
                                      <p:to x="100000" y="60000"/>
                                    </p:animScale>
                                    <p:animScale>
                                      <p:cBhvr>
                                        <p:cTn id="65" dur="83" decel="50000">
                                          <p:stCondLst>
                                            <p:cond delay="338"/>
                                          </p:stCondLst>
                                        </p:cTn>
                                        <p:tgtEl>
                                          <p:spTgt spid="13"/>
                                        </p:tgtEl>
                                      </p:cBhvr>
                                      <p:to x="100000" y="100000"/>
                                    </p:animScale>
                                    <p:animScale>
                                      <p:cBhvr>
                                        <p:cTn id="66" dur="13">
                                          <p:stCondLst>
                                            <p:cond delay="656"/>
                                          </p:stCondLst>
                                        </p:cTn>
                                        <p:tgtEl>
                                          <p:spTgt spid="13"/>
                                        </p:tgtEl>
                                      </p:cBhvr>
                                      <p:to x="100000" y="80000"/>
                                    </p:animScale>
                                    <p:animScale>
                                      <p:cBhvr>
                                        <p:cTn id="67" dur="83" decel="50000">
                                          <p:stCondLst>
                                            <p:cond delay="669"/>
                                          </p:stCondLst>
                                        </p:cTn>
                                        <p:tgtEl>
                                          <p:spTgt spid="13"/>
                                        </p:tgtEl>
                                      </p:cBhvr>
                                      <p:to x="100000" y="100000"/>
                                    </p:animScale>
                                    <p:animScale>
                                      <p:cBhvr>
                                        <p:cTn id="68" dur="13">
                                          <p:stCondLst>
                                            <p:cond delay="821"/>
                                          </p:stCondLst>
                                        </p:cTn>
                                        <p:tgtEl>
                                          <p:spTgt spid="13"/>
                                        </p:tgtEl>
                                      </p:cBhvr>
                                      <p:to x="100000" y="90000"/>
                                    </p:animScale>
                                    <p:animScale>
                                      <p:cBhvr>
                                        <p:cTn id="69" dur="83" decel="50000">
                                          <p:stCondLst>
                                            <p:cond delay="834"/>
                                          </p:stCondLst>
                                        </p:cTn>
                                        <p:tgtEl>
                                          <p:spTgt spid="13"/>
                                        </p:tgtEl>
                                      </p:cBhvr>
                                      <p:to x="100000" y="100000"/>
                                    </p:animScale>
                                    <p:animScale>
                                      <p:cBhvr>
                                        <p:cTn id="70" dur="13">
                                          <p:stCondLst>
                                            <p:cond delay="904"/>
                                          </p:stCondLst>
                                        </p:cTn>
                                        <p:tgtEl>
                                          <p:spTgt spid="13"/>
                                        </p:tgtEl>
                                      </p:cBhvr>
                                      <p:to x="100000" y="95000"/>
                                    </p:animScale>
                                    <p:animScale>
                                      <p:cBhvr>
                                        <p:cTn id="71" dur="83" decel="50000">
                                          <p:stCondLst>
                                            <p:cond delay="917"/>
                                          </p:stCondLst>
                                        </p:cTn>
                                        <p:tgtEl>
                                          <p:spTgt spid="13"/>
                                        </p:tgtEl>
                                      </p:cBhvr>
                                      <p:to x="100000" y="100000"/>
                                    </p:animScale>
                                  </p:childTnLst>
                                </p:cTn>
                              </p:par>
                            </p:childTnLst>
                          </p:cTn>
                        </p:par>
                        <p:par>
                          <p:cTn id="72" fill="hold">
                            <p:stCondLst>
                              <p:cond delay="2500"/>
                            </p:stCondLst>
                            <p:childTnLst>
                              <p:par>
                                <p:cTn id="73" presetID="22" presetClass="entr" presetSubtype="1"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up)">
                                      <p:cBhvr>
                                        <p:cTn id="75" dur="500"/>
                                        <p:tgtEl>
                                          <p:spTgt spid="16"/>
                                        </p:tgtEl>
                                      </p:cBhvr>
                                    </p:animEffect>
                                  </p:childTnLst>
                                </p:cTn>
                              </p:par>
                            </p:childTnLst>
                          </p:cTn>
                        </p:par>
                        <p:par>
                          <p:cTn id="76" fill="hold">
                            <p:stCondLst>
                              <p:cond delay="3000"/>
                            </p:stCondLst>
                            <p:childTnLst>
                              <p:par>
                                <p:cTn id="77" presetID="22" presetClass="entr" presetSubtype="8"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down)">
                                      <p:cBhvr>
                                        <p:cTn id="96" dur="290">
                                          <p:stCondLst>
                                            <p:cond delay="0"/>
                                          </p:stCondLst>
                                        </p:cTn>
                                        <p:tgtEl>
                                          <p:spTgt spid="15"/>
                                        </p:tgtEl>
                                      </p:cBhvr>
                                    </p:animEffect>
                                    <p:anim calcmode="lin" valueType="num">
                                      <p:cBhvr>
                                        <p:cTn id="97"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8"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9"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00"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01"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02" dur="13">
                                          <p:stCondLst>
                                            <p:cond delay="325"/>
                                          </p:stCondLst>
                                        </p:cTn>
                                        <p:tgtEl>
                                          <p:spTgt spid="15"/>
                                        </p:tgtEl>
                                      </p:cBhvr>
                                      <p:to x="100000" y="60000"/>
                                    </p:animScale>
                                    <p:animScale>
                                      <p:cBhvr>
                                        <p:cTn id="103" dur="83" decel="50000">
                                          <p:stCondLst>
                                            <p:cond delay="338"/>
                                          </p:stCondLst>
                                        </p:cTn>
                                        <p:tgtEl>
                                          <p:spTgt spid="15"/>
                                        </p:tgtEl>
                                      </p:cBhvr>
                                      <p:to x="100000" y="100000"/>
                                    </p:animScale>
                                    <p:animScale>
                                      <p:cBhvr>
                                        <p:cTn id="104" dur="13">
                                          <p:stCondLst>
                                            <p:cond delay="656"/>
                                          </p:stCondLst>
                                        </p:cTn>
                                        <p:tgtEl>
                                          <p:spTgt spid="15"/>
                                        </p:tgtEl>
                                      </p:cBhvr>
                                      <p:to x="100000" y="80000"/>
                                    </p:animScale>
                                    <p:animScale>
                                      <p:cBhvr>
                                        <p:cTn id="105" dur="83" decel="50000">
                                          <p:stCondLst>
                                            <p:cond delay="669"/>
                                          </p:stCondLst>
                                        </p:cTn>
                                        <p:tgtEl>
                                          <p:spTgt spid="15"/>
                                        </p:tgtEl>
                                      </p:cBhvr>
                                      <p:to x="100000" y="100000"/>
                                    </p:animScale>
                                    <p:animScale>
                                      <p:cBhvr>
                                        <p:cTn id="106" dur="13">
                                          <p:stCondLst>
                                            <p:cond delay="821"/>
                                          </p:stCondLst>
                                        </p:cTn>
                                        <p:tgtEl>
                                          <p:spTgt spid="15"/>
                                        </p:tgtEl>
                                      </p:cBhvr>
                                      <p:to x="100000" y="90000"/>
                                    </p:animScale>
                                    <p:animScale>
                                      <p:cBhvr>
                                        <p:cTn id="107" dur="83" decel="50000">
                                          <p:stCondLst>
                                            <p:cond delay="834"/>
                                          </p:stCondLst>
                                        </p:cTn>
                                        <p:tgtEl>
                                          <p:spTgt spid="15"/>
                                        </p:tgtEl>
                                      </p:cBhvr>
                                      <p:to x="100000" y="100000"/>
                                    </p:animScale>
                                    <p:animScale>
                                      <p:cBhvr>
                                        <p:cTn id="108" dur="13">
                                          <p:stCondLst>
                                            <p:cond delay="904"/>
                                          </p:stCondLst>
                                        </p:cTn>
                                        <p:tgtEl>
                                          <p:spTgt spid="15"/>
                                        </p:tgtEl>
                                      </p:cBhvr>
                                      <p:to x="100000" y="95000"/>
                                    </p:animScale>
                                    <p:animScale>
                                      <p:cBhvr>
                                        <p:cTn id="109" dur="83" decel="50000">
                                          <p:stCondLst>
                                            <p:cond delay="917"/>
                                          </p:stCondLst>
                                        </p:cTn>
                                        <p:tgtEl>
                                          <p:spTgt spid="15"/>
                                        </p:tgtEl>
                                      </p:cBhvr>
                                      <p:to x="100000" y="100000"/>
                                    </p:animScale>
                                  </p:childTnLst>
                                </p:cTn>
                              </p:par>
                            </p:childTnLst>
                          </p:cTn>
                        </p:par>
                        <p:par>
                          <p:cTn id="110" fill="hold">
                            <p:stCondLst>
                              <p:cond delay="1000"/>
                            </p:stCondLst>
                            <p:childTnLst>
                              <p:par>
                                <p:cTn id="111" presetID="26" presetClass="entr" presetSubtype="0" fill="hold" grpId="0"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down)">
                                      <p:cBhvr>
                                        <p:cTn id="113" dur="290">
                                          <p:stCondLst>
                                            <p:cond delay="0"/>
                                          </p:stCondLst>
                                        </p:cTn>
                                        <p:tgtEl>
                                          <p:spTgt spid="19"/>
                                        </p:tgtEl>
                                      </p:cBhvr>
                                    </p:animEffect>
                                    <p:anim calcmode="lin" valueType="num">
                                      <p:cBhvr>
                                        <p:cTn id="114"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15"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16"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117"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118"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119" dur="13">
                                          <p:stCondLst>
                                            <p:cond delay="325"/>
                                          </p:stCondLst>
                                        </p:cTn>
                                        <p:tgtEl>
                                          <p:spTgt spid="19"/>
                                        </p:tgtEl>
                                      </p:cBhvr>
                                      <p:to x="100000" y="60000"/>
                                    </p:animScale>
                                    <p:animScale>
                                      <p:cBhvr>
                                        <p:cTn id="120" dur="83" decel="50000">
                                          <p:stCondLst>
                                            <p:cond delay="338"/>
                                          </p:stCondLst>
                                        </p:cTn>
                                        <p:tgtEl>
                                          <p:spTgt spid="19"/>
                                        </p:tgtEl>
                                      </p:cBhvr>
                                      <p:to x="100000" y="100000"/>
                                    </p:animScale>
                                    <p:animScale>
                                      <p:cBhvr>
                                        <p:cTn id="121" dur="13">
                                          <p:stCondLst>
                                            <p:cond delay="656"/>
                                          </p:stCondLst>
                                        </p:cTn>
                                        <p:tgtEl>
                                          <p:spTgt spid="19"/>
                                        </p:tgtEl>
                                      </p:cBhvr>
                                      <p:to x="100000" y="80000"/>
                                    </p:animScale>
                                    <p:animScale>
                                      <p:cBhvr>
                                        <p:cTn id="122" dur="83" decel="50000">
                                          <p:stCondLst>
                                            <p:cond delay="669"/>
                                          </p:stCondLst>
                                        </p:cTn>
                                        <p:tgtEl>
                                          <p:spTgt spid="19"/>
                                        </p:tgtEl>
                                      </p:cBhvr>
                                      <p:to x="100000" y="100000"/>
                                    </p:animScale>
                                    <p:animScale>
                                      <p:cBhvr>
                                        <p:cTn id="123" dur="13">
                                          <p:stCondLst>
                                            <p:cond delay="821"/>
                                          </p:stCondLst>
                                        </p:cTn>
                                        <p:tgtEl>
                                          <p:spTgt spid="19"/>
                                        </p:tgtEl>
                                      </p:cBhvr>
                                      <p:to x="100000" y="90000"/>
                                    </p:animScale>
                                    <p:animScale>
                                      <p:cBhvr>
                                        <p:cTn id="124" dur="83" decel="50000">
                                          <p:stCondLst>
                                            <p:cond delay="834"/>
                                          </p:stCondLst>
                                        </p:cTn>
                                        <p:tgtEl>
                                          <p:spTgt spid="19"/>
                                        </p:tgtEl>
                                      </p:cBhvr>
                                      <p:to x="100000" y="100000"/>
                                    </p:animScale>
                                    <p:animScale>
                                      <p:cBhvr>
                                        <p:cTn id="125" dur="13">
                                          <p:stCondLst>
                                            <p:cond delay="904"/>
                                          </p:stCondLst>
                                        </p:cTn>
                                        <p:tgtEl>
                                          <p:spTgt spid="19"/>
                                        </p:tgtEl>
                                      </p:cBhvr>
                                      <p:to x="100000" y="95000"/>
                                    </p:animScale>
                                    <p:animScale>
                                      <p:cBhvr>
                                        <p:cTn id="126" dur="83" decel="50000">
                                          <p:stCondLst>
                                            <p:cond delay="917"/>
                                          </p:stCondLst>
                                        </p:cTn>
                                        <p:tgtEl>
                                          <p:spTgt spid="19"/>
                                        </p:tgtEl>
                                      </p:cBhvr>
                                      <p:to x="100000" y="100000"/>
                                    </p:animScale>
                                  </p:childTnLst>
                                </p:cTn>
                              </p:par>
                            </p:childTnLst>
                          </p:cTn>
                        </p:par>
                        <p:par>
                          <p:cTn id="127" fill="hold">
                            <p:stCondLst>
                              <p:cond delay="2000"/>
                            </p:stCondLst>
                            <p:childTnLst>
                              <p:par>
                                <p:cTn id="128" presetID="26" presetClass="entr" presetSubtype="0"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down)">
                                      <p:cBhvr>
                                        <p:cTn id="130" dur="290">
                                          <p:stCondLst>
                                            <p:cond delay="0"/>
                                          </p:stCondLst>
                                        </p:cTn>
                                        <p:tgtEl>
                                          <p:spTgt spid="20"/>
                                        </p:tgtEl>
                                      </p:cBhvr>
                                    </p:animEffect>
                                    <p:anim calcmode="lin" valueType="num">
                                      <p:cBhvr>
                                        <p:cTn id="131"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32"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33"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134"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135"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136" dur="13">
                                          <p:stCondLst>
                                            <p:cond delay="325"/>
                                          </p:stCondLst>
                                        </p:cTn>
                                        <p:tgtEl>
                                          <p:spTgt spid="20"/>
                                        </p:tgtEl>
                                      </p:cBhvr>
                                      <p:to x="100000" y="60000"/>
                                    </p:animScale>
                                    <p:animScale>
                                      <p:cBhvr>
                                        <p:cTn id="137" dur="83" decel="50000">
                                          <p:stCondLst>
                                            <p:cond delay="338"/>
                                          </p:stCondLst>
                                        </p:cTn>
                                        <p:tgtEl>
                                          <p:spTgt spid="20"/>
                                        </p:tgtEl>
                                      </p:cBhvr>
                                      <p:to x="100000" y="100000"/>
                                    </p:animScale>
                                    <p:animScale>
                                      <p:cBhvr>
                                        <p:cTn id="138" dur="13">
                                          <p:stCondLst>
                                            <p:cond delay="656"/>
                                          </p:stCondLst>
                                        </p:cTn>
                                        <p:tgtEl>
                                          <p:spTgt spid="20"/>
                                        </p:tgtEl>
                                      </p:cBhvr>
                                      <p:to x="100000" y="80000"/>
                                    </p:animScale>
                                    <p:animScale>
                                      <p:cBhvr>
                                        <p:cTn id="139" dur="83" decel="50000">
                                          <p:stCondLst>
                                            <p:cond delay="669"/>
                                          </p:stCondLst>
                                        </p:cTn>
                                        <p:tgtEl>
                                          <p:spTgt spid="20"/>
                                        </p:tgtEl>
                                      </p:cBhvr>
                                      <p:to x="100000" y="100000"/>
                                    </p:animScale>
                                    <p:animScale>
                                      <p:cBhvr>
                                        <p:cTn id="140" dur="13">
                                          <p:stCondLst>
                                            <p:cond delay="821"/>
                                          </p:stCondLst>
                                        </p:cTn>
                                        <p:tgtEl>
                                          <p:spTgt spid="20"/>
                                        </p:tgtEl>
                                      </p:cBhvr>
                                      <p:to x="100000" y="90000"/>
                                    </p:animScale>
                                    <p:animScale>
                                      <p:cBhvr>
                                        <p:cTn id="141" dur="83" decel="50000">
                                          <p:stCondLst>
                                            <p:cond delay="834"/>
                                          </p:stCondLst>
                                        </p:cTn>
                                        <p:tgtEl>
                                          <p:spTgt spid="20"/>
                                        </p:tgtEl>
                                      </p:cBhvr>
                                      <p:to x="100000" y="100000"/>
                                    </p:animScale>
                                    <p:animScale>
                                      <p:cBhvr>
                                        <p:cTn id="142" dur="13">
                                          <p:stCondLst>
                                            <p:cond delay="904"/>
                                          </p:stCondLst>
                                        </p:cTn>
                                        <p:tgtEl>
                                          <p:spTgt spid="20"/>
                                        </p:tgtEl>
                                      </p:cBhvr>
                                      <p:to x="100000" y="95000"/>
                                    </p:animScale>
                                    <p:animScale>
                                      <p:cBhvr>
                                        <p:cTn id="143" dur="83" decel="50000">
                                          <p:stCondLst>
                                            <p:cond delay="917"/>
                                          </p:stCondLst>
                                        </p:cTn>
                                        <p:tgtEl>
                                          <p:spTgt spid="20"/>
                                        </p:tgtEl>
                                      </p:cBhvr>
                                      <p:to x="100000" y="100000"/>
                                    </p:animScale>
                                  </p:childTnLst>
                                </p:cTn>
                              </p:par>
                              <p:par>
                                <p:cTn id="144" presetID="26" presetClass="entr" presetSubtype="0" fill="hold" grpId="0" nodeType="withEffect">
                                  <p:stCondLst>
                                    <p:cond delay="0"/>
                                  </p:stCondLst>
                                  <p:childTnLst>
                                    <p:set>
                                      <p:cBhvr>
                                        <p:cTn id="145" dur="1" fill="hold">
                                          <p:stCondLst>
                                            <p:cond delay="0"/>
                                          </p:stCondLst>
                                        </p:cTn>
                                        <p:tgtEl>
                                          <p:spTgt spid="21"/>
                                        </p:tgtEl>
                                        <p:attrNameLst>
                                          <p:attrName>style.visibility</p:attrName>
                                        </p:attrNameLst>
                                      </p:cBhvr>
                                      <p:to>
                                        <p:strVal val="visible"/>
                                      </p:to>
                                    </p:set>
                                    <p:animEffect transition="in" filter="wipe(down)">
                                      <p:cBhvr>
                                        <p:cTn id="146" dur="290">
                                          <p:stCondLst>
                                            <p:cond delay="0"/>
                                          </p:stCondLst>
                                        </p:cTn>
                                        <p:tgtEl>
                                          <p:spTgt spid="21"/>
                                        </p:tgtEl>
                                      </p:cBhvr>
                                    </p:animEffect>
                                    <p:anim calcmode="lin" valueType="num">
                                      <p:cBhvr>
                                        <p:cTn id="147"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48"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49"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150"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151"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152" dur="13">
                                          <p:stCondLst>
                                            <p:cond delay="325"/>
                                          </p:stCondLst>
                                        </p:cTn>
                                        <p:tgtEl>
                                          <p:spTgt spid="21"/>
                                        </p:tgtEl>
                                      </p:cBhvr>
                                      <p:to x="100000" y="60000"/>
                                    </p:animScale>
                                    <p:animScale>
                                      <p:cBhvr>
                                        <p:cTn id="153" dur="83" decel="50000">
                                          <p:stCondLst>
                                            <p:cond delay="338"/>
                                          </p:stCondLst>
                                        </p:cTn>
                                        <p:tgtEl>
                                          <p:spTgt spid="21"/>
                                        </p:tgtEl>
                                      </p:cBhvr>
                                      <p:to x="100000" y="100000"/>
                                    </p:animScale>
                                    <p:animScale>
                                      <p:cBhvr>
                                        <p:cTn id="154" dur="13">
                                          <p:stCondLst>
                                            <p:cond delay="656"/>
                                          </p:stCondLst>
                                        </p:cTn>
                                        <p:tgtEl>
                                          <p:spTgt spid="21"/>
                                        </p:tgtEl>
                                      </p:cBhvr>
                                      <p:to x="100000" y="80000"/>
                                    </p:animScale>
                                    <p:animScale>
                                      <p:cBhvr>
                                        <p:cTn id="155" dur="83" decel="50000">
                                          <p:stCondLst>
                                            <p:cond delay="669"/>
                                          </p:stCondLst>
                                        </p:cTn>
                                        <p:tgtEl>
                                          <p:spTgt spid="21"/>
                                        </p:tgtEl>
                                      </p:cBhvr>
                                      <p:to x="100000" y="100000"/>
                                    </p:animScale>
                                    <p:animScale>
                                      <p:cBhvr>
                                        <p:cTn id="156" dur="13">
                                          <p:stCondLst>
                                            <p:cond delay="821"/>
                                          </p:stCondLst>
                                        </p:cTn>
                                        <p:tgtEl>
                                          <p:spTgt spid="21"/>
                                        </p:tgtEl>
                                      </p:cBhvr>
                                      <p:to x="100000" y="90000"/>
                                    </p:animScale>
                                    <p:animScale>
                                      <p:cBhvr>
                                        <p:cTn id="157" dur="83" decel="50000">
                                          <p:stCondLst>
                                            <p:cond delay="834"/>
                                          </p:stCondLst>
                                        </p:cTn>
                                        <p:tgtEl>
                                          <p:spTgt spid="21"/>
                                        </p:tgtEl>
                                      </p:cBhvr>
                                      <p:to x="100000" y="100000"/>
                                    </p:animScale>
                                    <p:animScale>
                                      <p:cBhvr>
                                        <p:cTn id="158" dur="13">
                                          <p:stCondLst>
                                            <p:cond delay="904"/>
                                          </p:stCondLst>
                                        </p:cTn>
                                        <p:tgtEl>
                                          <p:spTgt spid="21"/>
                                        </p:tgtEl>
                                      </p:cBhvr>
                                      <p:to x="100000" y="95000"/>
                                    </p:animScale>
                                    <p:animScale>
                                      <p:cBhvr>
                                        <p:cTn id="159" dur="83" decel="50000">
                                          <p:stCondLst>
                                            <p:cond delay="917"/>
                                          </p:stCondLst>
                                        </p:cTn>
                                        <p:tgtEl>
                                          <p:spTgt spid="21"/>
                                        </p:tgtEl>
                                      </p:cBhvr>
                                      <p:to x="100000" y="100000"/>
                                    </p:animScale>
                                  </p:childTnLst>
                                </p:cTn>
                              </p:par>
                              <p:par>
                                <p:cTn id="160" presetID="26" presetClass="entr" presetSubtype="0" fill="hold" grpId="0" nodeType="withEffect">
                                  <p:stCondLst>
                                    <p:cond delay="0"/>
                                  </p:stCondLst>
                                  <p:childTnLst>
                                    <p:set>
                                      <p:cBhvr>
                                        <p:cTn id="161" dur="1" fill="hold">
                                          <p:stCondLst>
                                            <p:cond delay="0"/>
                                          </p:stCondLst>
                                        </p:cTn>
                                        <p:tgtEl>
                                          <p:spTgt spid="22"/>
                                        </p:tgtEl>
                                        <p:attrNameLst>
                                          <p:attrName>style.visibility</p:attrName>
                                        </p:attrNameLst>
                                      </p:cBhvr>
                                      <p:to>
                                        <p:strVal val="visible"/>
                                      </p:to>
                                    </p:set>
                                    <p:animEffect transition="in" filter="wipe(down)">
                                      <p:cBhvr>
                                        <p:cTn id="162" dur="290">
                                          <p:stCondLst>
                                            <p:cond delay="0"/>
                                          </p:stCondLst>
                                        </p:cTn>
                                        <p:tgtEl>
                                          <p:spTgt spid="22"/>
                                        </p:tgtEl>
                                      </p:cBhvr>
                                    </p:animEffect>
                                    <p:anim calcmode="lin" valueType="num">
                                      <p:cBhvr>
                                        <p:cTn id="163"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64"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65"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166"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167"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168" dur="13">
                                          <p:stCondLst>
                                            <p:cond delay="325"/>
                                          </p:stCondLst>
                                        </p:cTn>
                                        <p:tgtEl>
                                          <p:spTgt spid="22"/>
                                        </p:tgtEl>
                                      </p:cBhvr>
                                      <p:to x="100000" y="60000"/>
                                    </p:animScale>
                                    <p:animScale>
                                      <p:cBhvr>
                                        <p:cTn id="169" dur="83" decel="50000">
                                          <p:stCondLst>
                                            <p:cond delay="338"/>
                                          </p:stCondLst>
                                        </p:cTn>
                                        <p:tgtEl>
                                          <p:spTgt spid="22"/>
                                        </p:tgtEl>
                                      </p:cBhvr>
                                      <p:to x="100000" y="100000"/>
                                    </p:animScale>
                                    <p:animScale>
                                      <p:cBhvr>
                                        <p:cTn id="170" dur="13">
                                          <p:stCondLst>
                                            <p:cond delay="656"/>
                                          </p:stCondLst>
                                        </p:cTn>
                                        <p:tgtEl>
                                          <p:spTgt spid="22"/>
                                        </p:tgtEl>
                                      </p:cBhvr>
                                      <p:to x="100000" y="80000"/>
                                    </p:animScale>
                                    <p:animScale>
                                      <p:cBhvr>
                                        <p:cTn id="171" dur="83" decel="50000">
                                          <p:stCondLst>
                                            <p:cond delay="669"/>
                                          </p:stCondLst>
                                        </p:cTn>
                                        <p:tgtEl>
                                          <p:spTgt spid="22"/>
                                        </p:tgtEl>
                                      </p:cBhvr>
                                      <p:to x="100000" y="100000"/>
                                    </p:animScale>
                                    <p:animScale>
                                      <p:cBhvr>
                                        <p:cTn id="172" dur="13">
                                          <p:stCondLst>
                                            <p:cond delay="821"/>
                                          </p:stCondLst>
                                        </p:cTn>
                                        <p:tgtEl>
                                          <p:spTgt spid="22"/>
                                        </p:tgtEl>
                                      </p:cBhvr>
                                      <p:to x="100000" y="90000"/>
                                    </p:animScale>
                                    <p:animScale>
                                      <p:cBhvr>
                                        <p:cTn id="173" dur="83" decel="50000">
                                          <p:stCondLst>
                                            <p:cond delay="834"/>
                                          </p:stCondLst>
                                        </p:cTn>
                                        <p:tgtEl>
                                          <p:spTgt spid="22"/>
                                        </p:tgtEl>
                                      </p:cBhvr>
                                      <p:to x="100000" y="100000"/>
                                    </p:animScale>
                                    <p:animScale>
                                      <p:cBhvr>
                                        <p:cTn id="174" dur="13">
                                          <p:stCondLst>
                                            <p:cond delay="904"/>
                                          </p:stCondLst>
                                        </p:cTn>
                                        <p:tgtEl>
                                          <p:spTgt spid="22"/>
                                        </p:tgtEl>
                                      </p:cBhvr>
                                      <p:to x="100000" y="95000"/>
                                    </p:animScale>
                                    <p:animScale>
                                      <p:cBhvr>
                                        <p:cTn id="175" dur="83" decel="50000">
                                          <p:stCondLst>
                                            <p:cond delay="917"/>
                                          </p:stCondLst>
                                        </p:cTn>
                                        <p:tgtEl>
                                          <p:spTgt spid="22"/>
                                        </p:tgtEl>
                                      </p:cBhvr>
                                      <p:to x="100000" y="100000"/>
                                    </p:animScale>
                                  </p:childTnLst>
                                </p:cTn>
                              </p:par>
                              <p:par>
                                <p:cTn id="176" presetID="26" presetClass="entr" presetSubtype="0" fill="hold" grpId="0" nodeType="withEffect">
                                  <p:stCondLst>
                                    <p:cond delay="0"/>
                                  </p:stCondLst>
                                  <p:childTnLst>
                                    <p:set>
                                      <p:cBhvr>
                                        <p:cTn id="177" dur="1" fill="hold">
                                          <p:stCondLst>
                                            <p:cond delay="0"/>
                                          </p:stCondLst>
                                        </p:cTn>
                                        <p:tgtEl>
                                          <p:spTgt spid="23"/>
                                        </p:tgtEl>
                                        <p:attrNameLst>
                                          <p:attrName>style.visibility</p:attrName>
                                        </p:attrNameLst>
                                      </p:cBhvr>
                                      <p:to>
                                        <p:strVal val="visible"/>
                                      </p:to>
                                    </p:set>
                                    <p:animEffect transition="in" filter="wipe(down)">
                                      <p:cBhvr>
                                        <p:cTn id="178" dur="290">
                                          <p:stCondLst>
                                            <p:cond delay="0"/>
                                          </p:stCondLst>
                                        </p:cTn>
                                        <p:tgtEl>
                                          <p:spTgt spid="23"/>
                                        </p:tgtEl>
                                      </p:cBhvr>
                                    </p:animEffect>
                                    <p:anim calcmode="lin" valueType="num">
                                      <p:cBhvr>
                                        <p:cTn id="179"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80"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81"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82"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83"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84" dur="13">
                                          <p:stCondLst>
                                            <p:cond delay="325"/>
                                          </p:stCondLst>
                                        </p:cTn>
                                        <p:tgtEl>
                                          <p:spTgt spid="23"/>
                                        </p:tgtEl>
                                      </p:cBhvr>
                                      <p:to x="100000" y="60000"/>
                                    </p:animScale>
                                    <p:animScale>
                                      <p:cBhvr>
                                        <p:cTn id="185" dur="83" decel="50000">
                                          <p:stCondLst>
                                            <p:cond delay="338"/>
                                          </p:stCondLst>
                                        </p:cTn>
                                        <p:tgtEl>
                                          <p:spTgt spid="23"/>
                                        </p:tgtEl>
                                      </p:cBhvr>
                                      <p:to x="100000" y="100000"/>
                                    </p:animScale>
                                    <p:animScale>
                                      <p:cBhvr>
                                        <p:cTn id="186" dur="13">
                                          <p:stCondLst>
                                            <p:cond delay="656"/>
                                          </p:stCondLst>
                                        </p:cTn>
                                        <p:tgtEl>
                                          <p:spTgt spid="23"/>
                                        </p:tgtEl>
                                      </p:cBhvr>
                                      <p:to x="100000" y="80000"/>
                                    </p:animScale>
                                    <p:animScale>
                                      <p:cBhvr>
                                        <p:cTn id="187" dur="83" decel="50000">
                                          <p:stCondLst>
                                            <p:cond delay="669"/>
                                          </p:stCondLst>
                                        </p:cTn>
                                        <p:tgtEl>
                                          <p:spTgt spid="23"/>
                                        </p:tgtEl>
                                      </p:cBhvr>
                                      <p:to x="100000" y="100000"/>
                                    </p:animScale>
                                    <p:animScale>
                                      <p:cBhvr>
                                        <p:cTn id="188" dur="13">
                                          <p:stCondLst>
                                            <p:cond delay="821"/>
                                          </p:stCondLst>
                                        </p:cTn>
                                        <p:tgtEl>
                                          <p:spTgt spid="23"/>
                                        </p:tgtEl>
                                      </p:cBhvr>
                                      <p:to x="100000" y="90000"/>
                                    </p:animScale>
                                    <p:animScale>
                                      <p:cBhvr>
                                        <p:cTn id="189" dur="83" decel="50000">
                                          <p:stCondLst>
                                            <p:cond delay="834"/>
                                          </p:stCondLst>
                                        </p:cTn>
                                        <p:tgtEl>
                                          <p:spTgt spid="23"/>
                                        </p:tgtEl>
                                      </p:cBhvr>
                                      <p:to x="100000" y="100000"/>
                                    </p:animScale>
                                    <p:animScale>
                                      <p:cBhvr>
                                        <p:cTn id="190" dur="13">
                                          <p:stCondLst>
                                            <p:cond delay="904"/>
                                          </p:stCondLst>
                                        </p:cTn>
                                        <p:tgtEl>
                                          <p:spTgt spid="23"/>
                                        </p:tgtEl>
                                      </p:cBhvr>
                                      <p:to x="100000" y="95000"/>
                                    </p:animScale>
                                    <p:animScale>
                                      <p:cBhvr>
                                        <p:cTn id="191" dur="83" decel="50000">
                                          <p:stCondLst>
                                            <p:cond delay="917"/>
                                          </p:stCondLst>
                                        </p:cTn>
                                        <p:tgtEl>
                                          <p:spTgt spid="23"/>
                                        </p:tgtEl>
                                      </p:cBhvr>
                                      <p:to x="100000" y="100000"/>
                                    </p:animScale>
                                  </p:childTnLst>
                                </p:cTn>
                              </p:par>
                              <p:par>
                                <p:cTn id="192" presetID="26" presetClass="entr" presetSubtype="0" fill="hold" grpId="0" nodeType="withEffect">
                                  <p:stCondLst>
                                    <p:cond delay="0"/>
                                  </p:stCondLst>
                                  <p:childTnLst>
                                    <p:set>
                                      <p:cBhvr>
                                        <p:cTn id="193" dur="1" fill="hold">
                                          <p:stCondLst>
                                            <p:cond delay="0"/>
                                          </p:stCondLst>
                                        </p:cTn>
                                        <p:tgtEl>
                                          <p:spTgt spid="24"/>
                                        </p:tgtEl>
                                        <p:attrNameLst>
                                          <p:attrName>style.visibility</p:attrName>
                                        </p:attrNameLst>
                                      </p:cBhvr>
                                      <p:to>
                                        <p:strVal val="visible"/>
                                      </p:to>
                                    </p:set>
                                    <p:animEffect transition="in" filter="wipe(down)">
                                      <p:cBhvr>
                                        <p:cTn id="194" dur="290">
                                          <p:stCondLst>
                                            <p:cond delay="0"/>
                                          </p:stCondLst>
                                        </p:cTn>
                                        <p:tgtEl>
                                          <p:spTgt spid="24"/>
                                        </p:tgtEl>
                                      </p:cBhvr>
                                    </p:animEffect>
                                    <p:anim calcmode="lin" valueType="num">
                                      <p:cBhvr>
                                        <p:cTn id="195"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96"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97"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198"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199"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200" dur="13">
                                          <p:stCondLst>
                                            <p:cond delay="325"/>
                                          </p:stCondLst>
                                        </p:cTn>
                                        <p:tgtEl>
                                          <p:spTgt spid="24"/>
                                        </p:tgtEl>
                                      </p:cBhvr>
                                      <p:to x="100000" y="60000"/>
                                    </p:animScale>
                                    <p:animScale>
                                      <p:cBhvr>
                                        <p:cTn id="201" dur="83" decel="50000">
                                          <p:stCondLst>
                                            <p:cond delay="338"/>
                                          </p:stCondLst>
                                        </p:cTn>
                                        <p:tgtEl>
                                          <p:spTgt spid="24"/>
                                        </p:tgtEl>
                                      </p:cBhvr>
                                      <p:to x="100000" y="100000"/>
                                    </p:animScale>
                                    <p:animScale>
                                      <p:cBhvr>
                                        <p:cTn id="202" dur="13">
                                          <p:stCondLst>
                                            <p:cond delay="656"/>
                                          </p:stCondLst>
                                        </p:cTn>
                                        <p:tgtEl>
                                          <p:spTgt spid="24"/>
                                        </p:tgtEl>
                                      </p:cBhvr>
                                      <p:to x="100000" y="80000"/>
                                    </p:animScale>
                                    <p:animScale>
                                      <p:cBhvr>
                                        <p:cTn id="203" dur="83" decel="50000">
                                          <p:stCondLst>
                                            <p:cond delay="669"/>
                                          </p:stCondLst>
                                        </p:cTn>
                                        <p:tgtEl>
                                          <p:spTgt spid="24"/>
                                        </p:tgtEl>
                                      </p:cBhvr>
                                      <p:to x="100000" y="100000"/>
                                    </p:animScale>
                                    <p:animScale>
                                      <p:cBhvr>
                                        <p:cTn id="204" dur="13">
                                          <p:stCondLst>
                                            <p:cond delay="821"/>
                                          </p:stCondLst>
                                        </p:cTn>
                                        <p:tgtEl>
                                          <p:spTgt spid="24"/>
                                        </p:tgtEl>
                                      </p:cBhvr>
                                      <p:to x="100000" y="90000"/>
                                    </p:animScale>
                                    <p:animScale>
                                      <p:cBhvr>
                                        <p:cTn id="205" dur="83" decel="50000">
                                          <p:stCondLst>
                                            <p:cond delay="834"/>
                                          </p:stCondLst>
                                        </p:cTn>
                                        <p:tgtEl>
                                          <p:spTgt spid="24"/>
                                        </p:tgtEl>
                                      </p:cBhvr>
                                      <p:to x="100000" y="100000"/>
                                    </p:animScale>
                                    <p:animScale>
                                      <p:cBhvr>
                                        <p:cTn id="206" dur="13">
                                          <p:stCondLst>
                                            <p:cond delay="904"/>
                                          </p:stCondLst>
                                        </p:cTn>
                                        <p:tgtEl>
                                          <p:spTgt spid="24"/>
                                        </p:tgtEl>
                                      </p:cBhvr>
                                      <p:to x="100000" y="95000"/>
                                    </p:animScale>
                                    <p:animScale>
                                      <p:cBhvr>
                                        <p:cTn id="207" dur="83" decel="50000">
                                          <p:stCondLst>
                                            <p:cond delay="917"/>
                                          </p:stCondLst>
                                        </p:cTn>
                                        <p:tgtEl>
                                          <p:spTgt spid="24"/>
                                        </p:tgtEl>
                                      </p:cBhvr>
                                      <p:to x="100000" y="100000"/>
                                    </p:animScale>
                                  </p:childTnLst>
                                </p:cTn>
                              </p:par>
                              <p:par>
                                <p:cTn id="208" presetID="26" presetClass="entr" presetSubtype="0" fill="hold" grpId="0" nodeType="withEffect">
                                  <p:stCondLst>
                                    <p:cond delay="0"/>
                                  </p:stCondLst>
                                  <p:childTnLst>
                                    <p:set>
                                      <p:cBhvr>
                                        <p:cTn id="209" dur="1" fill="hold">
                                          <p:stCondLst>
                                            <p:cond delay="0"/>
                                          </p:stCondLst>
                                        </p:cTn>
                                        <p:tgtEl>
                                          <p:spTgt spid="25"/>
                                        </p:tgtEl>
                                        <p:attrNameLst>
                                          <p:attrName>style.visibility</p:attrName>
                                        </p:attrNameLst>
                                      </p:cBhvr>
                                      <p:to>
                                        <p:strVal val="visible"/>
                                      </p:to>
                                    </p:set>
                                    <p:animEffect transition="in" filter="wipe(down)">
                                      <p:cBhvr>
                                        <p:cTn id="210" dur="290">
                                          <p:stCondLst>
                                            <p:cond delay="0"/>
                                          </p:stCondLst>
                                        </p:cTn>
                                        <p:tgtEl>
                                          <p:spTgt spid="25"/>
                                        </p:tgtEl>
                                      </p:cBhvr>
                                    </p:animEffect>
                                    <p:anim calcmode="lin" valueType="num">
                                      <p:cBhvr>
                                        <p:cTn id="211"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12"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13"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214"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215"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216" dur="13">
                                          <p:stCondLst>
                                            <p:cond delay="325"/>
                                          </p:stCondLst>
                                        </p:cTn>
                                        <p:tgtEl>
                                          <p:spTgt spid="25"/>
                                        </p:tgtEl>
                                      </p:cBhvr>
                                      <p:to x="100000" y="60000"/>
                                    </p:animScale>
                                    <p:animScale>
                                      <p:cBhvr>
                                        <p:cTn id="217" dur="83" decel="50000">
                                          <p:stCondLst>
                                            <p:cond delay="338"/>
                                          </p:stCondLst>
                                        </p:cTn>
                                        <p:tgtEl>
                                          <p:spTgt spid="25"/>
                                        </p:tgtEl>
                                      </p:cBhvr>
                                      <p:to x="100000" y="100000"/>
                                    </p:animScale>
                                    <p:animScale>
                                      <p:cBhvr>
                                        <p:cTn id="218" dur="13">
                                          <p:stCondLst>
                                            <p:cond delay="656"/>
                                          </p:stCondLst>
                                        </p:cTn>
                                        <p:tgtEl>
                                          <p:spTgt spid="25"/>
                                        </p:tgtEl>
                                      </p:cBhvr>
                                      <p:to x="100000" y="80000"/>
                                    </p:animScale>
                                    <p:animScale>
                                      <p:cBhvr>
                                        <p:cTn id="219" dur="83" decel="50000">
                                          <p:stCondLst>
                                            <p:cond delay="669"/>
                                          </p:stCondLst>
                                        </p:cTn>
                                        <p:tgtEl>
                                          <p:spTgt spid="25"/>
                                        </p:tgtEl>
                                      </p:cBhvr>
                                      <p:to x="100000" y="100000"/>
                                    </p:animScale>
                                    <p:animScale>
                                      <p:cBhvr>
                                        <p:cTn id="220" dur="13">
                                          <p:stCondLst>
                                            <p:cond delay="821"/>
                                          </p:stCondLst>
                                        </p:cTn>
                                        <p:tgtEl>
                                          <p:spTgt spid="25"/>
                                        </p:tgtEl>
                                      </p:cBhvr>
                                      <p:to x="100000" y="90000"/>
                                    </p:animScale>
                                    <p:animScale>
                                      <p:cBhvr>
                                        <p:cTn id="221" dur="83" decel="50000">
                                          <p:stCondLst>
                                            <p:cond delay="834"/>
                                          </p:stCondLst>
                                        </p:cTn>
                                        <p:tgtEl>
                                          <p:spTgt spid="25"/>
                                        </p:tgtEl>
                                      </p:cBhvr>
                                      <p:to x="100000" y="100000"/>
                                    </p:animScale>
                                    <p:animScale>
                                      <p:cBhvr>
                                        <p:cTn id="222" dur="13">
                                          <p:stCondLst>
                                            <p:cond delay="904"/>
                                          </p:stCondLst>
                                        </p:cTn>
                                        <p:tgtEl>
                                          <p:spTgt spid="25"/>
                                        </p:tgtEl>
                                      </p:cBhvr>
                                      <p:to x="100000" y="95000"/>
                                    </p:animScale>
                                    <p:animScale>
                                      <p:cBhvr>
                                        <p:cTn id="223" dur="83" decel="50000">
                                          <p:stCondLst>
                                            <p:cond delay="917"/>
                                          </p:stCondLst>
                                        </p:cTn>
                                        <p:tgtEl>
                                          <p:spTgt spid="25"/>
                                        </p:tgtEl>
                                      </p:cBhvr>
                                      <p:to x="100000" y="100000"/>
                                    </p:animScale>
                                  </p:childTnLst>
                                </p:cTn>
                              </p:par>
                              <p:par>
                                <p:cTn id="224" presetID="26" presetClass="entr" presetSubtype="0" fill="hold" grpId="0" nodeType="withEffect">
                                  <p:stCondLst>
                                    <p:cond delay="0"/>
                                  </p:stCondLst>
                                  <p:childTnLst>
                                    <p:set>
                                      <p:cBhvr>
                                        <p:cTn id="225" dur="1" fill="hold">
                                          <p:stCondLst>
                                            <p:cond delay="0"/>
                                          </p:stCondLst>
                                        </p:cTn>
                                        <p:tgtEl>
                                          <p:spTgt spid="26"/>
                                        </p:tgtEl>
                                        <p:attrNameLst>
                                          <p:attrName>style.visibility</p:attrName>
                                        </p:attrNameLst>
                                      </p:cBhvr>
                                      <p:to>
                                        <p:strVal val="visible"/>
                                      </p:to>
                                    </p:set>
                                    <p:animEffect transition="in" filter="wipe(down)">
                                      <p:cBhvr>
                                        <p:cTn id="226" dur="290">
                                          <p:stCondLst>
                                            <p:cond delay="0"/>
                                          </p:stCondLst>
                                        </p:cTn>
                                        <p:tgtEl>
                                          <p:spTgt spid="26"/>
                                        </p:tgtEl>
                                      </p:cBhvr>
                                    </p:animEffect>
                                    <p:anim calcmode="lin" valueType="num">
                                      <p:cBhvr>
                                        <p:cTn id="227" dur="911"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28" dur="332"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29" dur="332" tmFilter="0, 0; 0.125,0.2665; 0.25,0.4; 0.375,0.465; 0.5,0.5;  0.625,0.535; 0.75,0.6; 0.875,0.7335; 1,1">
                                          <p:stCondLst>
                                            <p:cond delay="332"/>
                                          </p:stCondLst>
                                        </p:cTn>
                                        <p:tgtEl>
                                          <p:spTgt spid="26"/>
                                        </p:tgtEl>
                                        <p:attrNameLst>
                                          <p:attrName>ppt_y</p:attrName>
                                        </p:attrNameLst>
                                      </p:cBhvr>
                                      <p:tavLst>
                                        <p:tav tm="0" fmla="#ppt_y-sin(pi*$)/9">
                                          <p:val>
                                            <p:fltVal val="0"/>
                                          </p:val>
                                        </p:tav>
                                        <p:tav tm="100000">
                                          <p:val>
                                            <p:fltVal val="1"/>
                                          </p:val>
                                        </p:tav>
                                      </p:tavLst>
                                    </p:anim>
                                    <p:anim calcmode="lin" valueType="num">
                                      <p:cBhvr>
                                        <p:cTn id="230" dur="166" tmFilter="0, 0; 0.125,0.2665; 0.25,0.4; 0.375,0.465; 0.5,0.5;  0.625,0.535; 0.75,0.6; 0.875,0.7335; 1,1">
                                          <p:stCondLst>
                                            <p:cond delay="662"/>
                                          </p:stCondLst>
                                        </p:cTn>
                                        <p:tgtEl>
                                          <p:spTgt spid="26"/>
                                        </p:tgtEl>
                                        <p:attrNameLst>
                                          <p:attrName>ppt_y</p:attrName>
                                        </p:attrNameLst>
                                      </p:cBhvr>
                                      <p:tavLst>
                                        <p:tav tm="0" fmla="#ppt_y-sin(pi*$)/27">
                                          <p:val>
                                            <p:fltVal val="0"/>
                                          </p:val>
                                        </p:tav>
                                        <p:tav tm="100000">
                                          <p:val>
                                            <p:fltVal val="1"/>
                                          </p:val>
                                        </p:tav>
                                      </p:tavLst>
                                    </p:anim>
                                    <p:anim calcmode="lin" valueType="num">
                                      <p:cBhvr>
                                        <p:cTn id="231" dur="82" tmFilter="0, 0; 0.125,0.2665; 0.25,0.4; 0.375,0.465; 0.5,0.5;  0.625,0.535; 0.75,0.6; 0.875,0.7335; 1,1">
                                          <p:stCondLst>
                                            <p:cond delay="828"/>
                                          </p:stCondLst>
                                        </p:cTn>
                                        <p:tgtEl>
                                          <p:spTgt spid="26"/>
                                        </p:tgtEl>
                                        <p:attrNameLst>
                                          <p:attrName>ppt_y</p:attrName>
                                        </p:attrNameLst>
                                      </p:cBhvr>
                                      <p:tavLst>
                                        <p:tav tm="0" fmla="#ppt_y-sin(pi*$)/81">
                                          <p:val>
                                            <p:fltVal val="0"/>
                                          </p:val>
                                        </p:tav>
                                        <p:tav tm="100000">
                                          <p:val>
                                            <p:fltVal val="1"/>
                                          </p:val>
                                        </p:tav>
                                      </p:tavLst>
                                    </p:anim>
                                    <p:animScale>
                                      <p:cBhvr>
                                        <p:cTn id="232" dur="13">
                                          <p:stCondLst>
                                            <p:cond delay="325"/>
                                          </p:stCondLst>
                                        </p:cTn>
                                        <p:tgtEl>
                                          <p:spTgt spid="26"/>
                                        </p:tgtEl>
                                      </p:cBhvr>
                                      <p:to x="100000" y="60000"/>
                                    </p:animScale>
                                    <p:animScale>
                                      <p:cBhvr>
                                        <p:cTn id="233" dur="83" decel="50000">
                                          <p:stCondLst>
                                            <p:cond delay="338"/>
                                          </p:stCondLst>
                                        </p:cTn>
                                        <p:tgtEl>
                                          <p:spTgt spid="26"/>
                                        </p:tgtEl>
                                      </p:cBhvr>
                                      <p:to x="100000" y="100000"/>
                                    </p:animScale>
                                    <p:animScale>
                                      <p:cBhvr>
                                        <p:cTn id="234" dur="13">
                                          <p:stCondLst>
                                            <p:cond delay="656"/>
                                          </p:stCondLst>
                                        </p:cTn>
                                        <p:tgtEl>
                                          <p:spTgt spid="26"/>
                                        </p:tgtEl>
                                      </p:cBhvr>
                                      <p:to x="100000" y="80000"/>
                                    </p:animScale>
                                    <p:animScale>
                                      <p:cBhvr>
                                        <p:cTn id="235" dur="83" decel="50000">
                                          <p:stCondLst>
                                            <p:cond delay="669"/>
                                          </p:stCondLst>
                                        </p:cTn>
                                        <p:tgtEl>
                                          <p:spTgt spid="26"/>
                                        </p:tgtEl>
                                      </p:cBhvr>
                                      <p:to x="100000" y="100000"/>
                                    </p:animScale>
                                    <p:animScale>
                                      <p:cBhvr>
                                        <p:cTn id="236" dur="13">
                                          <p:stCondLst>
                                            <p:cond delay="821"/>
                                          </p:stCondLst>
                                        </p:cTn>
                                        <p:tgtEl>
                                          <p:spTgt spid="26"/>
                                        </p:tgtEl>
                                      </p:cBhvr>
                                      <p:to x="100000" y="90000"/>
                                    </p:animScale>
                                    <p:animScale>
                                      <p:cBhvr>
                                        <p:cTn id="237" dur="83" decel="50000">
                                          <p:stCondLst>
                                            <p:cond delay="834"/>
                                          </p:stCondLst>
                                        </p:cTn>
                                        <p:tgtEl>
                                          <p:spTgt spid="26"/>
                                        </p:tgtEl>
                                      </p:cBhvr>
                                      <p:to x="100000" y="100000"/>
                                    </p:animScale>
                                    <p:animScale>
                                      <p:cBhvr>
                                        <p:cTn id="238" dur="13">
                                          <p:stCondLst>
                                            <p:cond delay="904"/>
                                          </p:stCondLst>
                                        </p:cTn>
                                        <p:tgtEl>
                                          <p:spTgt spid="26"/>
                                        </p:tgtEl>
                                      </p:cBhvr>
                                      <p:to x="100000" y="95000"/>
                                    </p:animScale>
                                    <p:animScale>
                                      <p:cBhvr>
                                        <p:cTn id="239" dur="83" decel="50000">
                                          <p:stCondLst>
                                            <p:cond delay="917"/>
                                          </p:stCondLst>
                                        </p:cTn>
                                        <p:tgtEl>
                                          <p:spTgt spid="26"/>
                                        </p:tgtEl>
                                      </p:cBhvr>
                                      <p:to x="100000" y="100000"/>
                                    </p:animScale>
                                  </p:childTnLst>
                                </p:cTn>
                              </p:par>
                              <p:par>
                                <p:cTn id="240" presetID="26" presetClass="entr" presetSubtype="0" fill="hold" grpId="0" nodeType="withEffect">
                                  <p:stCondLst>
                                    <p:cond delay="0"/>
                                  </p:stCondLst>
                                  <p:childTnLst>
                                    <p:set>
                                      <p:cBhvr>
                                        <p:cTn id="241" dur="1" fill="hold">
                                          <p:stCondLst>
                                            <p:cond delay="0"/>
                                          </p:stCondLst>
                                        </p:cTn>
                                        <p:tgtEl>
                                          <p:spTgt spid="27"/>
                                        </p:tgtEl>
                                        <p:attrNameLst>
                                          <p:attrName>style.visibility</p:attrName>
                                        </p:attrNameLst>
                                      </p:cBhvr>
                                      <p:to>
                                        <p:strVal val="visible"/>
                                      </p:to>
                                    </p:set>
                                    <p:animEffect transition="in" filter="wipe(down)">
                                      <p:cBhvr>
                                        <p:cTn id="242" dur="290">
                                          <p:stCondLst>
                                            <p:cond delay="0"/>
                                          </p:stCondLst>
                                        </p:cTn>
                                        <p:tgtEl>
                                          <p:spTgt spid="27"/>
                                        </p:tgtEl>
                                      </p:cBhvr>
                                    </p:animEffect>
                                    <p:anim calcmode="lin" valueType="num">
                                      <p:cBhvr>
                                        <p:cTn id="243"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44"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45"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246"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247"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248" dur="13">
                                          <p:stCondLst>
                                            <p:cond delay="325"/>
                                          </p:stCondLst>
                                        </p:cTn>
                                        <p:tgtEl>
                                          <p:spTgt spid="27"/>
                                        </p:tgtEl>
                                      </p:cBhvr>
                                      <p:to x="100000" y="60000"/>
                                    </p:animScale>
                                    <p:animScale>
                                      <p:cBhvr>
                                        <p:cTn id="249" dur="83" decel="50000">
                                          <p:stCondLst>
                                            <p:cond delay="338"/>
                                          </p:stCondLst>
                                        </p:cTn>
                                        <p:tgtEl>
                                          <p:spTgt spid="27"/>
                                        </p:tgtEl>
                                      </p:cBhvr>
                                      <p:to x="100000" y="100000"/>
                                    </p:animScale>
                                    <p:animScale>
                                      <p:cBhvr>
                                        <p:cTn id="250" dur="13">
                                          <p:stCondLst>
                                            <p:cond delay="656"/>
                                          </p:stCondLst>
                                        </p:cTn>
                                        <p:tgtEl>
                                          <p:spTgt spid="27"/>
                                        </p:tgtEl>
                                      </p:cBhvr>
                                      <p:to x="100000" y="80000"/>
                                    </p:animScale>
                                    <p:animScale>
                                      <p:cBhvr>
                                        <p:cTn id="251" dur="83" decel="50000">
                                          <p:stCondLst>
                                            <p:cond delay="669"/>
                                          </p:stCondLst>
                                        </p:cTn>
                                        <p:tgtEl>
                                          <p:spTgt spid="27"/>
                                        </p:tgtEl>
                                      </p:cBhvr>
                                      <p:to x="100000" y="100000"/>
                                    </p:animScale>
                                    <p:animScale>
                                      <p:cBhvr>
                                        <p:cTn id="252" dur="13">
                                          <p:stCondLst>
                                            <p:cond delay="821"/>
                                          </p:stCondLst>
                                        </p:cTn>
                                        <p:tgtEl>
                                          <p:spTgt spid="27"/>
                                        </p:tgtEl>
                                      </p:cBhvr>
                                      <p:to x="100000" y="90000"/>
                                    </p:animScale>
                                    <p:animScale>
                                      <p:cBhvr>
                                        <p:cTn id="253" dur="83" decel="50000">
                                          <p:stCondLst>
                                            <p:cond delay="834"/>
                                          </p:stCondLst>
                                        </p:cTn>
                                        <p:tgtEl>
                                          <p:spTgt spid="27"/>
                                        </p:tgtEl>
                                      </p:cBhvr>
                                      <p:to x="100000" y="100000"/>
                                    </p:animScale>
                                    <p:animScale>
                                      <p:cBhvr>
                                        <p:cTn id="254" dur="13">
                                          <p:stCondLst>
                                            <p:cond delay="904"/>
                                          </p:stCondLst>
                                        </p:cTn>
                                        <p:tgtEl>
                                          <p:spTgt spid="27"/>
                                        </p:tgtEl>
                                      </p:cBhvr>
                                      <p:to x="100000" y="95000"/>
                                    </p:animScale>
                                    <p:animScale>
                                      <p:cBhvr>
                                        <p:cTn id="255" dur="83" decel="50000">
                                          <p:stCondLst>
                                            <p:cond delay="917"/>
                                          </p:stCondLst>
                                        </p:cTn>
                                        <p:tgtEl>
                                          <p:spTgt spid="27"/>
                                        </p:tgtEl>
                                      </p:cBhvr>
                                      <p:to x="100000" y="100000"/>
                                    </p:animScale>
                                  </p:childTnLst>
                                </p:cTn>
                              </p:par>
                              <p:par>
                                <p:cTn id="256" presetID="26" presetClass="entr" presetSubtype="0" fill="hold" grpId="0" nodeType="withEffect">
                                  <p:stCondLst>
                                    <p:cond delay="0"/>
                                  </p:stCondLst>
                                  <p:childTnLst>
                                    <p:set>
                                      <p:cBhvr>
                                        <p:cTn id="257" dur="1" fill="hold">
                                          <p:stCondLst>
                                            <p:cond delay="0"/>
                                          </p:stCondLst>
                                        </p:cTn>
                                        <p:tgtEl>
                                          <p:spTgt spid="28"/>
                                        </p:tgtEl>
                                        <p:attrNameLst>
                                          <p:attrName>style.visibility</p:attrName>
                                        </p:attrNameLst>
                                      </p:cBhvr>
                                      <p:to>
                                        <p:strVal val="visible"/>
                                      </p:to>
                                    </p:set>
                                    <p:animEffect transition="in" filter="wipe(down)">
                                      <p:cBhvr>
                                        <p:cTn id="258" dur="290">
                                          <p:stCondLst>
                                            <p:cond delay="0"/>
                                          </p:stCondLst>
                                        </p:cTn>
                                        <p:tgtEl>
                                          <p:spTgt spid="28"/>
                                        </p:tgtEl>
                                      </p:cBhvr>
                                    </p:animEffect>
                                    <p:anim calcmode="lin" valueType="num">
                                      <p:cBhvr>
                                        <p:cTn id="259"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60"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61"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262"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263"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264" dur="13">
                                          <p:stCondLst>
                                            <p:cond delay="325"/>
                                          </p:stCondLst>
                                        </p:cTn>
                                        <p:tgtEl>
                                          <p:spTgt spid="28"/>
                                        </p:tgtEl>
                                      </p:cBhvr>
                                      <p:to x="100000" y="60000"/>
                                    </p:animScale>
                                    <p:animScale>
                                      <p:cBhvr>
                                        <p:cTn id="265" dur="83" decel="50000">
                                          <p:stCondLst>
                                            <p:cond delay="338"/>
                                          </p:stCondLst>
                                        </p:cTn>
                                        <p:tgtEl>
                                          <p:spTgt spid="28"/>
                                        </p:tgtEl>
                                      </p:cBhvr>
                                      <p:to x="100000" y="100000"/>
                                    </p:animScale>
                                    <p:animScale>
                                      <p:cBhvr>
                                        <p:cTn id="266" dur="13">
                                          <p:stCondLst>
                                            <p:cond delay="656"/>
                                          </p:stCondLst>
                                        </p:cTn>
                                        <p:tgtEl>
                                          <p:spTgt spid="28"/>
                                        </p:tgtEl>
                                      </p:cBhvr>
                                      <p:to x="100000" y="80000"/>
                                    </p:animScale>
                                    <p:animScale>
                                      <p:cBhvr>
                                        <p:cTn id="267" dur="83" decel="50000">
                                          <p:stCondLst>
                                            <p:cond delay="669"/>
                                          </p:stCondLst>
                                        </p:cTn>
                                        <p:tgtEl>
                                          <p:spTgt spid="28"/>
                                        </p:tgtEl>
                                      </p:cBhvr>
                                      <p:to x="100000" y="100000"/>
                                    </p:animScale>
                                    <p:animScale>
                                      <p:cBhvr>
                                        <p:cTn id="268" dur="13">
                                          <p:stCondLst>
                                            <p:cond delay="821"/>
                                          </p:stCondLst>
                                        </p:cTn>
                                        <p:tgtEl>
                                          <p:spTgt spid="28"/>
                                        </p:tgtEl>
                                      </p:cBhvr>
                                      <p:to x="100000" y="90000"/>
                                    </p:animScale>
                                    <p:animScale>
                                      <p:cBhvr>
                                        <p:cTn id="269" dur="83" decel="50000">
                                          <p:stCondLst>
                                            <p:cond delay="834"/>
                                          </p:stCondLst>
                                        </p:cTn>
                                        <p:tgtEl>
                                          <p:spTgt spid="28"/>
                                        </p:tgtEl>
                                      </p:cBhvr>
                                      <p:to x="100000" y="100000"/>
                                    </p:animScale>
                                    <p:animScale>
                                      <p:cBhvr>
                                        <p:cTn id="270" dur="13">
                                          <p:stCondLst>
                                            <p:cond delay="904"/>
                                          </p:stCondLst>
                                        </p:cTn>
                                        <p:tgtEl>
                                          <p:spTgt spid="28"/>
                                        </p:tgtEl>
                                      </p:cBhvr>
                                      <p:to x="100000" y="95000"/>
                                    </p:animScale>
                                    <p:animScale>
                                      <p:cBhvr>
                                        <p:cTn id="271" dur="83" decel="50000">
                                          <p:stCondLst>
                                            <p:cond delay="917"/>
                                          </p:stCondLst>
                                        </p:cTn>
                                        <p:tgtEl>
                                          <p:spTgt spid="28"/>
                                        </p:tgtEl>
                                      </p:cBhvr>
                                      <p:to x="100000" y="100000"/>
                                    </p:animScale>
                                  </p:childTnLst>
                                </p:cTn>
                              </p:par>
                              <p:par>
                                <p:cTn id="272" presetID="26" presetClass="entr" presetSubtype="0" fill="hold" grpId="0" nodeType="withEffect">
                                  <p:stCondLst>
                                    <p:cond delay="0"/>
                                  </p:stCondLst>
                                  <p:childTnLst>
                                    <p:set>
                                      <p:cBhvr>
                                        <p:cTn id="273" dur="1" fill="hold">
                                          <p:stCondLst>
                                            <p:cond delay="0"/>
                                          </p:stCondLst>
                                        </p:cTn>
                                        <p:tgtEl>
                                          <p:spTgt spid="29"/>
                                        </p:tgtEl>
                                        <p:attrNameLst>
                                          <p:attrName>style.visibility</p:attrName>
                                        </p:attrNameLst>
                                      </p:cBhvr>
                                      <p:to>
                                        <p:strVal val="visible"/>
                                      </p:to>
                                    </p:set>
                                    <p:animEffect transition="in" filter="wipe(down)">
                                      <p:cBhvr>
                                        <p:cTn id="274" dur="290">
                                          <p:stCondLst>
                                            <p:cond delay="0"/>
                                          </p:stCondLst>
                                        </p:cTn>
                                        <p:tgtEl>
                                          <p:spTgt spid="29"/>
                                        </p:tgtEl>
                                      </p:cBhvr>
                                    </p:animEffect>
                                    <p:anim calcmode="lin" valueType="num">
                                      <p:cBhvr>
                                        <p:cTn id="275"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76"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77"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278"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279"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280" dur="13">
                                          <p:stCondLst>
                                            <p:cond delay="325"/>
                                          </p:stCondLst>
                                        </p:cTn>
                                        <p:tgtEl>
                                          <p:spTgt spid="29"/>
                                        </p:tgtEl>
                                      </p:cBhvr>
                                      <p:to x="100000" y="60000"/>
                                    </p:animScale>
                                    <p:animScale>
                                      <p:cBhvr>
                                        <p:cTn id="281" dur="83" decel="50000">
                                          <p:stCondLst>
                                            <p:cond delay="338"/>
                                          </p:stCondLst>
                                        </p:cTn>
                                        <p:tgtEl>
                                          <p:spTgt spid="29"/>
                                        </p:tgtEl>
                                      </p:cBhvr>
                                      <p:to x="100000" y="100000"/>
                                    </p:animScale>
                                    <p:animScale>
                                      <p:cBhvr>
                                        <p:cTn id="282" dur="13">
                                          <p:stCondLst>
                                            <p:cond delay="656"/>
                                          </p:stCondLst>
                                        </p:cTn>
                                        <p:tgtEl>
                                          <p:spTgt spid="29"/>
                                        </p:tgtEl>
                                      </p:cBhvr>
                                      <p:to x="100000" y="80000"/>
                                    </p:animScale>
                                    <p:animScale>
                                      <p:cBhvr>
                                        <p:cTn id="283" dur="83" decel="50000">
                                          <p:stCondLst>
                                            <p:cond delay="669"/>
                                          </p:stCondLst>
                                        </p:cTn>
                                        <p:tgtEl>
                                          <p:spTgt spid="29"/>
                                        </p:tgtEl>
                                      </p:cBhvr>
                                      <p:to x="100000" y="100000"/>
                                    </p:animScale>
                                    <p:animScale>
                                      <p:cBhvr>
                                        <p:cTn id="284" dur="13">
                                          <p:stCondLst>
                                            <p:cond delay="821"/>
                                          </p:stCondLst>
                                        </p:cTn>
                                        <p:tgtEl>
                                          <p:spTgt spid="29"/>
                                        </p:tgtEl>
                                      </p:cBhvr>
                                      <p:to x="100000" y="90000"/>
                                    </p:animScale>
                                    <p:animScale>
                                      <p:cBhvr>
                                        <p:cTn id="285" dur="83" decel="50000">
                                          <p:stCondLst>
                                            <p:cond delay="834"/>
                                          </p:stCondLst>
                                        </p:cTn>
                                        <p:tgtEl>
                                          <p:spTgt spid="29"/>
                                        </p:tgtEl>
                                      </p:cBhvr>
                                      <p:to x="100000" y="100000"/>
                                    </p:animScale>
                                    <p:animScale>
                                      <p:cBhvr>
                                        <p:cTn id="286" dur="13">
                                          <p:stCondLst>
                                            <p:cond delay="904"/>
                                          </p:stCondLst>
                                        </p:cTn>
                                        <p:tgtEl>
                                          <p:spTgt spid="29"/>
                                        </p:tgtEl>
                                      </p:cBhvr>
                                      <p:to x="100000" y="95000"/>
                                    </p:animScale>
                                    <p:animScale>
                                      <p:cBhvr>
                                        <p:cTn id="287" dur="83" decel="50000">
                                          <p:stCondLst>
                                            <p:cond delay="917"/>
                                          </p:stCondLst>
                                        </p:cTn>
                                        <p:tgtEl>
                                          <p:spTgt spid="29"/>
                                        </p:tgtEl>
                                      </p:cBhvr>
                                      <p:to x="100000" y="100000"/>
                                    </p:animScale>
                                  </p:childTnLst>
                                </p:cTn>
                              </p:par>
                              <p:par>
                                <p:cTn id="288" presetID="26" presetClass="entr" presetSubtype="0" fill="hold" grpId="0" nodeType="withEffect">
                                  <p:stCondLst>
                                    <p:cond delay="0"/>
                                  </p:stCondLst>
                                  <p:childTnLst>
                                    <p:set>
                                      <p:cBhvr>
                                        <p:cTn id="289" dur="1" fill="hold">
                                          <p:stCondLst>
                                            <p:cond delay="0"/>
                                          </p:stCondLst>
                                        </p:cTn>
                                        <p:tgtEl>
                                          <p:spTgt spid="30"/>
                                        </p:tgtEl>
                                        <p:attrNameLst>
                                          <p:attrName>style.visibility</p:attrName>
                                        </p:attrNameLst>
                                      </p:cBhvr>
                                      <p:to>
                                        <p:strVal val="visible"/>
                                      </p:to>
                                    </p:set>
                                    <p:animEffect transition="in" filter="wipe(down)">
                                      <p:cBhvr>
                                        <p:cTn id="290" dur="290">
                                          <p:stCondLst>
                                            <p:cond delay="0"/>
                                          </p:stCondLst>
                                        </p:cTn>
                                        <p:tgtEl>
                                          <p:spTgt spid="30"/>
                                        </p:tgtEl>
                                      </p:cBhvr>
                                    </p:animEffect>
                                    <p:anim calcmode="lin" valueType="num">
                                      <p:cBhvr>
                                        <p:cTn id="291"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92"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93"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294"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295"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296" dur="13">
                                          <p:stCondLst>
                                            <p:cond delay="325"/>
                                          </p:stCondLst>
                                        </p:cTn>
                                        <p:tgtEl>
                                          <p:spTgt spid="30"/>
                                        </p:tgtEl>
                                      </p:cBhvr>
                                      <p:to x="100000" y="60000"/>
                                    </p:animScale>
                                    <p:animScale>
                                      <p:cBhvr>
                                        <p:cTn id="297" dur="83" decel="50000">
                                          <p:stCondLst>
                                            <p:cond delay="338"/>
                                          </p:stCondLst>
                                        </p:cTn>
                                        <p:tgtEl>
                                          <p:spTgt spid="30"/>
                                        </p:tgtEl>
                                      </p:cBhvr>
                                      <p:to x="100000" y="100000"/>
                                    </p:animScale>
                                    <p:animScale>
                                      <p:cBhvr>
                                        <p:cTn id="298" dur="13">
                                          <p:stCondLst>
                                            <p:cond delay="656"/>
                                          </p:stCondLst>
                                        </p:cTn>
                                        <p:tgtEl>
                                          <p:spTgt spid="30"/>
                                        </p:tgtEl>
                                      </p:cBhvr>
                                      <p:to x="100000" y="80000"/>
                                    </p:animScale>
                                    <p:animScale>
                                      <p:cBhvr>
                                        <p:cTn id="299" dur="83" decel="50000">
                                          <p:stCondLst>
                                            <p:cond delay="669"/>
                                          </p:stCondLst>
                                        </p:cTn>
                                        <p:tgtEl>
                                          <p:spTgt spid="30"/>
                                        </p:tgtEl>
                                      </p:cBhvr>
                                      <p:to x="100000" y="100000"/>
                                    </p:animScale>
                                    <p:animScale>
                                      <p:cBhvr>
                                        <p:cTn id="300" dur="13">
                                          <p:stCondLst>
                                            <p:cond delay="821"/>
                                          </p:stCondLst>
                                        </p:cTn>
                                        <p:tgtEl>
                                          <p:spTgt spid="30"/>
                                        </p:tgtEl>
                                      </p:cBhvr>
                                      <p:to x="100000" y="90000"/>
                                    </p:animScale>
                                    <p:animScale>
                                      <p:cBhvr>
                                        <p:cTn id="301" dur="83" decel="50000">
                                          <p:stCondLst>
                                            <p:cond delay="834"/>
                                          </p:stCondLst>
                                        </p:cTn>
                                        <p:tgtEl>
                                          <p:spTgt spid="30"/>
                                        </p:tgtEl>
                                      </p:cBhvr>
                                      <p:to x="100000" y="100000"/>
                                    </p:animScale>
                                    <p:animScale>
                                      <p:cBhvr>
                                        <p:cTn id="302" dur="13">
                                          <p:stCondLst>
                                            <p:cond delay="904"/>
                                          </p:stCondLst>
                                        </p:cTn>
                                        <p:tgtEl>
                                          <p:spTgt spid="30"/>
                                        </p:tgtEl>
                                      </p:cBhvr>
                                      <p:to x="100000" y="95000"/>
                                    </p:animScale>
                                    <p:animScale>
                                      <p:cBhvr>
                                        <p:cTn id="303" dur="83" decel="50000">
                                          <p:stCondLst>
                                            <p:cond delay="917"/>
                                          </p:stCondLst>
                                        </p:cTn>
                                        <p:tgtEl>
                                          <p:spTgt spid="30"/>
                                        </p:tgtEl>
                                      </p:cBhvr>
                                      <p:to x="100000" y="100000"/>
                                    </p:animScale>
                                  </p:childTnLst>
                                </p:cTn>
                              </p:par>
                            </p:childTnLst>
                          </p:cTn>
                        </p:par>
                        <p:par>
                          <p:cTn id="304" fill="hold">
                            <p:stCondLst>
                              <p:cond delay="3000"/>
                            </p:stCondLst>
                            <p:childTnLst>
                              <p:par>
                                <p:cTn id="305" presetID="22" presetClass="entr" presetSubtype="8" fill="hold" nodeType="afterEffect">
                                  <p:stCondLst>
                                    <p:cond delay="0"/>
                                  </p:stCondLst>
                                  <p:childTnLst>
                                    <p:set>
                                      <p:cBhvr>
                                        <p:cTn id="306" dur="1" fill="hold">
                                          <p:stCondLst>
                                            <p:cond delay="0"/>
                                          </p:stCondLst>
                                        </p:cTn>
                                        <p:tgtEl>
                                          <p:spTgt spid="18"/>
                                        </p:tgtEl>
                                        <p:attrNameLst>
                                          <p:attrName>style.visibility</p:attrName>
                                        </p:attrNameLst>
                                      </p:cBhvr>
                                      <p:to>
                                        <p:strVal val="visible"/>
                                      </p:to>
                                    </p:set>
                                    <p:animEffect transition="in" filter="wipe(left)">
                                      <p:cBhvr>
                                        <p:cTn id="307" dur="500"/>
                                        <p:tgtEl>
                                          <p:spTgt spid="18"/>
                                        </p:tgtEl>
                                      </p:cBhvr>
                                    </p:animEffect>
                                  </p:childTnLst>
                                </p:cTn>
                              </p:par>
                            </p:childTnLst>
                          </p:cTn>
                        </p:par>
                        <p:par>
                          <p:cTn id="308" fill="hold">
                            <p:stCondLst>
                              <p:cond delay="3500"/>
                            </p:stCondLst>
                            <p:childTnLst>
                              <p:par>
                                <p:cTn id="309" presetID="22" presetClass="entr" presetSubtype="8" fill="hold" grpId="0" nodeType="afterEffect">
                                  <p:stCondLst>
                                    <p:cond delay="0"/>
                                  </p:stCondLst>
                                  <p:childTnLst>
                                    <p:set>
                                      <p:cBhvr>
                                        <p:cTn id="310" dur="1" fill="hold">
                                          <p:stCondLst>
                                            <p:cond delay="0"/>
                                          </p:stCondLst>
                                        </p:cTn>
                                        <p:tgtEl>
                                          <p:spTgt spid="31"/>
                                        </p:tgtEl>
                                        <p:attrNameLst>
                                          <p:attrName>style.visibility</p:attrName>
                                        </p:attrNameLst>
                                      </p:cBhvr>
                                      <p:to>
                                        <p:strVal val="visible"/>
                                      </p:to>
                                    </p:set>
                                    <p:animEffect transition="in" filter="wipe(left)">
                                      <p:cBhvr>
                                        <p:cTn id="311" dur="500"/>
                                        <p:tgtEl>
                                          <p:spTgt spid="31"/>
                                        </p:tgtEl>
                                      </p:cBhvr>
                                    </p:animEffect>
                                  </p:childTnLst>
                                </p:cTn>
                              </p:par>
                            </p:childTnLst>
                          </p:cTn>
                        </p:par>
                      </p:childTnLst>
                    </p:cTn>
                  </p:par>
                  <p:par>
                    <p:cTn id="312" fill="hold">
                      <p:stCondLst>
                        <p:cond delay="indefinite"/>
                      </p:stCondLst>
                      <p:childTnLst>
                        <p:par>
                          <p:cTn id="313" fill="hold">
                            <p:stCondLst>
                              <p:cond delay="0"/>
                            </p:stCondLst>
                            <p:childTnLst>
                              <p:par>
                                <p:cTn id="314" presetID="1" presetClass="entr" presetSubtype="0" fill="hold" nodeType="clickEffect">
                                  <p:stCondLst>
                                    <p:cond delay="0"/>
                                  </p:stCondLst>
                                  <p:childTnLst>
                                    <p:set>
                                      <p:cBhvr>
                                        <p:cTn id="31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6" fill="hold">
                      <p:stCondLst>
                        <p:cond delay="indefinite"/>
                      </p:stCondLst>
                      <p:childTnLst>
                        <p:par>
                          <p:cTn id="317" fill="hold">
                            <p:stCondLst>
                              <p:cond delay="0"/>
                            </p:stCondLst>
                            <p:childTnLst>
                              <p:par>
                                <p:cTn id="318" presetID="10" presetClass="exit" presetSubtype="0" fill="hold" grpId="1" nodeType="clickEffect">
                                  <p:stCondLst>
                                    <p:cond delay="0"/>
                                  </p:stCondLst>
                                  <p:childTnLst>
                                    <p:animEffect transition="out" filter="fade">
                                      <p:cBhvr>
                                        <p:cTn id="319" dur="500"/>
                                        <p:tgtEl>
                                          <p:spTgt spid="9"/>
                                        </p:tgtEl>
                                      </p:cBhvr>
                                    </p:animEffect>
                                    <p:set>
                                      <p:cBhvr>
                                        <p:cTn id="320" dur="1" fill="hold">
                                          <p:stCondLst>
                                            <p:cond delay="499"/>
                                          </p:stCondLst>
                                        </p:cTn>
                                        <p:tgtEl>
                                          <p:spTgt spid="9"/>
                                        </p:tgtEl>
                                        <p:attrNameLst>
                                          <p:attrName>style.visibility</p:attrName>
                                        </p:attrNameLst>
                                      </p:cBhvr>
                                      <p:to>
                                        <p:strVal val="hidden"/>
                                      </p:to>
                                    </p:set>
                                  </p:childTnLst>
                                </p:cTn>
                              </p:par>
                              <p:par>
                                <p:cTn id="321" presetID="10" presetClass="exit" presetSubtype="0" fill="hold" grpId="1" nodeType="withEffect">
                                  <p:stCondLst>
                                    <p:cond delay="0"/>
                                  </p:stCondLst>
                                  <p:childTnLst>
                                    <p:animEffect transition="out" filter="fade">
                                      <p:cBhvr>
                                        <p:cTn id="322" dur="500"/>
                                        <p:tgtEl>
                                          <p:spTgt spid="14"/>
                                        </p:tgtEl>
                                      </p:cBhvr>
                                    </p:animEffect>
                                    <p:set>
                                      <p:cBhvr>
                                        <p:cTn id="323" dur="1" fill="hold">
                                          <p:stCondLst>
                                            <p:cond delay="499"/>
                                          </p:stCondLst>
                                        </p:cTn>
                                        <p:tgtEl>
                                          <p:spTgt spid="14"/>
                                        </p:tgtEl>
                                        <p:attrNameLst>
                                          <p:attrName>style.visibility</p:attrName>
                                        </p:attrNameLst>
                                      </p:cBhvr>
                                      <p:to>
                                        <p:strVal val="hidden"/>
                                      </p:to>
                                    </p:set>
                                  </p:childTnLst>
                                </p:cTn>
                              </p:par>
                              <p:par>
                                <p:cTn id="324" presetID="10" presetClass="exit" presetSubtype="0" fill="hold" grpId="1" nodeType="withEffect">
                                  <p:stCondLst>
                                    <p:cond delay="0"/>
                                  </p:stCondLst>
                                  <p:childTnLst>
                                    <p:animEffect transition="out" filter="fade">
                                      <p:cBhvr>
                                        <p:cTn id="325" dur="500"/>
                                        <p:tgtEl>
                                          <p:spTgt spid="31"/>
                                        </p:tgtEl>
                                      </p:cBhvr>
                                    </p:animEffect>
                                    <p:set>
                                      <p:cBhvr>
                                        <p:cTn id="326" dur="1" fill="hold">
                                          <p:stCondLst>
                                            <p:cond delay="499"/>
                                          </p:stCondLst>
                                        </p:cTn>
                                        <p:tgtEl>
                                          <p:spTgt spid="31"/>
                                        </p:tgtEl>
                                        <p:attrNameLst>
                                          <p:attrName>style.visibility</p:attrName>
                                        </p:attrNameLst>
                                      </p:cBhvr>
                                      <p:to>
                                        <p:strVal val="hidden"/>
                                      </p:to>
                                    </p:set>
                                  </p:childTnLst>
                                </p:cTn>
                              </p:par>
                              <p:par>
                                <p:cTn id="327" presetID="10" presetClass="entr" presetSubtype="0" fill="hold" grpId="0" nodeType="withEffect">
                                  <p:stCondLst>
                                    <p:cond delay="0"/>
                                  </p:stCondLst>
                                  <p:childTnLst>
                                    <p:set>
                                      <p:cBhvr>
                                        <p:cTn id="328" dur="1" fill="hold">
                                          <p:stCondLst>
                                            <p:cond delay="0"/>
                                          </p:stCondLst>
                                        </p:cTn>
                                        <p:tgtEl>
                                          <p:spTgt spid="32"/>
                                        </p:tgtEl>
                                        <p:attrNameLst>
                                          <p:attrName>style.visibility</p:attrName>
                                        </p:attrNameLst>
                                      </p:cBhvr>
                                      <p:to>
                                        <p:strVal val="visible"/>
                                      </p:to>
                                    </p:set>
                                    <p:animEffect transition="in" filter="fade">
                                      <p:cBhvr>
                                        <p:cTn id="32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P spid="10" grpId="0" animBg="1"/>
      <p:bldP spid="13" grpId="0" animBg="1"/>
      <p:bldP spid="14" grpId="0" animBg="1"/>
      <p:bldP spid="14" grpId="1"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1" grpId="1"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Quiz</a:t>
            </a:r>
          </a:p>
        </p:txBody>
      </p:sp>
      <p:sp>
        <p:nvSpPr>
          <p:cNvPr id="3" name="Content Placeholder 2"/>
          <p:cNvSpPr>
            <a:spLocks noGrp="1"/>
          </p:cNvSpPr>
          <p:nvPr>
            <p:ph idx="1"/>
          </p:nvPr>
        </p:nvSpPr>
        <p:spPr/>
        <p:txBody>
          <a:bodyPr/>
          <a:lstStyle/>
          <a:p>
            <a:r>
              <a:rPr lang="en-US" dirty="0">
                <a:hlinkClick r:id="rId3" action="ppaction://hlinkpres?slideindex=1&amp;slidetitle="/>
              </a:rPr>
              <a:t>3.3 Homework Quiz</a:t>
            </a:r>
            <a:endParaRPr lang="en-US" dirty="0"/>
          </a:p>
        </p:txBody>
      </p:sp>
    </p:spTree>
    <p:extLst>
      <p:ext uri="{BB962C8B-B14F-4D97-AF65-F5344CB8AC3E}">
        <p14:creationId xmlns:p14="http://schemas.microsoft.com/office/powerpoint/2010/main" val="17196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 Solve Linear Systems by Graphing</a:t>
            </a:r>
          </a:p>
        </p:txBody>
      </p:sp>
      <p:sp>
        <p:nvSpPr>
          <p:cNvPr id="3" name="Text Placeholder 2"/>
          <p:cNvSpPr>
            <a:spLocks noGrp="1"/>
          </p:cNvSpPr>
          <p:nvPr>
            <p:ph type="body" idx="1"/>
          </p:nvPr>
        </p:nvSpPr>
        <p:spPr/>
        <p:txBody>
          <a:bodyPr/>
          <a:lstStyle/>
          <a:p>
            <a:r>
              <a:rPr lang="en-US" dirty="0"/>
              <a:t>Larson Algebra 2</a:t>
            </a:r>
          </a:p>
          <a:p>
            <a:r>
              <a:rPr lang="en-US" dirty="0"/>
              <a:t>(2011)</a:t>
            </a:r>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3557209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3.4 Solve Systems of Linear Equations in Three Variables</a:t>
            </a:r>
          </a:p>
        </p:txBody>
      </p:sp>
      <p:sp>
        <p:nvSpPr>
          <p:cNvPr id="3" name="Text Placeholder 2"/>
          <p:cNvSpPr>
            <a:spLocks noGrp="1"/>
          </p:cNvSpPr>
          <p:nvPr>
            <p:ph type="body" idx="1"/>
          </p:nvPr>
        </p:nvSpPr>
        <p:spPr/>
        <p:txBody>
          <a:bodyPr/>
          <a:lstStyle/>
          <a:p>
            <a:r>
              <a:rPr lang="en-US" dirty="0"/>
              <a:t>Larson Algebra 2</a:t>
            </a:r>
          </a:p>
          <a:p>
            <a:r>
              <a:rPr lang="en-US" dirty="0"/>
              <a:t>(2011)</a:t>
            </a:r>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1836262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3.4 Solve Systems of Linear Equations in Three Variables</a:t>
            </a:r>
          </a:p>
        </p:txBody>
      </p:sp>
      <p:sp>
        <p:nvSpPr>
          <p:cNvPr id="6" name="Content Placeholder 5"/>
          <p:cNvSpPr>
            <a:spLocks noGrp="1"/>
          </p:cNvSpPr>
          <p:nvPr>
            <p:ph idx="1"/>
          </p:nvPr>
        </p:nvSpPr>
        <p:spPr/>
        <p:txBody>
          <a:bodyPr>
            <a:normAutofit fontScale="92500" lnSpcReduction="10000"/>
          </a:bodyPr>
          <a:lstStyle/>
          <a:p>
            <a:r>
              <a:rPr lang="en-US" dirty="0"/>
              <a:t>We have now worked with 2 variables and 2 dimensions, but sometimes there are more</a:t>
            </a:r>
          </a:p>
          <a:p>
            <a:endParaRPr lang="en-US" dirty="0"/>
          </a:p>
          <a:p>
            <a:endParaRPr lang="en-US" dirty="0"/>
          </a:p>
          <a:p>
            <a:endParaRPr lang="en-US" dirty="0"/>
          </a:p>
          <a:p>
            <a:endParaRPr lang="en-US" dirty="0"/>
          </a:p>
          <a:p>
            <a:endParaRPr lang="en-US" dirty="0"/>
          </a:p>
          <a:p>
            <a:endParaRPr lang="en-US" dirty="0"/>
          </a:p>
          <a:p>
            <a:r>
              <a:rPr lang="en-US" dirty="0"/>
              <a:t>Linear equation in 3 variables graphs a plane </a:t>
            </a:r>
          </a:p>
          <a:p>
            <a:endParaRPr lang="en-US" dirty="0"/>
          </a:p>
        </p:txBody>
      </p:sp>
      <p:sp>
        <p:nvSpPr>
          <p:cNvPr id="4" name="TextBox 3"/>
          <p:cNvSpPr txBox="1"/>
          <p:nvPr/>
        </p:nvSpPr>
        <p:spPr>
          <a:xfrm>
            <a:off x="1905000" y="2000250"/>
            <a:ext cx="5791200" cy="1485900"/>
          </a:xfrm>
          <a:prstGeom prst="rect">
            <a:avLst/>
          </a:prstGeom>
          <a:noFill/>
        </p:spPr>
        <p:txBody>
          <a:bodyPr wrap="square" rtlCol="0">
            <a:prstTxWarp prst="textWave4">
              <a:avLst/>
            </a:prstTxWarp>
            <a:spAutoFit/>
            <a:scene3d>
              <a:camera prst="perspectiveHeroicExtremeLeftFacing"/>
              <a:lightRig rig="threePt" dir="t"/>
            </a:scene3d>
            <a:sp3d extrusionH="57150">
              <a:bevelT w="38100" h="38100"/>
            </a:sp3d>
          </a:bodyPr>
          <a:lstStyle/>
          <a:p>
            <a:pPr>
              <a:buNone/>
            </a:pPr>
            <a:r>
              <a:rPr lang="en-US" sz="6600" b="1" dirty="0">
                <a:effectLst>
                  <a:glow rad="228600">
                    <a:schemeClr val="accent6">
                      <a:satMod val="175000"/>
                      <a:alpha val="40000"/>
                    </a:schemeClr>
                  </a:glow>
                  <a:outerShdw blurRad="60007" dir="1500000" sy="-30000" kx="800400" algn="bl" rotWithShape="0">
                    <a:prstClr val="black">
                      <a:alpha val="20000"/>
                    </a:prstClr>
                  </a:outerShdw>
                </a:effectLst>
              </a:rPr>
              <a:t>dimensions.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500"/>
                            </p:stCondLst>
                            <p:childTnLst>
                              <p:par>
                                <p:cTn id="15" presetID="6" presetClass="emph" presetSubtype="0" repeatCount="indefinite" autoRev="1" fill="hold" grpId="1" nodeType="afterEffect">
                                  <p:stCondLst>
                                    <p:cond delay="0"/>
                                  </p:stCondLst>
                                  <p:iterate type="lt">
                                    <p:tmPct val="0"/>
                                  </p:iterate>
                                  <p:childTnLst>
                                    <p:animScale>
                                      <p:cBhvr>
                                        <p:cTn id="16" dur="2000" fill="hold"/>
                                        <p:tgtEl>
                                          <p:spTgt spid="4"/>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3.4 Solve Systems of Linear Equations in Three Variables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85000" lnSpcReduction="10000"/>
              </a:bodyPr>
              <a:lstStyle/>
              <a:p>
                <a:r>
                  <a:rPr lang="en-US" dirty="0"/>
                  <a:t>Solution to system in 3 variables</a:t>
                </a:r>
              </a:p>
              <a:p>
                <a:pPr lvl="1"/>
                <a:r>
                  <a:rPr lang="en-US" dirty="0"/>
                  <a:t>Ordered triple (x, y, z)</a:t>
                </a:r>
              </a:p>
              <a:p>
                <a:endParaRPr lang="en-US" dirty="0"/>
              </a:p>
              <a:p>
                <a:r>
                  <a:rPr lang="en-US" dirty="0"/>
                  <a:t>Example: Is (2, -4, 1) a solution of</a:t>
                </a:r>
              </a:p>
              <a:p>
                <a:pPr lvl="1"/>
                <a14:m>
                  <m:oMath xmlns:m="http://schemas.openxmlformats.org/officeDocument/2006/math">
                    <m:eqArr>
                      <m:eqArrPr>
                        <m:ctrlPr>
                          <a:rPr lang="en-US" b="0" i="1" smtClean="0">
                            <a:latin typeface="Cambria Math" panose="02040503050406030204" pitchFamily="18" charset="0"/>
                          </a:rPr>
                        </m:ctrlPr>
                      </m:eqArrPr>
                      <m:e>
                        <m:r>
                          <a:rPr lang="en-US" b="0" i="1" smtClean="0">
                            <a:latin typeface="Cambria Math"/>
                          </a:rPr>
                          <m:t>&amp;</m:t>
                        </m:r>
                        <m:r>
                          <m:rPr>
                            <m:brk m:alnAt="7"/>
                          </m:rPr>
                          <a:rPr lang="en-US" b="0" i="1" smtClean="0">
                            <a:latin typeface="Cambria Math"/>
                          </a:rPr>
                          <m:t>𝑥</m:t>
                        </m:r>
                        <m:r>
                          <a:rPr lang="en-US" b="0" i="1" smtClean="0">
                            <a:latin typeface="Cambria Math"/>
                          </a:rPr>
                          <m:t>+3&amp;</m:t>
                        </m:r>
                        <m:r>
                          <m:rPr>
                            <m:brk m:alnAt="7"/>
                          </m:rPr>
                          <a:rPr lang="en-US" b="0" i="1" smtClean="0">
                            <a:latin typeface="Cambria Math"/>
                          </a:rPr>
                          <m:t>𝑦</m:t>
                        </m:r>
                        <m:r>
                          <a:rPr lang="en-US" b="0" i="1" smtClean="0">
                            <a:latin typeface="Cambria Math"/>
                          </a:rPr>
                          <m:t>&amp;</m:t>
                        </m:r>
                        <m:r>
                          <m:rPr>
                            <m:brk m:alnAt="7"/>
                          </m:rPr>
                          <a:rPr lang="en-US" b="0" i="1" smtClean="0">
                            <a:latin typeface="Cambria Math"/>
                          </a:rPr>
                          <m:t>−</m:t>
                        </m:r>
                        <m:r>
                          <a:rPr lang="en-US" b="0" i="1" smtClean="0">
                            <a:latin typeface="Cambria Math"/>
                          </a:rPr>
                          <m:t>&amp;</m:t>
                        </m:r>
                        <m:r>
                          <m:rPr>
                            <m:brk m:alnAt="7"/>
                          </m:rPr>
                          <a:rPr lang="en-US" b="0" i="1" smtClean="0">
                            <a:latin typeface="Cambria Math"/>
                          </a:rPr>
                          <m:t>𝑧</m:t>
                        </m:r>
                        <m:r>
                          <a:rPr lang="en-US" b="0" i="1" smtClean="0">
                            <a:latin typeface="Cambria Math"/>
                          </a:rPr>
                          <m:t>&amp;=−11</m:t>
                        </m:r>
                      </m:e>
                      <m:e>
                        <m:r>
                          <a:rPr lang="en-US" b="0" i="1" smtClean="0">
                            <a:latin typeface="Cambria Math"/>
                          </a:rPr>
                          <m:t>2&amp;</m:t>
                        </m:r>
                        <m:r>
                          <a:rPr lang="en-US" b="0" i="1" smtClean="0">
                            <a:latin typeface="Cambria Math"/>
                          </a:rPr>
                          <m:t>𝑥</m:t>
                        </m:r>
                        <m:r>
                          <a:rPr lang="en-US" b="0" i="1" smtClean="0">
                            <a:latin typeface="Cambria Math"/>
                          </a:rPr>
                          <m:t>+&amp;</m:t>
                        </m:r>
                        <m:r>
                          <a:rPr lang="en-US" b="0" i="1" smtClean="0">
                            <a:latin typeface="Cambria Math"/>
                          </a:rPr>
                          <m:t>𝑦</m:t>
                        </m:r>
                        <m:r>
                          <a:rPr lang="en-US" b="0" i="1" smtClean="0">
                            <a:latin typeface="Cambria Math"/>
                          </a:rPr>
                          <m:t>&amp;+&amp;</m:t>
                        </m:r>
                        <m:r>
                          <a:rPr lang="en-US" b="0" i="1" smtClean="0">
                            <a:latin typeface="Cambria Math"/>
                          </a:rPr>
                          <m:t>𝑧</m:t>
                        </m:r>
                        <m:r>
                          <a:rPr lang="en-US" b="0" i="1" smtClean="0">
                            <a:latin typeface="Cambria Math"/>
                          </a:rPr>
                          <m:t>&amp;=1</m:t>
                        </m:r>
                      </m:e>
                      <m:e>
                        <m:r>
                          <a:rPr lang="en-US" b="0" i="1" smtClean="0">
                            <a:latin typeface="Cambria Math"/>
                          </a:rPr>
                          <m:t>5&amp;</m:t>
                        </m:r>
                        <m:r>
                          <a:rPr lang="en-US" b="0" i="1" smtClean="0">
                            <a:latin typeface="Cambria Math"/>
                          </a:rPr>
                          <m:t>𝑥</m:t>
                        </m:r>
                        <m:r>
                          <a:rPr lang="en-US" b="0" i="1" smtClean="0">
                            <a:latin typeface="Cambria Math"/>
                          </a:rPr>
                          <m:t>−2&amp;</m:t>
                        </m:r>
                        <m:r>
                          <a:rPr lang="en-US" b="0" i="1" smtClean="0">
                            <a:latin typeface="Cambria Math"/>
                          </a:rPr>
                          <m:t>𝑦</m:t>
                        </m:r>
                        <m:r>
                          <a:rPr lang="en-US" b="0" i="1" smtClean="0">
                            <a:latin typeface="Cambria Math"/>
                          </a:rPr>
                          <m:t>&amp;+3&amp;</m:t>
                        </m:r>
                        <m:r>
                          <a:rPr lang="en-US" b="0" i="1" smtClean="0">
                            <a:latin typeface="Cambria Math"/>
                          </a:rPr>
                          <m:t>𝑧</m:t>
                        </m:r>
                        <m:r>
                          <a:rPr lang="en-US" b="0" i="1" smtClean="0">
                            <a:latin typeface="Cambria Math"/>
                          </a:rPr>
                          <m:t>&amp;=21</m:t>
                        </m:r>
                      </m:e>
                    </m:eqAr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1250" t="-16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85000" lnSpcReduction="10000"/>
              </a:bodyPr>
              <a:lstStyle/>
              <a:p>
                <a:r>
                  <a:rPr lang="en-US" dirty="0"/>
                  <a:t>Plug it in.</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𝑥</m:t>
                      </m:r>
                      <m:r>
                        <a:rPr lang="en-US" b="0" i="1" smtClean="0">
                          <a:solidFill>
                            <a:schemeClr val="accent1"/>
                          </a:solidFill>
                          <a:latin typeface="Cambria Math" panose="02040503050406030204" pitchFamily="18" charset="0"/>
                        </a:rPr>
                        <m:t>+3</m:t>
                      </m:r>
                      <m:r>
                        <a:rPr lang="en-US" b="0" i="1" smtClean="0">
                          <a:solidFill>
                            <a:schemeClr val="accent1"/>
                          </a:solidFill>
                          <a:latin typeface="Cambria Math" panose="02040503050406030204" pitchFamily="18" charset="0"/>
                        </a:rPr>
                        <m:t>𝑦</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𝑧</m:t>
                      </m:r>
                      <m:r>
                        <a:rPr lang="en-US" b="0" i="1" smtClean="0">
                          <a:solidFill>
                            <a:schemeClr val="accent1"/>
                          </a:solidFill>
                          <a:latin typeface="Cambria Math" panose="02040503050406030204" pitchFamily="18" charset="0"/>
                        </a:rPr>
                        <m:t>=−11</m:t>
                      </m:r>
                    </m:oMath>
                  </m:oMathPara>
                </a14:m>
                <a:endParaRPr lang="en-US" dirty="0">
                  <a:solidFill>
                    <a:schemeClr val="accent1"/>
                  </a:solidFill>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2+3</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−4</m:t>
                          </m:r>
                        </m:e>
                      </m:d>
                      <m:r>
                        <a:rPr lang="en-US" b="0" i="1" smtClean="0">
                          <a:solidFill>
                            <a:schemeClr val="accent1"/>
                          </a:solidFill>
                          <a:latin typeface="Cambria Math" panose="02040503050406030204" pitchFamily="18" charset="0"/>
                        </a:rPr>
                        <m:t>−1=−11</m:t>
                      </m:r>
                    </m:oMath>
                  </m:oMathPara>
                </a14:m>
                <a:endParaRPr lang="en-US" b="0" dirty="0">
                  <a:solidFill>
                    <a:schemeClr val="accent1"/>
                  </a:solidFill>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−11=−11</m:t>
                      </m:r>
                      <m:r>
                        <m:rPr>
                          <m:nor/>
                        </m:rPr>
                        <a:rPr lang="en-US" smtClean="0">
                          <a:solidFill>
                            <a:srgbClr val="C00000"/>
                          </a:solidFill>
                        </a:rPr>
                        <m:t>✔</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𝑦</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𝑧</m:t>
                      </m:r>
                      <m:r>
                        <a:rPr lang="en-US" b="0" i="1" smtClean="0">
                          <a:solidFill>
                            <a:schemeClr val="accent3"/>
                          </a:solidFill>
                          <a:latin typeface="Cambria Math" panose="02040503050406030204" pitchFamily="18" charset="0"/>
                        </a:rPr>
                        <m:t>=1</m:t>
                      </m:r>
                    </m:oMath>
                  </m:oMathPara>
                </a14:m>
                <a:endParaRPr lang="en-US" b="0" dirty="0">
                  <a:solidFill>
                    <a:schemeClr val="accent3"/>
                  </a:solidFill>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accent3"/>
                          </a:solidFill>
                          <a:latin typeface="Cambria Math" panose="02040503050406030204" pitchFamily="18" charset="0"/>
                        </a:rPr>
                        <m:t>2</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e>
                      </m:d>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−4</m:t>
                          </m:r>
                        </m:e>
                      </m:d>
                      <m:r>
                        <a:rPr lang="en-US" b="0" i="1" smtClean="0">
                          <a:solidFill>
                            <a:schemeClr val="accent3"/>
                          </a:solidFill>
                          <a:latin typeface="Cambria Math" panose="02040503050406030204" pitchFamily="18" charset="0"/>
                        </a:rPr>
                        <m:t>+1=1</m:t>
                      </m:r>
                    </m:oMath>
                  </m:oMathPara>
                </a14:m>
                <a:endParaRPr lang="en-US" b="0" dirty="0">
                  <a:solidFill>
                    <a:schemeClr val="accent3"/>
                  </a:solidFill>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accent3"/>
                          </a:solidFill>
                          <a:latin typeface="Cambria Math" panose="02040503050406030204" pitchFamily="18" charset="0"/>
                        </a:rPr>
                        <m:t>1=1</m:t>
                      </m:r>
                      <m:r>
                        <m:rPr>
                          <m:nor/>
                        </m:rPr>
                        <a:rPr lang="en-US">
                          <a:solidFill>
                            <a:srgbClr val="C00000"/>
                          </a:solidFill>
                        </a:rPr>
                        <m:t>✔</m:t>
                      </m:r>
                    </m:oMath>
                  </m:oMathPara>
                </a14:m>
                <a:endParaRPr lang="en-US" dirty="0">
                  <a:solidFill>
                    <a:schemeClr val="accent3"/>
                  </a:solidFill>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accent4"/>
                          </a:solidFill>
                          <a:latin typeface="Cambria Math" panose="02040503050406030204" pitchFamily="18" charset="0"/>
                        </a:rPr>
                        <m:t>5</m:t>
                      </m:r>
                      <m:r>
                        <a:rPr lang="en-US" b="0" i="1" smtClean="0">
                          <a:solidFill>
                            <a:schemeClr val="accent4"/>
                          </a:solidFill>
                          <a:latin typeface="Cambria Math" panose="02040503050406030204" pitchFamily="18" charset="0"/>
                        </a:rPr>
                        <m:t>𝑥</m:t>
                      </m:r>
                      <m:r>
                        <a:rPr lang="en-US" b="0" i="1" smtClean="0">
                          <a:solidFill>
                            <a:schemeClr val="accent4"/>
                          </a:solidFill>
                          <a:latin typeface="Cambria Math" panose="02040503050406030204" pitchFamily="18" charset="0"/>
                        </a:rPr>
                        <m:t>−2</m:t>
                      </m:r>
                      <m:r>
                        <a:rPr lang="en-US" b="0" i="1" smtClean="0">
                          <a:solidFill>
                            <a:schemeClr val="accent4"/>
                          </a:solidFill>
                          <a:latin typeface="Cambria Math" panose="02040503050406030204" pitchFamily="18" charset="0"/>
                        </a:rPr>
                        <m:t>𝑦</m:t>
                      </m:r>
                      <m:r>
                        <a:rPr lang="en-US" b="0" i="1" smtClean="0">
                          <a:solidFill>
                            <a:schemeClr val="accent4"/>
                          </a:solidFill>
                          <a:latin typeface="Cambria Math" panose="02040503050406030204" pitchFamily="18" charset="0"/>
                        </a:rPr>
                        <m:t>+3</m:t>
                      </m:r>
                      <m:r>
                        <a:rPr lang="en-US" b="0" i="1" smtClean="0">
                          <a:solidFill>
                            <a:schemeClr val="accent4"/>
                          </a:solidFill>
                          <a:latin typeface="Cambria Math" panose="02040503050406030204" pitchFamily="18" charset="0"/>
                        </a:rPr>
                        <m:t>𝑧</m:t>
                      </m:r>
                      <m:r>
                        <a:rPr lang="en-US" b="0" i="1" smtClean="0">
                          <a:solidFill>
                            <a:schemeClr val="accent4"/>
                          </a:solidFill>
                          <a:latin typeface="Cambria Math" panose="02040503050406030204" pitchFamily="18" charset="0"/>
                        </a:rPr>
                        <m:t>=21</m:t>
                      </m:r>
                    </m:oMath>
                  </m:oMathPara>
                </a14:m>
                <a:endParaRPr lang="en-US" b="0" dirty="0">
                  <a:solidFill>
                    <a:schemeClr val="accent4"/>
                  </a:solidFill>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accent4"/>
                          </a:solidFill>
                          <a:latin typeface="Cambria Math" panose="02040503050406030204" pitchFamily="18" charset="0"/>
                        </a:rPr>
                        <m:t>5</m:t>
                      </m:r>
                      <m:d>
                        <m:dPr>
                          <m:ctrlPr>
                            <a:rPr lang="en-US" b="0" i="1" smtClean="0">
                              <a:solidFill>
                                <a:schemeClr val="accent4"/>
                              </a:solidFill>
                              <a:latin typeface="Cambria Math" panose="02040503050406030204" pitchFamily="18" charset="0"/>
                            </a:rPr>
                          </m:ctrlPr>
                        </m:dPr>
                        <m:e>
                          <m:r>
                            <a:rPr lang="en-US" b="0" i="1" smtClean="0">
                              <a:solidFill>
                                <a:schemeClr val="accent4"/>
                              </a:solidFill>
                              <a:latin typeface="Cambria Math" panose="02040503050406030204" pitchFamily="18" charset="0"/>
                            </a:rPr>
                            <m:t>2</m:t>
                          </m:r>
                        </m:e>
                      </m:d>
                      <m:r>
                        <a:rPr lang="en-US" b="0" i="1" smtClean="0">
                          <a:solidFill>
                            <a:schemeClr val="accent4"/>
                          </a:solidFill>
                          <a:latin typeface="Cambria Math" panose="02040503050406030204" pitchFamily="18" charset="0"/>
                        </a:rPr>
                        <m:t>−2</m:t>
                      </m:r>
                      <m:d>
                        <m:dPr>
                          <m:ctrlPr>
                            <a:rPr lang="en-US" b="0" i="1" smtClean="0">
                              <a:solidFill>
                                <a:schemeClr val="accent4"/>
                              </a:solidFill>
                              <a:latin typeface="Cambria Math" panose="02040503050406030204" pitchFamily="18" charset="0"/>
                            </a:rPr>
                          </m:ctrlPr>
                        </m:dPr>
                        <m:e>
                          <m:r>
                            <a:rPr lang="en-US" b="0" i="1" smtClean="0">
                              <a:solidFill>
                                <a:schemeClr val="accent4"/>
                              </a:solidFill>
                              <a:latin typeface="Cambria Math" panose="02040503050406030204" pitchFamily="18" charset="0"/>
                            </a:rPr>
                            <m:t>−4</m:t>
                          </m:r>
                        </m:e>
                      </m:d>
                      <m:r>
                        <a:rPr lang="en-US" b="0" i="1" smtClean="0">
                          <a:solidFill>
                            <a:schemeClr val="accent4"/>
                          </a:solidFill>
                          <a:latin typeface="Cambria Math" panose="02040503050406030204" pitchFamily="18" charset="0"/>
                        </a:rPr>
                        <m:t>+3</m:t>
                      </m:r>
                      <m:d>
                        <m:dPr>
                          <m:ctrlPr>
                            <a:rPr lang="en-US" b="0" i="1" smtClean="0">
                              <a:solidFill>
                                <a:schemeClr val="accent4"/>
                              </a:solidFill>
                              <a:latin typeface="Cambria Math" panose="02040503050406030204" pitchFamily="18" charset="0"/>
                            </a:rPr>
                          </m:ctrlPr>
                        </m:dPr>
                        <m:e>
                          <m:r>
                            <a:rPr lang="en-US" b="0" i="1" smtClean="0">
                              <a:solidFill>
                                <a:schemeClr val="accent4"/>
                              </a:solidFill>
                              <a:latin typeface="Cambria Math" panose="02040503050406030204" pitchFamily="18" charset="0"/>
                            </a:rPr>
                            <m:t>1</m:t>
                          </m:r>
                        </m:e>
                      </m:d>
                      <m:r>
                        <a:rPr lang="en-US" b="0" i="1" smtClean="0">
                          <a:solidFill>
                            <a:schemeClr val="accent4"/>
                          </a:solidFill>
                          <a:latin typeface="Cambria Math" panose="02040503050406030204" pitchFamily="18" charset="0"/>
                        </a:rPr>
                        <m:t>=21</m:t>
                      </m:r>
                    </m:oMath>
                  </m:oMathPara>
                </a14:m>
                <a:endParaRPr lang="en-US" b="0" dirty="0">
                  <a:solidFill>
                    <a:schemeClr val="accent4"/>
                  </a:solidFill>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accent4"/>
                          </a:solidFill>
                          <a:latin typeface="Cambria Math" panose="02040503050406030204" pitchFamily="18" charset="0"/>
                        </a:rPr>
                        <m:t>21=21</m:t>
                      </m:r>
                      <m:r>
                        <m:rPr>
                          <m:nor/>
                        </m:rPr>
                        <a:rPr lang="en-US">
                          <a:solidFill>
                            <a:srgbClr val="C00000"/>
                          </a:solidFill>
                        </a:rPr>
                        <m:t>✔</m:t>
                      </m:r>
                    </m:oMath>
                  </m:oMathPara>
                </a14:m>
                <a:endParaRPr lang="en-US" dirty="0">
                  <a:solidFill>
                    <a:schemeClr val="accent3"/>
                  </a:solidFill>
                </a:endParaRPr>
              </a:p>
              <a:p>
                <a:r>
                  <a:rPr lang="en-US" dirty="0"/>
                  <a:t>Yes</a:t>
                </a:r>
                <a:endParaRPr lang="en-US" dirty="0">
                  <a:solidFill>
                    <a:schemeClr val="tx1"/>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l="-1250" t="-1650"/>
                </a:stretch>
              </a:blipFill>
            </p:spPr>
            <p:txBody>
              <a:bodyPr/>
              <a:lstStyle/>
              <a:p>
                <a:r>
                  <a:rPr lang="en-US">
                    <a:noFill/>
                  </a:rPr>
                  <a:t> </a:t>
                </a:r>
              </a:p>
            </p:txBody>
          </p:sp>
        </mc:Fallback>
      </mc:AlternateContent>
      <p:sp>
        <p:nvSpPr>
          <p:cNvPr id="65538"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3.4 Solve Systems of Linear Equations in Three Variables</a:t>
            </a:r>
          </a:p>
        </p:txBody>
      </p:sp>
      <p:grpSp>
        <p:nvGrpSpPr>
          <p:cNvPr id="17" name="Group 16"/>
          <p:cNvGrpSpPr/>
          <p:nvPr/>
        </p:nvGrpSpPr>
        <p:grpSpPr>
          <a:xfrm>
            <a:off x="609600" y="819150"/>
            <a:ext cx="3810000" cy="1981200"/>
            <a:chOff x="1269293" y="3821138"/>
            <a:chExt cx="4865514" cy="2530283"/>
          </a:xfrm>
        </p:grpSpPr>
        <p:sp>
          <p:nvSpPr>
            <p:cNvPr id="11" name="Parallelogram 10"/>
            <p:cNvSpPr/>
            <p:nvPr/>
          </p:nvSpPr>
          <p:spPr>
            <a:xfrm rot="496229">
              <a:off x="2107813" y="4967474"/>
              <a:ext cx="1523117" cy="1187238"/>
            </a:xfrm>
            <a:prstGeom prst="parallelogram">
              <a:avLst>
                <a:gd name="adj" fmla="val 1565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Parallelogram 14"/>
            <p:cNvSpPr/>
            <p:nvPr/>
          </p:nvSpPr>
          <p:spPr>
            <a:xfrm rot="21036611" flipV="1">
              <a:off x="1269293" y="4848415"/>
              <a:ext cx="2411241" cy="422874"/>
            </a:xfrm>
            <a:prstGeom prst="parallelogram">
              <a:avLst>
                <a:gd name="adj" fmla="val 30289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Parallelogram 11"/>
            <p:cNvSpPr/>
            <p:nvPr/>
          </p:nvSpPr>
          <p:spPr>
            <a:xfrm rot="496229">
              <a:off x="2458720" y="3821138"/>
              <a:ext cx="1523117" cy="1187238"/>
            </a:xfrm>
            <a:prstGeom prst="parallelogram">
              <a:avLst>
                <a:gd name="adj" fmla="val 1565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Parallelogram 3"/>
            <p:cNvSpPr/>
            <p:nvPr/>
          </p:nvSpPr>
          <p:spPr>
            <a:xfrm rot="21085431">
              <a:off x="2110622" y="5205614"/>
              <a:ext cx="1693610" cy="1081289"/>
            </a:xfrm>
            <a:prstGeom prst="parallelogram">
              <a:avLst>
                <a:gd name="adj" fmla="val 46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p:cNvSpPr/>
            <p:nvPr/>
          </p:nvSpPr>
          <p:spPr>
            <a:xfrm rot="21085431">
              <a:off x="2449848" y="4056277"/>
              <a:ext cx="1693610" cy="1081289"/>
            </a:xfrm>
            <a:prstGeom prst="parallelogram">
              <a:avLst>
                <a:gd name="adj" fmla="val 46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rot="21085431">
              <a:off x="3284255" y="5028771"/>
              <a:ext cx="1693610" cy="1081289"/>
            </a:xfrm>
            <a:prstGeom prst="parallelogram">
              <a:avLst>
                <a:gd name="adj" fmla="val 46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rot="21085431">
              <a:off x="3623481" y="3879434"/>
              <a:ext cx="1693610" cy="1081289"/>
            </a:xfrm>
            <a:prstGeom prst="parallelogram">
              <a:avLst>
                <a:gd name="adj" fmla="val 46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rot="496229">
              <a:off x="3430269" y="5164183"/>
              <a:ext cx="1523117" cy="1187238"/>
            </a:xfrm>
            <a:prstGeom prst="parallelogram">
              <a:avLst>
                <a:gd name="adj" fmla="val 1565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Parallelogram 13"/>
            <p:cNvSpPr/>
            <p:nvPr/>
          </p:nvSpPr>
          <p:spPr>
            <a:xfrm rot="21036611" flipV="1">
              <a:off x="3723566" y="4873815"/>
              <a:ext cx="2411241" cy="422874"/>
            </a:xfrm>
            <a:prstGeom prst="parallelogram">
              <a:avLst>
                <a:gd name="adj" fmla="val 30289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Parallelogram 9"/>
            <p:cNvSpPr/>
            <p:nvPr/>
          </p:nvSpPr>
          <p:spPr>
            <a:xfrm rot="496229">
              <a:off x="3784213" y="4011638"/>
              <a:ext cx="1523117" cy="1187238"/>
            </a:xfrm>
            <a:prstGeom prst="parallelogram">
              <a:avLst>
                <a:gd name="adj" fmla="val 1565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Parallelogram 12"/>
            <p:cNvSpPr/>
            <p:nvPr/>
          </p:nvSpPr>
          <p:spPr>
            <a:xfrm rot="21036611" flipV="1">
              <a:off x="2609142" y="5058268"/>
              <a:ext cx="2411241" cy="422874"/>
            </a:xfrm>
            <a:prstGeom prst="parallelogram">
              <a:avLst>
                <a:gd name="adj" fmla="val 30289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Oval 15"/>
            <p:cNvSpPr/>
            <p:nvPr/>
          </p:nvSpPr>
          <p:spPr>
            <a:xfrm>
              <a:off x="3679029" y="50292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6" name="Group 25"/>
          <p:cNvGrpSpPr/>
          <p:nvPr/>
        </p:nvGrpSpPr>
        <p:grpSpPr>
          <a:xfrm>
            <a:off x="5410200" y="738200"/>
            <a:ext cx="2819400" cy="2290749"/>
            <a:chOff x="4648200" y="1676400"/>
            <a:chExt cx="4267200" cy="3429000"/>
          </a:xfrm>
        </p:grpSpPr>
        <p:sp>
          <p:nvSpPr>
            <p:cNvPr id="21" name="Parallelogram 20"/>
            <p:cNvSpPr/>
            <p:nvPr/>
          </p:nvSpPr>
          <p:spPr>
            <a:xfrm rot="5400000" flipH="1">
              <a:off x="6487887" y="1973943"/>
              <a:ext cx="2271486" cy="1676400"/>
            </a:xfrm>
            <a:prstGeom prst="parallelogram">
              <a:avLst>
                <a:gd name="adj" fmla="val 6966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Parallelogram 18"/>
            <p:cNvSpPr/>
            <p:nvPr/>
          </p:nvSpPr>
          <p:spPr>
            <a:xfrm rot="16200000">
              <a:off x="4807857" y="1988457"/>
              <a:ext cx="2271486" cy="1676400"/>
            </a:xfrm>
            <a:prstGeom prst="parallelogram">
              <a:avLst>
                <a:gd name="adj" fmla="val 68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81800" y="2819400"/>
              <a:ext cx="2133600" cy="1143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Rectangle 22"/>
            <p:cNvSpPr/>
            <p:nvPr/>
          </p:nvSpPr>
          <p:spPr>
            <a:xfrm>
              <a:off x="4648200" y="2819400"/>
              <a:ext cx="2133600" cy="1143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Parallelogram 17"/>
            <p:cNvSpPr/>
            <p:nvPr/>
          </p:nvSpPr>
          <p:spPr>
            <a:xfrm rot="16200000">
              <a:off x="6484257" y="3116943"/>
              <a:ext cx="2271486" cy="1676400"/>
            </a:xfrm>
            <a:prstGeom prst="parallelogram">
              <a:avLst>
                <a:gd name="adj" fmla="val 66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p:nvSpPr>
          <p:spPr>
            <a:xfrm rot="5400000" flipH="1">
              <a:off x="4807857" y="3131457"/>
              <a:ext cx="2271486" cy="1676400"/>
            </a:xfrm>
            <a:prstGeom prst="parallelogram">
              <a:avLst>
                <a:gd name="adj" fmla="val 6739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25" name="Straight Arrow Connector 24"/>
            <p:cNvCxnSpPr/>
            <p:nvPr/>
          </p:nvCxnSpPr>
          <p:spPr>
            <a:xfrm rot="5400000">
              <a:off x="5638800" y="3352800"/>
              <a:ext cx="22860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grpSp>
      <p:grpSp>
        <p:nvGrpSpPr>
          <p:cNvPr id="36" name="Group 35"/>
          <p:cNvGrpSpPr/>
          <p:nvPr/>
        </p:nvGrpSpPr>
        <p:grpSpPr>
          <a:xfrm>
            <a:off x="457200" y="3028950"/>
            <a:ext cx="2286000" cy="2057400"/>
            <a:chOff x="1295399" y="3505197"/>
            <a:chExt cx="3886200" cy="3550923"/>
          </a:xfrm>
        </p:grpSpPr>
        <p:sp>
          <p:nvSpPr>
            <p:cNvPr id="35" name="Rectangle 34"/>
            <p:cNvSpPr/>
            <p:nvPr/>
          </p:nvSpPr>
          <p:spPr>
            <a:xfrm>
              <a:off x="1295399" y="5295898"/>
              <a:ext cx="838199"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343400" y="5295898"/>
              <a:ext cx="838199"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p:nvSpPr>
          <p:spPr>
            <a:xfrm rot="5400000" flipH="1">
              <a:off x="2644150" y="4107166"/>
              <a:ext cx="1762920" cy="574221"/>
            </a:xfrm>
            <a:prstGeom prst="parallelogram">
              <a:avLst>
                <a:gd name="adj" fmla="val 10637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Parallelogram 28"/>
            <p:cNvSpPr/>
            <p:nvPr/>
          </p:nvSpPr>
          <p:spPr>
            <a:xfrm rot="16200000">
              <a:off x="2072651" y="4099546"/>
              <a:ext cx="1762920" cy="574221"/>
            </a:xfrm>
            <a:prstGeom prst="parallelogram">
              <a:avLst>
                <a:gd name="adj" fmla="val 1063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Parallelogram 26"/>
            <p:cNvSpPr/>
            <p:nvPr/>
          </p:nvSpPr>
          <p:spPr>
            <a:xfrm rot="5400000" flipH="1">
              <a:off x="1524009" y="4724387"/>
              <a:ext cx="2326799" cy="1107621"/>
            </a:xfrm>
            <a:prstGeom prst="parallelogram">
              <a:avLst>
                <a:gd name="adj" fmla="val 10637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Parallelogram 27"/>
            <p:cNvSpPr/>
            <p:nvPr/>
          </p:nvSpPr>
          <p:spPr>
            <a:xfrm rot="16200000">
              <a:off x="2628909" y="4724389"/>
              <a:ext cx="2326800" cy="1107621"/>
            </a:xfrm>
            <a:prstGeom prst="parallelogram">
              <a:avLst>
                <a:gd name="adj" fmla="val 1063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Parallelogram 30"/>
            <p:cNvSpPr/>
            <p:nvPr/>
          </p:nvSpPr>
          <p:spPr>
            <a:xfrm rot="5400000" flipH="1">
              <a:off x="967751" y="5887548"/>
              <a:ext cx="1762920" cy="574221"/>
            </a:xfrm>
            <a:prstGeom prst="parallelogram">
              <a:avLst>
                <a:gd name="adj" fmla="val 10637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Parallelogram 31"/>
            <p:cNvSpPr/>
            <p:nvPr/>
          </p:nvSpPr>
          <p:spPr>
            <a:xfrm rot="16200000">
              <a:off x="3746329" y="5887549"/>
              <a:ext cx="1762920" cy="574221"/>
            </a:xfrm>
            <a:prstGeom prst="parallelogram">
              <a:avLst>
                <a:gd name="adj" fmla="val 1063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Rectangle 32"/>
            <p:cNvSpPr/>
            <p:nvPr/>
          </p:nvSpPr>
          <p:spPr>
            <a:xfrm>
              <a:off x="2133599" y="5295900"/>
              <a:ext cx="2209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3657600" y="1794889"/>
            <a:ext cx="1828800" cy="3234311"/>
            <a:chOff x="5257800" y="3809999"/>
            <a:chExt cx="2558142" cy="4572002"/>
          </a:xfrm>
        </p:grpSpPr>
        <p:sp>
          <p:nvSpPr>
            <p:cNvPr id="46" name="Parallelogram 45"/>
            <p:cNvSpPr/>
            <p:nvPr/>
          </p:nvSpPr>
          <p:spPr>
            <a:xfrm rot="16200000" flipH="1">
              <a:off x="5448300" y="6972301"/>
              <a:ext cx="2209801" cy="609600"/>
            </a:xfrm>
            <a:prstGeom prst="parallelogram">
              <a:avLst>
                <a:gd name="adj" fmla="val 2225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Parallelogram 39"/>
            <p:cNvSpPr/>
            <p:nvPr/>
          </p:nvSpPr>
          <p:spPr>
            <a:xfrm>
              <a:off x="5257800" y="4648200"/>
              <a:ext cx="1600200" cy="1371600"/>
            </a:xfrm>
            <a:prstGeom prst="parallelogram">
              <a:avLst>
                <a:gd name="adj" fmla="val 472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p:cNvSpPr/>
            <p:nvPr/>
          </p:nvSpPr>
          <p:spPr>
            <a:xfrm>
              <a:off x="5257800" y="6172200"/>
              <a:ext cx="1600200" cy="1371600"/>
            </a:xfrm>
            <a:prstGeom prst="parallelogram">
              <a:avLst>
                <a:gd name="adj" fmla="val 4722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Parallelogram 42"/>
            <p:cNvSpPr/>
            <p:nvPr/>
          </p:nvSpPr>
          <p:spPr>
            <a:xfrm>
              <a:off x="6215742" y="6172200"/>
              <a:ext cx="1600200" cy="1371600"/>
            </a:xfrm>
            <a:prstGeom prst="parallelogram">
              <a:avLst>
                <a:gd name="adj" fmla="val 4722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 name="Parallelogram 43"/>
            <p:cNvSpPr/>
            <p:nvPr/>
          </p:nvSpPr>
          <p:spPr>
            <a:xfrm rot="16200000" flipH="1">
              <a:off x="5105400" y="5791200"/>
              <a:ext cx="2895600" cy="609600"/>
            </a:xfrm>
            <a:prstGeom prst="parallelogram">
              <a:avLst>
                <a:gd name="adj" fmla="val 2225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Parallelogram 40"/>
            <p:cNvSpPr/>
            <p:nvPr/>
          </p:nvSpPr>
          <p:spPr>
            <a:xfrm>
              <a:off x="6215742" y="4648200"/>
              <a:ext cx="1600200" cy="1371600"/>
            </a:xfrm>
            <a:prstGeom prst="parallelogram">
              <a:avLst>
                <a:gd name="adj" fmla="val 472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arallelogram 44"/>
            <p:cNvSpPr/>
            <p:nvPr/>
          </p:nvSpPr>
          <p:spPr>
            <a:xfrm rot="16200000" flipH="1">
              <a:off x="5448300" y="4610100"/>
              <a:ext cx="2209801" cy="609600"/>
            </a:xfrm>
            <a:prstGeom prst="parallelogram">
              <a:avLst>
                <a:gd name="adj" fmla="val 2225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51" name="Group 50"/>
          <p:cNvGrpSpPr/>
          <p:nvPr/>
        </p:nvGrpSpPr>
        <p:grpSpPr>
          <a:xfrm>
            <a:off x="6248400" y="3829050"/>
            <a:ext cx="1600200" cy="1200150"/>
            <a:chOff x="6248400" y="5105400"/>
            <a:chExt cx="1600200" cy="1600200"/>
          </a:xfrm>
        </p:grpSpPr>
        <p:sp>
          <p:nvSpPr>
            <p:cNvPr id="50" name="Parallelogram 49"/>
            <p:cNvSpPr/>
            <p:nvPr/>
          </p:nvSpPr>
          <p:spPr>
            <a:xfrm>
              <a:off x="6248400" y="6019800"/>
              <a:ext cx="1600200" cy="685800"/>
            </a:xfrm>
            <a:prstGeom prst="parallelogram">
              <a:avLst>
                <a:gd name="adj" fmla="val 7055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Parallelogram 48"/>
            <p:cNvSpPr/>
            <p:nvPr/>
          </p:nvSpPr>
          <p:spPr>
            <a:xfrm>
              <a:off x="6248400" y="5562600"/>
              <a:ext cx="1600200" cy="685800"/>
            </a:xfrm>
            <a:prstGeom prst="parallelogram">
              <a:avLst>
                <a:gd name="adj" fmla="val 7055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8" name="Parallelogram 47"/>
            <p:cNvSpPr/>
            <p:nvPr/>
          </p:nvSpPr>
          <p:spPr>
            <a:xfrm>
              <a:off x="6248400" y="5105400"/>
              <a:ext cx="1600200" cy="685800"/>
            </a:xfrm>
            <a:prstGeom prst="parallelogram">
              <a:avLst>
                <a:gd name="adj" fmla="val 70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p:cNvSpPr txBox="1"/>
          <p:nvPr/>
        </p:nvSpPr>
        <p:spPr>
          <a:xfrm>
            <a:off x="1447800" y="2628900"/>
            <a:ext cx="16764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One Solution</a:t>
            </a:r>
          </a:p>
        </p:txBody>
      </p:sp>
      <p:sp>
        <p:nvSpPr>
          <p:cNvPr id="53" name="TextBox 52"/>
          <p:cNvSpPr txBox="1"/>
          <p:nvPr/>
        </p:nvSpPr>
        <p:spPr>
          <a:xfrm>
            <a:off x="5943600" y="2857501"/>
            <a:ext cx="21336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Infinitely Many Solutions</a:t>
            </a:r>
          </a:p>
        </p:txBody>
      </p:sp>
      <p:sp>
        <p:nvSpPr>
          <p:cNvPr id="54" name="TextBox 53"/>
          <p:cNvSpPr txBox="1"/>
          <p:nvPr/>
        </p:nvSpPr>
        <p:spPr>
          <a:xfrm>
            <a:off x="2895600" y="4793218"/>
            <a:ext cx="32766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No Solutions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1000" fill="hold"/>
                                        <p:tgtEl>
                                          <p:spTgt spid="53"/>
                                        </p:tgtEl>
                                        <p:attrNameLst>
                                          <p:attrName>ppt_w</p:attrName>
                                        </p:attrNameLst>
                                      </p:cBhvr>
                                      <p:tavLst>
                                        <p:tav tm="0">
                                          <p:val>
                                            <p:fltVal val="0"/>
                                          </p:val>
                                        </p:tav>
                                        <p:tav tm="100000">
                                          <p:val>
                                            <p:strVal val="#ppt_w"/>
                                          </p:val>
                                        </p:tav>
                                      </p:tavLst>
                                    </p:anim>
                                    <p:anim calcmode="lin" valueType="num">
                                      <p:cBhvr>
                                        <p:cTn id="24" dur="1000" fill="hold"/>
                                        <p:tgtEl>
                                          <p:spTgt spid="53"/>
                                        </p:tgtEl>
                                        <p:attrNameLst>
                                          <p:attrName>ppt_h</p:attrName>
                                        </p:attrNameLst>
                                      </p:cBhvr>
                                      <p:tavLst>
                                        <p:tav tm="0">
                                          <p:val>
                                            <p:fltVal val="0"/>
                                          </p:val>
                                        </p:tav>
                                        <p:tav tm="100000">
                                          <p:val>
                                            <p:strVal val="#ppt_h"/>
                                          </p:val>
                                        </p:tav>
                                      </p:tavLst>
                                    </p:anim>
                                    <p:anim calcmode="lin" valueType="num">
                                      <p:cBhvr>
                                        <p:cTn id="25" dur="1000" fill="hold"/>
                                        <p:tgtEl>
                                          <p:spTgt spid="5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iterate type="lt">
                                    <p:tmPct val="0"/>
                                  </p:iterate>
                                  <p:childTnLst>
                                    <p:set>
                                      <p:cBhvr>
                                        <p:cTn id="34" dur="1" fill="hold">
                                          <p:stCondLst>
                                            <p:cond delay="0"/>
                                          </p:stCondLst>
                                        </p:cTn>
                                        <p:tgtEl>
                                          <p:spTgt spid="54"/>
                                        </p:tgtEl>
                                        <p:attrNameLst>
                                          <p:attrName>style.visibility</p:attrName>
                                        </p:attrNameLst>
                                      </p:cBhvr>
                                      <p:to>
                                        <p:strVal val="visible"/>
                                      </p:to>
                                    </p:set>
                                    <p:anim calcmode="lin" valueType="num">
                                      <p:cBhvr>
                                        <p:cTn id="35" dur="1000" fill="hold"/>
                                        <p:tgtEl>
                                          <p:spTgt spid="54"/>
                                        </p:tgtEl>
                                        <p:attrNameLst>
                                          <p:attrName>ppt_w</p:attrName>
                                        </p:attrNameLst>
                                      </p:cBhvr>
                                      <p:tavLst>
                                        <p:tav tm="0">
                                          <p:val>
                                            <p:fltVal val="0"/>
                                          </p:val>
                                        </p:tav>
                                        <p:tav tm="100000">
                                          <p:val>
                                            <p:strVal val="#ppt_w"/>
                                          </p:val>
                                        </p:tav>
                                      </p:tavLst>
                                    </p:anim>
                                    <p:anim calcmode="lin" valueType="num">
                                      <p:cBhvr>
                                        <p:cTn id="36" dur="1000" fill="hold"/>
                                        <p:tgtEl>
                                          <p:spTgt spid="54"/>
                                        </p:tgtEl>
                                        <p:attrNameLst>
                                          <p:attrName>ppt_h</p:attrName>
                                        </p:attrNameLst>
                                      </p:cBhvr>
                                      <p:tavLst>
                                        <p:tav tm="0">
                                          <p:val>
                                            <p:fltVal val="0"/>
                                          </p:val>
                                        </p:tav>
                                        <p:tav tm="100000">
                                          <p:val>
                                            <p:strVal val="#ppt_h"/>
                                          </p:val>
                                        </p:tav>
                                      </p:tavLst>
                                    </p:anim>
                                    <p:anim calcmode="lin" valueType="num">
                                      <p:cBhvr>
                                        <p:cTn id="37" dur="1000" fill="hold"/>
                                        <p:tgtEl>
                                          <p:spTgt spid="54"/>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grpId="1"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54"/>
                                        </p:tgtEl>
                                        <p:attrNameLst>
                                          <p:attrName>ppt_x</p:attrName>
                                          <p:attrName>ppt_y</p:attrName>
                                        </p:attrNameLst>
                                      </p:cBhvr>
                                    </p:animMotion>
                                    <p:animRot by="1500000">
                                      <p:cBhvr>
                                        <p:cTn id="47" dur="125" fill="hold">
                                          <p:stCondLst>
                                            <p:cond delay="0"/>
                                          </p:stCondLst>
                                        </p:cTn>
                                        <p:tgtEl>
                                          <p:spTgt spid="54"/>
                                        </p:tgtEl>
                                        <p:attrNameLst>
                                          <p:attrName>r</p:attrName>
                                        </p:attrNameLst>
                                      </p:cBhvr>
                                    </p:animRot>
                                    <p:animRot by="-1500000">
                                      <p:cBhvr>
                                        <p:cTn id="48" dur="125" fill="hold">
                                          <p:stCondLst>
                                            <p:cond delay="125"/>
                                          </p:stCondLst>
                                        </p:cTn>
                                        <p:tgtEl>
                                          <p:spTgt spid="54"/>
                                        </p:tgtEl>
                                        <p:attrNameLst>
                                          <p:attrName>r</p:attrName>
                                        </p:attrNameLst>
                                      </p:cBhvr>
                                    </p:animRot>
                                    <p:animRot by="-1500000">
                                      <p:cBhvr>
                                        <p:cTn id="49" dur="125" fill="hold">
                                          <p:stCondLst>
                                            <p:cond delay="250"/>
                                          </p:stCondLst>
                                        </p:cTn>
                                        <p:tgtEl>
                                          <p:spTgt spid="54"/>
                                        </p:tgtEl>
                                        <p:attrNameLst>
                                          <p:attrName>r</p:attrName>
                                        </p:attrNameLst>
                                      </p:cBhvr>
                                    </p:animRot>
                                    <p:animRot by="1500000">
                                      <p:cBhvr>
                                        <p:cTn id="50" dur="125" fill="hold">
                                          <p:stCondLst>
                                            <p:cond delay="375"/>
                                          </p:stCondLst>
                                        </p:cTn>
                                        <p:tgtEl>
                                          <p:spTgt spid="54"/>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4" presetClass="emph" presetSubtype="0" fill="hold" grpId="2" nodeType="clickEffect">
                                  <p:stCondLst>
                                    <p:cond delay="0"/>
                                  </p:stCondLst>
                                  <p:iterate type="lt">
                                    <p:tmPct val="10000"/>
                                  </p:iterate>
                                  <p:childTnLst>
                                    <p:animMotion origin="layout" path="M 0.0 0.0 L 0.0 -0.07213" pathEditMode="relative" ptsTypes="">
                                      <p:cBhvr>
                                        <p:cTn id="58" dur="250" accel="50000" decel="50000" autoRev="1" fill="hold">
                                          <p:stCondLst>
                                            <p:cond delay="0"/>
                                          </p:stCondLst>
                                        </p:cTn>
                                        <p:tgtEl>
                                          <p:spTgt spid="54"/>
                                        </p:tgtEl>
                                        <p:attrNameLst>
                                          <p:attrName>ppt_x</p:attrName>
                                          <p:attrName>ppt_y</p:attrName>
                                        </p:attrNameLst>
                                      </p:cBhvr>
                                    </p:animMotion>
                                    <p:animRot by="1500000">
                                      <p:cBhvr>
                                        <p:cTn id="59" dur="125" fill="hold">
                                          <p:stCondLst>
                                            <p:cond delay="0"/>
                                          </p:stCondLst>
                                        </p:cTn>
                                        <p:tgtEl>
                                          <p:spTgt spid="54"/>
                                        </p:tgtEl>
                                        <p:attrNameLst>
                                          <p:attrName>r</p:attrName>
                                        </p:attrNameLst>
                                      </p:cBhvr>
                                    </p:animRot>
                                    <p:animRot by="-1500000">
                                      <p:cBhvr>
                                        <p:cTn id="60" dur="125" fill="hold">
                                          <p:stCondLst>
                                            <p:cond delay="125"/>
                                          </p:stCondLst>
                                        </p:cTn>
                                        <p:tgtEl>
                                          <p:spTgt spid="54"/>
                                        </p:tgtEl>
                                        <p:attrNameLst>
                                          <p:attrName>r</p:attrName>
                                        </p:attrNameLst>
                                      </p:cBhvr>
                                    </p:animRot>
                                    <p:animRot by="-1500000">
                                      <p:cBhvr>
                                        <p:cTn id="61" dur="125" fill="hold">
                                          <p:stCondLst>
                                            <p:cond delay="250"/>
                                          </p:stCondLst>
                                        </p:cTn>
                                        <p:tgtEl>
                                          <p:spTgt spid="54"/>
                                        </p:tgtEl>
                                        <p:attrNameLst>
                                          <p:attrName>r</p:attrName>
                                        </p:attrNameLst>
                                      </p:cBhvr>
                                    </p:animRot>
                                    <p:animRot by="1500000">
                                      <p:cBhvr>
                                        <p:cTn id="62" dur="125" fill="hold">
                                          <p:stCondLst>
                                            <p:cond delay="375"/>
                                          </p:stCondLst>
                                        </p:cTn>
                                        <p:tgtEl>
                                          <p:spTgt spid="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4" grpId="1" animBg="1"/>
      <p:bldP spid="54"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3.4 Solve Systems of Linear Equations in Three Variables</a:t>
            </a:r>
          </a:p>
        </p:txBody>
      </p:sp>
      <p:sp>
        <p:nvSpPr>
          <p:cNvPr id="3" name="Content Placeholder 2"/>
          <p:cNvSpPr>
            <a:spLocks noGrp="1"/>
          </p:cNvSpPr>
          <p:nvPr>
            <p:ph idx="1"/>
          </p:nvPr>
        </p:nvSpPr>
        <p:spPr>
          <a:xfrm>
            <a:off x="457200" y="1412107"/>
            <a:ext cx="8229600" cy="3731394"/>
          </a:xfrm>
        </p:spPr>
        <p:txBody>
          <a:bodyPr>
            <a:noAutofit/>
          </a:bodyPr>
          <a:lstStyle/>
          <a:p>
            <a:pPr>
              <a:buNone/>
            </a:pPr>
            <a:r>
              <a:rPr lang="en-US" sz="2000" dirty="0"/>
              <a:t>Elimination Method</a:t>
            </a:r>
          </a:p>
          <a:p>
            <a:pPr lvl="0"/>
            <a:r>
              <a:rPr lang="en-US" sz="2000" dirty="0"/>
              <a:t>Like two variables, you just do it more than once.</a:t>
            </a:r>
          </a:p>
          <a:p>
            <a:pPr marL="1051560" lvl="1" indent="-514350">
              <a:buFont typeface="+mj-lt"/>
              <a:buAutoNum type="arabicPeriod"/>
            </a:pPr>
            <a:r>
              <a:rPr lang="en-US" sz="1800" dirty="0"/>
              <a:t>Combine first and second to eliminate a variable</a:t>
            </a:r>
          </a:p>
          <a:p>
            <a:pPr marL="1051560" lvl="1" indent="-514350">
              <a:buFont typeface="+mj-lt"/>
              <a:buAutoNum type="arabicPeriod"/>
            </a:pPr>
            <a:r>
              <a:rPr lang="en-US" sz="1800" dirty="0"/>
              <a:t>Combine second and third to eliminate the same variable as before</a:t>
            </a:r>
          </a:p>
          <a:p>
            <a:pPr marL="1051560" lvl="1" indent="-514350">
              <a:buFont typeface="+mj-lt"/>
              <a:buAutoNum type="arabicPeriod"/>
            </a:pPr>
            <a:r>
              <a:rPr lang="en-US" sz="1800" dirty="0"/>
              <a:t>Combine these new equations to find the two variables</a:t>
            </a:r>
          </a:p>
          <a:p>
            <a:pPr marL="1051560" lvl="1" indent="-514350">
              <a:buFont typeface="+mj-lt"/>
              <a:buAutoNum type="arabicPeriod"/>
            </a:pPr>
            <a:r>
              <a:rPr lang="en-US" sz="1800" dirty="0"/>
              <a:t>Substitute those two variables into one of the original equations to get the third variable</a:t>
            </a:r>
          </a:p>
          <a:p>
            <a:pPr lvl="0"/>
            <a:endParaRPr lang="en-US" sz="2000" dirty="0"/>
          </a:p>
          <a:p>
            <a:pPr lvl="0"/>
            <a:r>
              <a:rPr lang="en-US" sz="2000" dirty="0"/>
              <a:t>If you get a false statement like 8=0 </a:t>
            </a:r>
            <a:r>
              <a:rPr lang="en-US" sz="2000" dirty="0">
                <a:sym typeface="Wingdings"/>
              </a:rPr>
              <a:t></a:t>
            </a:r>
            <a:r>
              <a:rPr lang="en-US" sz="2000" dirty="0"/>
              <a:t> no solution</a:t>
            </a:r>
          </a:p>
          <a:p>
            <a:pPr lvl="0"/>
            <a:r>
              <a:rPr lang="en-US" sz="2000" dirty="0"/>
              <a:t>If you get an identity like 0=0 </a:t>
            </a:r>
            <a:r>
              <a:rPr lang="en-US" sz="2000" dirty="0">
                <a:sym typeface="Wingdings"/>
              </a:rPr>
              <a:t></a:t>
            </a:r>
            <a:r>
              <a:rPr lang="en-US" sz="2000" dirty="0"/>
              <a:t> infinitely many solutions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3.4 Solve Systems of Linear Equations in Three Variables</a:t>
            </a: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0" y="971550"/>
                <a:ext cx="4390262" cy="4171950"/>
              </a:xfrm>
            </p:spPr>
            <p:txBody>
              <a:bodyPr>
                <a:normAutofit fontScale="55000" lnSpcReduction="20000"/>
              </a:bodyPr>
              <a:lstStyle/>
              <a:p>
                <a:pPr marL="109728" indent="0">
                  <a:buNone/>
                </a:pPr>
                <a14:m>
                  <m:oMathPara xmlns:m="http://schemas.openxmlformats.org/officeDocument/2006/math">
                    <m:oMathParaPr>
                      <m:jc m:val="left"/>
                    </m:oMathParaPr>
                    <m:oMath xmlns:m="http://schemas.openxmlformats.org/officeDocument/2006/math">
                      <m:eqArr>
                        <m:eqArrPr>
                          <m:ctrlPr>
                            <a:rPr lang="en-US" b="0" i="1" smtClean="0">
                              <a:latin typeface="Cambria Math" panose="02040503050406030204" pitchFamily="18" charset="0"/>
                            </a:rPr>
                          </m:ctrlPr>
                        </m:eqArrPr>
                        <m:e>
                          <m:r>
                            <a:rPr lang="en-US" b="0" i="1" smtClean="0">
                              <a:latin typeface="Cambria Math"/>
                            </a:rPr>
                            <m:t>2</m:t>
                          </m:r>
                          <m:r>
                            <a:rPr lang="en-US" b="0" i="1" smtClean="0">
                              <a:latin typeface="Cambria Math"/>
                            </a:rPr>
                            <m:t>𝑥</m:t>
                          </m:r>
                          <m:r>
                            <a:rPr lang="en-US" b="0" i="1" smtClean="0">
                              <a:latin typeface="Cambria Math"/>
                            </a:rPr>
                            <m:t>+3&amp;</m:t>
                          </m:r>
                          <m:r>
                            <a:rPr lang="en-US" b="0" i="1" smtClean="0">
                              <a:latin typeface="Cambria Math"/>
                            </a:rPr>
                            <m:t>𝑦</m:t>
                          </m:r>
                          <m:r>
                            <a:rPr lang="en-US" b="0" i="1" smtClean="0">
                              <a:latin typeface="Cambria Math"/>
                            </a:rPr>
                            <m:t>+7&amp;</m:t>
                          </m:r>
                          <m:r>
                            <a:rPr lang="en-US" b="0" i="1" smtClean="0">
                              <a:latin typeface="Cambria Math"/>
                            </a:rPr>
                            <m:t>𝑧</m:t>
                          </m:r>
                          <m:r>
                            <a:rPr lang="en-US" b="0" i="1" smtClean="0">
                              <a:latin typeface="Cambria Math"/>
                            </a:rPr>
                            <m:t>&amp;=−&amp;3</m:t>
                          </m:r>
                        </m:e>
                        <m:e>
                          <m:r>
                            <a:rPr lang="en-US" b="0" i="1" smtClean="0">
                              <a:latin typeface="Cambria Math"/>
                            </a:rPr>
                            <m:t>𝑥</m:t>
                          </m:r>
                          <m:r>
                            <a:rPr lang="en-US" b="0" i="1" smtClean="0">
                              <a:latin typeface="Cambria Math"/>
                            </a:rPr>
                            <m:t>−6&amp;</m:t>
                          </m:r>
                          <m:r>
                            <a:rPr lang="en-US" b="0" i="1" smtClean="0">
                              <a:latin typeface="Cambria Math"/>
                            </a:rPr>
                            <m:t>𝑦</m:t>
                          </m:r>
                          <m:r>
                            <a:rPr lang="en-US" b="0" i="1" smtClean="0">
                              <a:latin typeface="Cambria Math"/>
                            </a:rPr>
                            <m:t>+&amp;</m:t>
                          </m:r>
                          <m:r>
                            <a:rPr lang="en-US" b="0" i="1" smtClean="0">
                              <a:latin typeface="Cambria Math"/>
                            </a:rPr>
                            <m:t>𝑧</m:t>
                          </m:r>
                          <m:r>
                            <a:rPr lang="en-US" b="0" i="1" smtClean="0">
                              <a:latin typeface="Cambria Math"/>
                            </a:rPr>
                            <m:t>&amp;=−&amp;4</m:t>
                          </m:r>
                        </m:e>
                        <m:e>
                          <m:r>
                            <a:rPr lang="en-US" b="0" i="1" smtClean="0">
                              <a:latin typeface="Cambria Math"/>
                            </a:rPr>
                            <m:t>−</m:t>
                          </m:r>
                          <m:r>
                            <a:rPr lang="en-US" b="0" i="1" smtClean="0">
                              <a:latin typeface="Cambria Math"/>
                            </a:rPr>
                            <m:t>𝑥</m:t>
                          </m:r>
                          <m:r>
                            <a:rPr lang="en-US" b="0" i="1" smtClean="0">
                              <a:latin typeface="Cambria Math"/>
                            </a:rPr>
                            <m:t>−3&amp;</m:t>
                          </m:r>
                          <m:r>
                            <a:rPr lang="en-US" b="0" i="1" smtClean="0">
                              <a:latin typeface="Cambria Math"/>
                            </a:rPr>
                            <m:t>𝑦</m:t>
                          </m:r>
                          <m:r>
                            <a:rPr lang="en-US" b="0" i="1" smtClean="0">
                              <a:latin typeface="Cambria Math"/>
                            </a:rPr>
                            <m:t>+8&amp;</m:t>
                          </m:r>
                          <m:r>
                            <a:rPr lang="en-US" b="0" i="1" smtClean="0">
                              <a:latin typeface="Cambria Math"/>
                            </a:rPr>
                            <m:t>𝑧</m:t>
                          </m:r>
                          <m:r>
                            <a:rPr lang="en-US" b="0" i="1" smtClean="0">
                              <a:latin typeface="Cambria Math"/>
                            </a:rPr>
                            <m:t>&amp;=&amp;1</m:t>
                          </m:r>
                        </m:e>
                      </m:eqArr>
                    </m:oMath>
                  </m:oMathPara>
                </a14:m>
                <a:endParaRPr lang="en-US" dirty="0"/>
              </a:p>
              <a:p>
                <a:pPr marL="0" lvl="3" defTabSz="931134">
                  <a:defRPr/>
                </a:pPr>
                <a:r>
                  <a:rPr lang="en-US" dirty="0">
                    <a:solidFill>
                      <a:schemeClr val="accent1"/>
                    </a:solidFill>
                  </a:rPr>
                  <a:t>Combine first two equations (multiply second by -2 to eliminate </a:t>
                </a:r>
                <a:r>
                  <a:rPr lang="en-US" i="1" dirty="0">
                    <a:solidFill>
                      <a:schemeClr val="accent1"/>
                    </a:solidFill>
                  </a:rPr>
                  <a:t>x</a:t>
                </a:r>
                <a:r>
                  <a:rPr lang="en-US" dirty="0">
                    <a:solidFill>
                      <a:schemeClr val="accent1"/>
                    </a:solidFill>
                  </a:rPr>
                  <a:t>):</a:t>
                </a:r>
              </a:p>
              <a:p>
                <a:pPr marL="0" lvl="3" indent="0" defTabSz="931134">
                  <a:buNone/>
                  <a:defRPr/>
                </a:pPr>
                <a14:m>
                  <m:oMathPara xmlns:m="http://schemas.openxmlformats.org/officeDocument/2006/math">
                    <m:oMathParaPr>
                      <m:jc m:val="centerGroup"/>
                    </m:oMathParaPr>
                    <m:oMath xmlns:m="http://schemas.openxmlformats.org/officeDocument/2006/math">
                      <m:eqArr>
                        <m:eqArrPr>
                          <m:ctrlPr>
                            <a:rPr lang="en-US" b="0" i="1" u="sng" smtClean="0">
                              <a:solidFill>
                                <a:schemeClr val="accent1"/>
                              </a:solidFill>
                              <a:latin typeface="Cambria Math" panose="02040503050406030204" pitchFamily="18" charset="0"/>
                            </a:rPr>
                          </m:ctrlPr>
                        </m:eqArrPr>
                        <m:e>
                          <m:r>
                            <a:rPr lang="en-US" b="0" i="1" u="sng" smtClean="0">
                              <a:solidFill>
                                <a:schemeClr val="accent1"/>
                              </a:solidFill>
                              <a:latin typeface="Cambria Math" panose="02040503050406030204" pitchFamily="18" charset="0"/>
                            </a:rPr>
                            <m:t>&amp;2&amp;</m:t>
                          </m:r>
                          <m:r>
                            <a:rPr lang="en-US" b="0" i="1" u="sng" smtClean="0">
                              <a:solidFill>
                                <a:schemeClr val="accent1"/>
                              </a:solidFill>
                              <a:latin typeface="Cambria Math" panose="02040503050406030204" pitchFamily="18" charset="0"/>
                            </a:rPr>
                            <m:t>𝑥</m:t>
                          </m:r>
                          <m:r>
                            <a:rPr lang="en-US" b="0" i="1" u="sng" smtClean="0">
                              <a:solidFill>
                                <a:schemeClr val="accent1"/>
                              </a:solidFill>
                              <a:latin typeface="Cambria Math" panose="02040503050406030204" pitchFamily="18" charset="0"/>
                            </a:rPr>
                            <m:t>&amp;+&amp;3&amp;</m:t>
                          </m:r>
                          <m:r>
                            <a:rPr lang="en-US" b="0" i="1" u="sng" smtClean="0">
                              <a:solidFill>
                                <a:schemeClr val="accent1"/>
                              </a:solidFill>
                              <a:latin typeface="Cambria Math" panose="02040503050406030204" pitchFamily="18" charset="0"/>
                            </a:rPr>
                            <m:t>𝑦</m:t>
                          </m:r>
                          <m:r>
                            <a:rPr lang="en-US" b="0" i="1" u="sng" smtClean="0">
                              <a:solidFill>
                                <a:schemeClr val="accent1"/>
                              </a:solidFill>
                              <a:latin typeface="Cambria Math" panose="02040503050406030204" pitchFamily="18" charset="0"/>
                            </a:rPr>
                            <m:t>&amp;+&amp;7&amp;</m:t>
                          </m:r>
                          <m:r>
                            <a:rPr lang="en-US" b="0" i="1" u="sng" smtClean="0">
                              <a:solidFill>
                                <a:schemeClr val="accent1"/>
                              </a:solidFill>
                              <a:latin typeface="Cambria Math" panose="02040503050406030204" pitchFamily="18" charset="0"/>
                            </a:rPr>
                            <m:t>𝑧</m:t>
                          </m:r>
                          <m:r>
                            <a:rPr lang="en-US" b="0" i="1" u="sng" smtClean="0">
                              <a:solidFill>
                                <a:schemeClr val="accent1"/>
                              </a:solidFill>
                              <a:latin typeface="Cambria Math" panose="02040503050406030204" pitchFamily="18" charset="0"/>
                            </a:rPr>
                            <m:t>&amp;=&amp;−3</m:t>
                          </m:r>
                        </m:e>
                        <m:e>
                          <m:r>
                            <a:rPr lang="en-US" b="0" i="1" u="sng" smtClean="0">
                              <a:solidFill>
                                <a:schemeClr val="accent1"/>
                              </a:solidFill>
                              <a:latin typeface="Cambria Math" panose="02040503050406030204" pitchFamily="18" charset="0"/>
                            </a:rPr>
                            <m:t>−&amp;2&amp;</m:t>
                          </m:r>
                          <m:r>
                            <a:rPr lang="en-US" b="0" i="1" u="sng" smtClean="0">
                              <a:solidFill>
                                <a:schemeClr val="accent1"/>
                              </a:solidFill>
                              <a:latin typeface="Cambria Math" panose="02040503050406030204" pitchFamily="18" charset="0"/>
                            </a:rPr>
                            <m:t>𝑥</m:t>
                          </m:r>
                          <m:r>
                            <a:rPr lang="en-US" b="0" i="1" u="sng" smtClean="0">
                              <a:solidFill>
                                <a:schemeClr val="accent1"/>
                              </a:solidFill>
                              <a:latin typeface="Cambria Math" panose="02040503050406030204" pitchFamily="18" charset="0"/>
                            </a:rPr>
                            <m:t>&amp;+&amp;12&amp;</m:t>
                          </m:r>
                          <m:r>
                            <a:rPr lang="en-US" b="0" i="1" u="sng" smtClean="0">
                              <a:solidFill>
                                <a:schemeClr val="accent1"/>
                              </a:solidFill>
                              <a:latin typeface="Cambria Math" panose="02040503050406030204" pitchFamily="18" charset="0"/>
                            </a:rPr>
                            <m:t>𝑦</m:t>
                          </m:r>
                          <m:r>
                            <a:rPr lang="en-US" b="0" i="1" u="sng" smtClean="0">
                              <a:solidFill>
                                <a:schemeClr val="accent1"/>
                              </a:solidFill>
                              <a:latin typeface="Cambria Math" panose="02040503050406030204" pitchFamily="18" charset="0"/>
                            </a:rPr>
                            <m:t>&amp;−&amp;2&amp;</m:t>
                          </m:r>
                          <m:r>
                            <a:rPr lang="en-US" b="0" i="1" u="sng" smtClean="0">
                              <a:solidFill>
                                <a:schemeClr val="accent1"/>
                              </a:solidFill>
                              <a:latin typeface="Cambria Math" panose="02040503050406030204" pitchFamily="18" charset="0"/>
                            </a:rPr>
                            <m:t>𝑧</m:t>
                          </m:r>
                          <m:r>
                            <a:rPr lang="en-US" b="0" i="1" u="sng" smtClean="0">
                              <a:solidFill>
                                <a:schemeClr val="accent1"/>
                              </a:solidFill>
                              <a:latin typeface="Cambria Math" panose="02040503050406030204" pitchFamily="18" charset="0"/>
                            </a:rPr>
                            <m:t>&amp;=&amp;8</m:t>
                          </m:r>
                        </m:e>
                        <m:e>
                          <m:r>
                            <a:rPr lang="en-US" b="0" i="1" u="sng" smtClean="0">
                              <a:solidFill>
                                <a:schemeClr val="accent1"/>
                              </a:solidFill>
                              <a:latin typeface="Cambria Math" panose="02040503050406030204" pitchFamily="18" charset="0"/>
                            </a:rPr>
                            <m:t>&amp;&amp;&amp;&amp;​15&amp;</m:t>
                          </m:r>
                          <m:r>
                            <a:rPr lang="en-US" b="0" i="1" u="sng" smtClean="0">
                              <a:solidFill>
                                <a:schemeClr val="accent1"/>
                              </a:solidFill>
                              <a:latin typeface="Cambria Math" panose="02040503050406030204" pitchFamily="18" charset="0"/>
                            </a:rPr>
                            <m:t>𝑦</m:t>
                          </m:r>
                          <m:r>
                            <a:rPr lang="en-US" b="0" i="1" u="sng" smtClean="0">
                              <a:solidFill>
                                <a:schemeClr val="accent1"/>
                              </a:solidFill>
                              <a:latin typeface="Cambria Math" panose="02040503050406030204" pitchFamily="18" charset="0"/>
                            </a:rPr>
                            <m:t>&amp;+&amp;5&amp;</m:t>
                          </m:r>
                          <m:r>
                            <a:rPr lang="en-US" b="0" i="1" u="sng" smtClean="0">
                              <a:solidFill>
                                <a:schemeClr val="accent1"/>
                              </a:solidFill>
                              <a:latin typeface="Cambria Math" panose="02040503050406030204" pitchFamily="18" charset="0"/>
                            </a:rPr>
                            <m:t>𝑧</m:t>
                          </m:r>
                          <m:r>
                            <a:rPr lang="en-US" b="0" i="1" u="sng" smtClean="0">
                              <a:solidFill>
                                <a:schemeClr val="accent1"/>
                              </a:solidFill>
                              <a:latin typeface="Cambria Math" panose="02040503050406030204" pitchFamily="18" charset="0"/>
                            </a:rPr>
                            <m:t>&amp;=&amp;5</m:t>
                          </m:r>
                        </m:e>
                      </m:eqArr>
                    </m:oMath>
                  </m:oMathPara>
                </a14:m>
                <a:endParaRPr lang="en-US" b="0" dirty="0">
                  <a:solidFill>
                    <a:schemeClr val="accent1"/>
                  </a:solidFill>
                </a:endParaRPr>
              </a:p>
              <a:p>
                <a:pPr marL="0" lvl="3" indent="0" defTabSz="931134">
                  <a:buNone/>
                  <a:defRPr/>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3</m:t>
                      </m:r>
                      <m:r>
                        <a:rPr lang="en-US" b="0" i="1" smtClean="0">
                          <a:solidFill>
                            <a:schemeClr val="accent1"/>
                          </a:solidFill>
                          <a:latin typeface="Cambria Math" panose="02040503050406030204" pitchFamily="18" charset="0"/>
                        </a:rPr>
                        <m:t>𝑦</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𝑧</m:t>
                      </m:r>
                      <m:r>
                        <a:rPr lang="en-US" b="0" i="1" smtClean="0">
                          <a:solidFill>
                            <a:schemeClr val="accent1"/>
                          </a:solidFill>
                          <a:latin typeface="Cambria Math" panose="02040503050406030204" pitchFamily="18" charset="0"/>
                        </a:rPr>
                        <m:t>=1</m:t>
                      </m:r>
                    </m:oMath>
                  </m:oMathPara>
                </a14:m>
                <a:br>
                  <a:rPr lang="en-US" b="0" dirty="0">
                    <a:solidFill>
                      <a:schemeClr val="accent1"/>
                    </a:solidFill>
                  </a:rPr>
                </a:br>
                <a:endParaRPr lang="en-US" dirty="0">
                  <a:solidFill>
                    <a:schemeClr val="accent1"/>
                  </a:solidFill>
                </a:endParaRPr>
              </a:p>
              <a:p>
                <a:pPr marL="0" lvl="3" defTabSz="931134">
                  <a:defRPr/>
                </a:pPr>
                <a:endParaRPr lang="en-US" dirty="0">
                  <a:sym typeface="Wingdings" pitchFamily="2" charset="2"/>
                </a:endParaRPr>
              </a:p>
              <a:p>
                <a:pPr marL="0" lvl="3" defTabSz="931134">
                  <a:defRPr/>
                </a:pPr>
                <a:r>
                  <a:rPr lang="en-US" dirty="0">
                    <a:solidFill>
                      <a:schemeClr val="accent3"/>
                    </a:solidFill>
                    <a:sym typeface="Wingdings" pitchFamily="2" charset="2"/>
                  </a:rPr>
                  <a:t>Combine last two equation (just add to also eliminate </a:t>
                </a:r>
                <a:r>
                  <a:rPr lang="en-US" i="1" dirty="0">
                    <a:solidFill>
                      <a:schemeClr val="accent3"/>
                    </a:solidFill>
                    <a:sym typeface="Wingdings" pitchFamily="2" charset="2"/>
                  </a:rPr>
                  <a:t>x</a:t>
                </a:r>
                <a:r>
                  <a:rPr lang="en-US" dirty="0">
                    <a:solidFill>
                      <a:schemeClr val="accent3"/>
                    </a:solidFill>
                    <a:sym typeface="Wingdings" pitchFamily="2" charset="2"/>
                  </a:rPr>
                  <a:t>):</a:t>
                </a:r>
              </a:p>
              <a:p>
                <a:pPr marL="0" lvl="3" indent="0" defTabSz="931134">
                  <a:buNone/>
                  <a:defRPr/>
                </a:pPr>
                <a14:m>
                  <m:oMathPara xmlns:m="http://schemas.openxmlformats.org/officeDocument/2006/math">
                    <m:oMathParaPr>
                      <m:jc m:val="centerGroup"/>
                    </m:oMathParaPr>
                    <m:oMath xmlns:m="http://schemas.openxmlformats.org/officeDocument/2006/math">
                      <m:eqArr>
                        <m:eqArrPr>
                          <m:ctrlPr>
                            <a:rPr lang="en-US" b="0" i="1" u="sng" dirty="0" smtClean="0">
                              <a:solidFill>
                                <a:schemeClr val="accent3"/>
                              </a:solidFill>
                              <a:latin typeface="Cambria Math" panose="02040503050406030204" pitchFamily="18" charset="0"/>
                              <a:sym typeface="Wingdings" pitchFamily="2" charset="2"/>
                            </a:rPr>
                          </m:ctrlPr>
                        </m:eqArrPr>
                        <m:e>
                          <m:r>
                            <a:rPr lang="en-US" b="0" i="1" u="sng" dirty="0" smtClean="0">
                              <a:solidFill>
                                <a:schemeClr val="accent3"/>
                              </a:solidFill>
                              <a:latin typeface="Cambria Math" panose="02040503050406030204" pitchFamily="18" charset="0"/>
                              <a:sym typeface="Wingdings" pitchFamily="2" charset="2"/>
                            </a:rPr>
                            <m:t>&amp;</m:t>
                          </m:r>
                          <m:r>
                            <a:rPr lang="en-US" i="1" u="sng" dirty="0" smtClean="0">
                              <a:solidFill>
                                <a:schemeClr val="accent3"/>
                              </a:solidFill>
                              <a:latin typeface="Cambria Math" panose="02040503050406030204" pitchFamily="18" charset="0"/>
                              <a:sym typeface="Wingdings" pitchFamily="2" charset="2"/>
                            </a:rPr>
                            <m:t>&amp;</m:t>
                          </m:r>
                          <m:r>
                            <a:rPr lang="en-US" i="1" u="sng" dirty="0" smtClean="0">
                              <a:solidFill>
                                <a:schemeClr val="accent3"/>
                              </a:solidFill>
                              <a:latin typeface="Cambria Math" panose="02040503050406030204" pitchFamily="18" charset="0"/>
                              <a:sym typeface="Wingdings" pitchFamily="2" charset="2"/>
                            </a:rPr>
                            <m:t>𝑥</m:t>
                          </m:r>
                          <m:r>
                            <a:rPr lang="en-US" i="1" u="sng" dirty="0" smtClean="0">
                              <a:solidFill>
                                <a:schemeClr val="accent3"/>
                              </a:solidFill>
                              <a:latin typeface="Cambria Math" panose="02040503050406030204" pitchFamily="18" charset="0"/>
                              <a:sym typeface="Wingdings" pitchFamily="2" charset="2"/>
                            </a:rPr>
                            <m:t>&amp;−&amp;6&amp;</m:t>
                          </m:r>
                          <m:r>
                            <a:rPr lang="en-US" i="1" u="sng" dirty="0" smtClean="0">
                              <a:solidFill>
                                <a:schemeClr val="accent3"/>
                              </a:solidFill>
                              <a:latin typeface="Cambria Math" panose="02040503050406030204" pitchFamily="18" charset="0"/>
                              <a:sym typeface="Wingdings" pitchFamily="2" charset="2"/>
                            </a:rPr>
                            <m:t>𝑦</m:t>
                          </m:r>
                          <m:r>
                            <a:rPr lang="en-US" i="1" u="sng" dirty="0" smtClean="0">
                              <a:solidFill>
                                <a:schemeClr val="accent3"/>
                              </a:solidFill>
                              <a:latin typeface="Cambria Math" panose="02040503050406030204" pitchFamily="18" charset="0"/>
                              <a:sym typeface="Wingdings" pitchFamily="2" charset="2"/>
                            </a:rPr>
                            <m:t>&amp;+&amp;&amp;</m:t>
                          </m:r>
                          <m:r>
                            <a:rPr lang="en-US" i="1" u="sng" dirty="0" smtClean="0">
                              <a:solidFill>
                                <a:schemeClr val="accent3"/>
                              </a:solidFill>
                              <a:latin typeface="Cambria Math" panose="02040503050406030204" pitchFamily="18" charset="0"/>
                              <a:sym typeface="Wingdings" pitchFamily="2" charset="2"/>
                            </a:rPr>
                            <m:t>𝑧</m:t>
                          </m:r>
                          <m:r>
                            <a:rPr lang="en-US" i="1" u="sng" dirty="0" smtClean="0">
                              <a:solidFill>
                                <a:schemeClr val="accent3"/>
                              </a:solidFill>
                              <a:latin typeface="Cambria Math" panose="02040503050406030204" pitchFamily="18" charset="0"/>
                              <a:sym typeface="Wingdings" pitchFamily="2" charset="2"/>
                            </a:rPr>
                            <m:t>&amp;=&amp;−4</m:t>
                          </m:r>
                        </m:e>
                        <m:e>
                          <m:r>
                            <a:rPr lang="en-US" i="1" u="sng" dirty="0" smtClean="0">
                              <a:solidFill>
                                <a:schemeClr val="accent3"/>
                              </a:solidFill>
                              <a:latin typeface="Cambria Math" panose="02040503050406030204" pitchFamily="18" charset="0"/>
                              <a:sym typeface="Wingdings" pitchFamily="2" charset="2"/>
                            </a:rPr>
                            <m:t>−</m:t>
                          </m:r>
                          <m:r>
                            <a:rPr lang="en-US" b="0" i="1" u="sng" dirty="0" smtClean="0">
                              <a:solidFill>
                                <a:schemeClr val="accent3"/>
                              </a:solidFill>
                              <a:latin typeface="Cambria Math" panose="02040503050406030204" pitchFamily="18" charset="0"/>
                              <a:sym typeface="Wingdings" pitchFamily="2" charset="2"/>
                            </a:rPr>
                            <m:t>&amp;</m:t>
                          </m:r>
                          <m:r>
                            <a:rPr lang="en-US" i="1" u="sng" dirty="0" smtClean="0">
                              <a:solidFill>
                                <a:schemeClr val="accent3"/>
                              </a:solidFill>
                              <a:latin typeface="Cambria Math" panose="02040503050406030204" pitchFamily="18" charset="0"/>
                              <a:sym typeface="Wingdings" pitchFamily="2" charset="2"/>
                            </a:rPr>
                            <m:t>&amp;</m:t>
                          </m:r>
                          <m:r>
                            <a:rPr lang="en-US" i="1" u="sng" dirty="0" smtClean="0">
                              <a:solidFill>
                                <a:schemeClr val="accent3"/>
                              </a:solidFill>
                              <a:latin typeface="Cambria Math" panose="02040503050406030204" pitchFamily="18" charset="0"/>
                              <a:sym typeface="Wingdings" pitchFamily="2" charset="2"/>
                            </a:rPr>
                            <m:t>𝑥</m:t>
                          </m:r>
                          <m:r>
                            <a:rPr lang="en-US" i="1" u="sng" dirty="0" smtClean="0">
                              <a:solidFill>
                                <a:schemeClr val="accent3"/>
                              </a:solidFill>
                              <a:latin typeface="Cambria Math" panose="02040503050406030204" pitchFamily="18" charset="0"/>
                              <a:sym typeface="Wingdings" pitchFamily="2" charset="2"/>
                            </a:rPr>
                            <m:t>&amp;−&amp;3&amp;</m:t>
                          </m:r>
                          <m:r>
                            <a:rPr lang="en-US" i="1" u="sng" dirty="0" smtClean="0">
                              <a:solidFill>
                                <a:schemeClr val="accent3"/>
                              </a:solidFill>
                              <a:latin typeface="Cambria Math" panose="02040503050406030204" pitchFamily="18" charset="0"/>
                              <a:sym typeface="Wingdings" pitchFamily="2" charset="2"/>
                            </a:rPr>
                            <m:t>𝑦</m:t>
                          </m:r>
                          <m:r>
                            <a:rPr lang="en-US" i="1" u="sng" dirty="0" smtClean="0">
                              <a:solidFill>
                                <a:schemeClr val="accent3"/>
                              </a:solidFill>
                              <a:latin typeface="Cambria Math" panose="02040503050406030204" pitchFamily="18" charset="0"/>
                              <a:sym typeface="Wingdings" pitchFamily="2" charset="2"/>
                            </a:rPr>
                            <m:t>&amp;+&amp;8&amp;</m:t>
                          </m:r>
                          <m:r>
                            <a:rPr lang="en-US" i="1" u="sng" dirty="0" smtClean="0">
                              <a:solidFill>
                                <a:schemeClr val="accent3"/>
                              </a:solidFill>
                              <a:latin typeface="Cambria Math" panose="02040503050406030204" pitchFamily="18" charset="0"/>
                              <a:sym typeface="Wingdings" pitchFamily="2" charset="2"/>
                            </a:rPr>
                            <m:t>𝑧</m:t>
                          </m:r>
                          <m:r>
                            <a:rPr lang="en-US" i="1" u="sng" dirty="0" smtClean="0">
                              <a:solidFill>
                                <a:schemeClr val="accent3"/>
                              </a:solidFill>
                              <a:latin typeface="Cambria Math" panose="02040503050406030204" pitchFamily="18" charset="0"/>
                              <a:sym typeface="Wingdings" pitchFamily="2" charset="2"/>
                            </a:rPr>
                            <m:t>&amp;=&amp;1</m:t>
                          </m:r>
                        </m:e>
                        <m:e>
                          <m:r>
                            <a:rPr lang="en-US" i="1" u="sng" dirty="0" smtClean="0">
                              <a:solidFill>
                                <a:schemeClr val="accent3"/>
                              </a:solidFill>
                              <a:latin typeface="Cambria Math" panose="02040503050406030204" pitchFamily="18" charset="0"/>
                              <a:sym typeface="Wingdings" pitchFamily="2" charset="2"/>
                            </a:rPr>
                            <m:t>&amp;</m:t>
                          </m:r>
                          <m:r>
                            <a:rPr lang="en-US" b="0" i="1" u="sng" dirty="0" smtClean="0">
                              <a:solidFill>
                                <a:schemeClr val="accent3"/>
                              </a:solidFill>
                              <a:latin typeface="Cambria Math" panose="02040503050406030204" pitchFamily="18" charset="0"/>
                              <a:sym typeface="Wingdings" pitchFamily="2" charset="2"/>
                            </a:rPr>
                            <m:t>&amp;</m:t>
                          </m:r>
                          <m:r>
                            <a:rPr lang="en-US" i="1" u="sng" dirty="0" smtClean="0">
                              <a:solidFill>
                                <a:schemeClr val="accent3"/>
                              </a:solidFill>
                              <a:latin typeface="Cambria Math" panose="02040503050406030204" pitchFamily="18" charset="0"/>
                              <a:sym typeface="Wingdings" pitchFamily="2" charset="2"/>
                            </a:rPr>
                            <m:t>&amp;−</m:t>
                          </m:r>
                          <m:r>
                            <a:rPr lang="en-US" b="0" i="1" u="sng" dirty="0" smtClean="0">
                              <a:solidFill>
                                <a:schemeClr val="accent3"/>
                              </a:solidFill>
                              <a:latin typeface="Cambria Math" panose="02040503050406030204" pitchFamily="18" charset="0"/>
                              <a:sym typeface="Wingdings" pitchFamily="2" charset="2"/>
                            </a:rPr>
                            <m:t>&amp;</m:t>
                          </m:r>
                          <m:r>
                            <a:rPr lang="en-US" i="1" u="sng" dirty="0" smtClean="0">
                              <a:solidFill>
                                <a:schemeClr val="accent3"/>
                              </a:solidFill>
                              <a:latin typeface="Cambria Math" panose="02040503050406030204" pitchFamily="18" charset="0"/>
                              <a:sym typeface="Wingdings" pitchFamily="2" charset="2"/>
                            </a:rPr>
                            <m:t>9&amp;</m:t>
                          </m:r>
                          <m:r>
                            <a:rPr lang="en-US" i="1" u="sng" dirty="0" smtClean="0">
                              <a:solidFill>
                                <a:schemeClr val="accent3"/>
                              </a:solidFill>
                              <a:latin typeface="Cambria Math" panose="02040503050406030204" pitchFamily="18" charset="0"/>
                              <a:sym typeface="Wingdings" pitchFamily="2" charset="2"/>
                            </a:rPr>
                            <m:t>𝑦</m:t>
                          </m:r>
                          <m:r>
                            <a:rPr lang="en-US" i="1" u="sng" dirty="0" smtClean="0">
                              <a:solidFill>
                                <a:schemeClr val="accent3"/>
                              </a:solidFill>
                              <a:latin typeface="Cambria Math" panose="02040503050406030204" pitchFamily="18" charset="0"/>
                              <a:sym typeface="Wingdings" pitchFamily="2" charset="2"/>
                            </a:rPr>
                            <m:t>&amp;+&amp;9&amp;</m:t>
                          </m:r>
                          <m:r>
                            <a:rPr lang="en-US" i="1" u="sng" dirty="0" smtClean="0">
                              <a:solidFill>
                                <a:schemeClr val="accent3"/>
                              </a:solidFill>
                              <a:latin typeface="Cambria Math" panose="02040503050406030204" pitchFamily="18" charset="0"/>
                              <a:sym typeface="Wingdings" pitchFamily="2" charset="2"/>
                            </a:rPr>
                            <m:t>𝑧</m:t>
                          </m:r>
                          <m:r>
                            <a:rPr lang="en-US" i="1" u="sng" dirty="0" smtClean="0">
                              <a:solidFill>
                                <a:schemeClr val="accent3"/>
                              </a:solidFill>
                              <a:latin typeface="Cambria Math" panose="02040503050406030204" pitchFamily="18" charset="0"/>
                              <a:sym typeface="Wingdings" pitchFamily="2" charset="2"/>
                            </a:rPr>
                            <m:t>&amp;=&amp;−3</m:t>
                          </m:r>
                        </m:e>
                      </m:eqArr>
                    </m:oMath>
                  </m:oMathPara>
                </a14:m>
                <a:endParaRPr lang="en-US" u="sng" dirty="0">
                  <a:solidFill>
                    <a:schemeClr val="accent3"/>
                  </a:solidFill>
                  <a:sym typeface="Wingdings" pitchFamily="2" charset="2"/>
                </a:endParaRPr>
              </a:p>
              <a:p>
                <a:pPr marL="0" lvl="3" indent="0" defTabSz="931134">
                  <a:buNone/>
                  <a:defRPr/>
                </a:pPr>
                <a14:m>
                  <m:oMathPara xmlns:m="http://schemas.openxmlformats.org/officeDocument/2006/math">
                    <m:oMathParaPr>
                      <m:jc m:val="centerGroup"/>
                    </m:oMathParaPr>
                    <m:oMath xmlns:m="http://schemas.openxmlformats.org/officeDocument/2006/math">
                      <m:r>
                        <a:rPr lang="en-US" b="0" i="1" smtClean="0">
                          <a:solidFill>
                            <a:schemeClr val="accent3"/>
                          </a:solidFill>
                          <a:latin typeface="Cambria Math" panose="02040503050406030204" pitchFamily="18" charset="0"/>
                          <a:sym typeface="Wingdings" pitchFamily="2" charset="2"/>
                        </a:rPr>
                        <m:t>−3</m:t>
                      </m:r>
                      <m:r>
                        <a:rPr lang="en-US" b="0" i="1" smtClean="0">
                          <a:solidFill>
                            <a:schemeClr val="accent3"/>
                          </a:solidFill>
                          <a:latin typeface="Cambria Math" panose="02040503050406030204" pitchFamily="18" charset="0"/>
                          <a:sym typeface="Wingdings" pitchFamily="2" charset="2"/>
                        </a:rPr>
                        <m:t>𝑦</m:t>
                      </m:r>
                      <m:r>
                        <a:rPr lang="en-US" b="0" i="1" smtClean="0">
                          <a:solidFill>
                            <a:schemeClr val="accent3"/>
                          </a:solidFill>
                          <a:latin typeface="Cambria Math" panose="02040503050406030204" pitchFamily="18" charset="0"/>
                          <a:sym typeface="Wingdings" pitchFamily="2" charset="2"/>
                        </a:rPr>
                        <m:t>+3</m:t>
                      </m:r>
                      <m:r>
                        <a:rPr lang="en-US" b="0" i="1" smtClean="0">
                          <a:solidFill>
                            <a:schemeClr val="accent3"/>
                          </a:solidFill>
                          <a:latin typeface="Cambria Math" panose="02040503050406030204" pitchFamily="18" charset="0"/>
                          <a:sym typeface="Wingdings" pitchFamily="2" charset="2"/>
                        </a:rPr>
                        <m:t>𝑧</m:t>
                      </m:r>
                      <m:r>
                        <a:rPr lang="en-US" b="0" i="1" smtClean="0">
                          <a:solidFill>
                            <a:schemeClr val="accent3"/>
                          </a:solidFill>
                          <a:latin typeface="Cambria Math" panose="02040503050406030204" pitchFamily="18" charset="0"/>
                          <a:sym typeface="Wingdings" pitchFamily="2" charset="2"/>
                        </a:rPr>
                        <m:t>=−1</m:t>
                      </m:r>
                    </m:oMath>
                  </m:oMathPara>
                </a14:m>
                <a:endParaRPr lang="en-US" dirty="0">
                  <a:solidFill>
                    <a:schemeClr val="accent3"/>
                  </a:solidFill>
                  <a:sym typeface="Wingdings" pitchFamily="2" charset="2"/>
                </a:endParaRPr>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xfrm>
                <a:off x="0" y="971550"/>
                <a:ext cx="4390262" cy="4171950"/>
              </a:xfrm>
              <a:blipFill>
                <a:blip r:embed="rId6"/>
                <a:stretch>
                  <a:fillRect l="-1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half" idx="2"/>
              </p:nvPr>
            </p:nvSpPr>
            <p:spPr>
              <a:xfrm>
                <a:off x="4753737" y="971550"/>
                <a:ext cx="4390263" cy="4171950"/>
              </a:xfrm>
            </p:spPr>
            <p:txBody>
              <a:bodyPr>
                <a:normAutofit fontScale="55000" lnSpcReduction="20000"/>
              </a:bodyPr>
              <a:lstStyle/>
              <a:p>
                <a:pPr marL="0" lvl="3" defTabSz="931134">
                  <a:defRPr/>
                </a:pPr>
                <a:r>
                  <a:rPr lang="en-US" dirty="0">
                    <a:solidFill>
                      <a:schemeClr val="accent4"/>
                    </a:solidFill>
                  </a:rPr>
                  <a:t>Combine the combinations (just add to eliminate </a:t>
                </a:r>
                <a:r>
                  <a:rPr lang="en-US" i="1" dirty="0">
                    <a:solidFill>
                      <a:schemeClr val="accent4"/>
                    </a:solidFill>
                  </a:rPr>
                  <a:t>y</a:t>
                </a:r>
                <a:r>
                  <a:rPr lang="en-US" dirty="0">
                    <a:solidFill>
                      <a:schemeClr val="accent4"/>
                    </a:solidFill>
                  </a:rPr>
                  <a:t>):</a:t>
                </a:r>
              </a:p>
              <a:p>
                <a:pPr marL="0" lvl="3" indent="0" defTabSz="931134">
                  <a:buNone/>
                  <a:defRPr/>
                </a:pPr>
                <a14:m>
                  <m:oMathPara xmlns:m="http://schemas.openxmlformats.org/officeDocument/2006/math">
                    <m:oMathParaPr>
                      <m:jc m:val="centerGroup"/>
                    </m:oMathParaPr>
                    <m:oMath xmlns:m="http://schemas.openxmlformats.org/officeDocument/2006/math">
                      <m:eqArr>
                        <m:eqArrPr>
                          <m:ctrlPr>
                            <a:rPr lang="en-US" i="1" u="sng" dirty="0" smtClean="0">
                              <a:solidFill>
                                <a:schemeClr val="accent4"/>
                              </a:solidFill>
                              <a:latin typeface="Cambria Math" panose="02040503050406030204" pitchFamily="18" charset="0"/>
                            </a:rPr>
                          </m:ctrlPr>
                        </m:eqArrPr>
                        <m:e>
                          <m:r>
                            <a:rPr lang="en-US" i="1" u="sng" dirty="0" smtClean="0">
                              <a:solidFill>
                                <a:schemeClr val="accent4"/>
                              </a:solidFill>
                              <a:latin typeface="Cambria Math" panose="02040503050406030204" pitchFamily="18" charset="0"/>
                            </a:rPr>
                            <m:t>&amp;3&amp;</m:t>
                          </m:r>
                          <m:r>
                            <a:rPr lang="en-US" i="1" u="sng" dirty="0" smtClean="0">
                              <a:solidFill>
                                <a:schemeClr val="accent4"/>
                              </a:solidFill>
                              <a:latin typeface="Cambria Math" panose="02040503050406030204" pitchFamily="18" charset="0"/>
                            </a:rPr>
                            <m:t>𝑦</m:t>
                          </m:r>
                          <m:r>
                            <a:rPr lang="en-US" i="1" u="sng" dirty="0" smtClean="0">
                              <a:solidFill>
                                <a:schemeClr val="accent4"/>
                              </a:solidFill>
                              <a:latin typeface="Cambria Math" panose="02040503050406030204" pitchFamily="18" charset="0"/>
                            </a:rPr>
                            <m:t>&amp;+&amp;&amp;</m:t>
                          </m:r>
                          <m:r>
                            <a:rPr lang="en-US" i="1" u="sng" dirty="0" smtClean="0">
                              <a:solidFill>
                                <a:schemeClr val="accent4"/>
                              </a:solidFill>
                              <a:latin typeface="Cambria Math" panose="02040503050406030204" pitchFamily="18" charset="0"/>
                            </a:rPr>
                            <m:t>𝑧</m:t>
                          </m:r>
                          <m:r>
                            <a:rPr lang="en-US" i="1" u="sng" dirty="0" smtClean="0">
                              <a:solidFill>
                                <a:schemeClr val="accent4"/>
                              </a:solidFill>
                              <a:latin typeface="Cambria Math" panose="02040503050406030204" pitchFamily="18" charset="0"/>
                            </a:rPr>
                            <m:t>&amp;=&amp;1</m:t>
                          </m:r>
                        </m:e>
                        <m:e>
                          <m:r>
                            <a:rPr lang="en-US" i="1" u="sng" dirty="0" smtClean="0">
                              <a:solidFill>
                                <a:schemeClr val="accent4"/>
                              </a:solidFill>
                              <a:latin typeface="Cambria Math" panose="02040503050406030204" pitchFamily="18" charset="0"/>
                            </a:rPr>
                            <m:t>−&amp;3&amp;</m:t>
                          </m:r>
                          <m:r>
                            <a:rPr lang="en-US" i="1" u="sng" dirty="0" smtClean="0">
                              <a:solidFill>
                                <a:schemeClr val="accent4"/>
                              </a:solidFill>
                              <a:latin typeface="Cambria Math" panose="02040503050406030204" pitchFamily="18" charset="0"/>
                            </a:rPr>
                            <m:t>𝑦</m:t>
                          </m:r>
                          <m:r>
                            <a:rPr lang="en-US" i="1" u="sng" dirty="0" smtClean="0">
                              <a:solidFill>
                                <a:schemeClr val="accent4"/>
                              </a:solidFill>
                              <a:latin typeface="Cambria Math" panose="02040503050406030204" pitchFamily="18" charset="0"/>
                            </a:rPr>
                            <m:t>&amp;+&amp;3&amp;</m:t>
                          </m:r>
                          <m:r>
                            <a:rPr lang="en-US" i="1" u="sng" dirty="0" smtClean="0">
                              <a:solidFill>
                                <a:schemeClr val="accent4"/>
                              </a:solidFill>
                              <a:latin typeface="Cambria Math" panose="02040503050406030204" pitchFamily="18" charset="0"/>
                            </a:rPr>
                            <m:t>𝑧</m:t>
                          </m:r>
                          <m:r>
                            <a:rPr lang="en-US" i="1" u="sng" dirty="0" smtClean="0">
                              <a:solidFill>
                                <a:schemeClr val="accent4"/>
                              </a:solidFill>
                              <a:latin typeface="Cambria Math" panose="02040503050406030204" pitchFamily="18" charset="0"/>
                            </a:rPr>
                            <m:t>&amp;=&amp;−1</m:t>
                          </m:r>
                        </m:e>
                        <m:e>
                          <m:r>
                            <a:rPr lang="en-US" i="1" u="sng" dirty="0" smtClean="0">
                              <a:solidFill>
                                <a:schemeClr val="accent4"/>
                              </a:solidFill>
                              <a:latin typeface="Cambria Math" panose="02040503050406030204" pitchFamily="18" charset="0"/>
                            </a:rPr>
                            <m:t>&amp;</m:t>
                          </m:r>
                          <m:r>
                            <a:rPr lang="en-US" b="0" i="1" u="sng" dirty="0" smtClean="0">
                              <a:solidFill>
                                <a:schemeClr val="accent4"/>
                              </a:solidFill>
                              <a:latin typeface="Cambria Math" panose="02040503050406030204" pitchFamily="18" charset="0"/>
                            </a:rPr>
                            <m:t>&amp;</m:t>
                          </m:r>
                          <m:r>
                            <a:rPr lang="en-US" i="1" u="sng" dirty="0" smtClean="0">
                              <a:solidFill>
                                <a:schemeClr val="accent4"/>
                              </a:solidFill>
                              <a:latin typeface="Cambria Math" panose="02040503050406030204" pitchFamily="18" charset="0"/>
                            </a:rPr>
                            <m:t>&amp;&amp;4&amp;</m:t>
                          </m:r>
                          <m:r>
                            <a:rPr lang="en-US" i="1" u="sng" dirty="0" smtClean="0">
                              <a:solidFill>
                                <a:schemeClr val="accent4"/>
                              </a:solidFill>
                              <a:latin typeface="Cambria Math" panose="02040503050406030204" pitchFamily="18" charset="0"/>
                            </a:rPr>
                            <m:t>𝑧</m:t>
                          </m:r>
                          <m:r>
                            <a:rPr lang="en-US" i="1" u="sng" dirty="0" smtClean="0">
                              <a:solidFill>
                                <a:schemeClr val="accent4"/>
                              </a:solidFill>
                              <a:latin typeface="Cambria Math" panose="02040503050406030204" pitchFamily="18" charset="0"/>
                            </a:rPr>
                            <m:t>&amp;=&amp;0</m:t>
                          </m:r>
                        </m:e>
                      </m:eqArr>
                    </m:oMath>
                  </m:oMathPara>
                </a14:m>
                <a:endParaRPr lang="en-US" u="sng" dirty="0">
                  <a:solidFill>
                    <a:schemeClr val="accent4"/>
                  </a:solidFill>
                </a:endParaRPr>
              </a:p>
              <a:p>
                <a:pPr marL="0" lvl="3" indent="0" defTabSz="931134">
                  <a:buNone/>
                  <a:defRPr/>
                </a:pPr>
                <a14:m>
                  <m:oMathPara xmlns:m="http://schemas.openxmlformats.org/officeDocument/2006/math">
                    <m:oMathParaPr>
                      <m:jc m:val="centerGroup"/>
                    </m:oMathParaPr>
                    <m:oMath xmlns:m="http://schemas.openxmlformats.org/officeDocument/2006/math">
                      <m:r>
                        <a:rPr lang="en-US" b="0" i="1" smtClean="0">
                          <a:solidFill>
                            <a:schemeClr val="accent4"/>
                          </a:solidFill>
                          <a:latin typeface="Cambria Math" panose="02040503050406030204" pitchFamily="18" charset="0"/>
                          <a:sym typeface="Wingdings" pitchFamily="2" charset="2"/>
                        </a:rPr>
                        <m:t>𝑧</m:t>
                      </m:r>
                      <m:r>
                        <a:rPr lang="en-US" b="0" i="1" smtClean="0">
                          <a:solidFill>
                            <a:schemeClr val="accent4"/>
                          </a:solidFill>
                          <a:latin typeface="Cambria Math" panose="02040503050406030204" pitchFamily="18" charset="0"/>
                          <a:sym typeface="Wingdings" pitchFamily="2" charset="2"/>
                        </a:rPr>
                        <m:t>=0</m:t>
                      </m:r>
                    </m:oMath>
                  </m:oMathPara>
                </a14:m>
                <a:endParaRPr lang="en-US" dirty="0">
                  <a:sym typeface="Wingdings" pitchFamily="2" charset="2"/>
                </a:endParaRPr>
              </a:p>
              <a:p>
                <a:pPr marL="0" lvl="3" defTabSz="931134">
                  <a:defRPr/>
                </a:pPr>
                <a:r>
                  <a:rPr lang="en-US" dirty="0">
                    <a:solidFill>
                      <a:schemeClr val="accent1"/>
                    </a:solidFill>
                    <a:sym typeface="Wingdings" pitchFamily="2" charset="2"/>
                  </a:rPr>
                  <a:t>Substitute  into one of the combinations</a:t>
                </a:r>
              </a:p>
              <a:p>
                <a:pPr marL="0" lvl="3" indent="0" defTabSz="931134">
                  <a:buNone/>
                  <a:defRPr/>
                </a:pPr>
                <a14:m>
                  <m:oMathPara xmlns:m="http://schemas.openxmlformats.org/officeDocument/2006/math">
                    <m:oMathParaPr>
                      <m:jc m:val="centerGroup"/>
                    </m:oMathParaPr>
                    <m:oMath xmlns:m="http://schemas.openxmlformats.org/officeDocument/2006/math">
                      <m:r>
                        <a:rPr lang="en-US" i="1" dirty="0" smtClean="0">
                          <a:solidFill>
                            <a:schemeClr val="accent1"/>
                          </a:solidFill>
                          <a:latin typeface="Cambria Math" panose="02040503050406030204" pitchFamily="18" charset="0"/>
                          <a:sym typeface="Wingdings" pitchFamily="2" charset="2"/>
                        </a:rPr>
                        <m:t>3</m:t>
                      </m:r>
                      <m:r>
                        <a:rPr lang="en-US" i="1" dirty="0" smtClean="0">
                          <a:solidFill>
                            <a:schemeClr val="accent1"/>
                          </a:solidFill>
                          <a:latin typeface="Cambria Math" panose="02040503050406030204" pitchFamily="18" charset="0"/>
                          <a:sym typeface="Wingdings" pitchFamily="2" charset="2"/>
                        </a:rPr>
                        <m:t>𝑦</m:t>
                      </m:r>
                      <m:r>
                        <a:rPr lang="en-US" i="1" dirty="0" smtClean="0">
                          <a:solidFill>
                            <a:schemeClr val="accent1"/>
                          </a:solidFill>
                          <a:latin typeface="Cambria Math" panose="02040503050406030204" pitchFamily="18" charset="0"/>
                          <a:sym typeface="Wingdings" pitchFamily="2" charset="2"/>
                        </a:rPr>
                        <m:t>+</m:t>
                      </m:r>
                      <m:r>
                        <a:rPr lang="en-US" i="1" dirty="0" smtClean="0">
                          <a:solidFill>
                            <a:schemeClr val="accent1"/>
                          </a:solidFill>
                          <a:latin typeface="Cambria Math" panose="02040503050406030204" pitchFamily="18" charset="0"/>
                          <a:sym typeface="Wingdings" pitchFamily="2" charset="2"/>
                        </a:rPr>
                        <m:t>𝑧</m:t>
                      </m:r>
                      <m:r>
                        <a:rPr lang="en-US" i="1" dirty="0" smtClean="0">
                          <a:solidFill>
                            <a:schemeClr val="accent1"/>
                          </a:solidFill>
                          <a:latin typeface="Cambria Math" panose="02040503050406030204" pitchFamily="18" charset="0"/>
                          <a:sym typeface="Wingdings" pitchFamily="2" charset="2"/>
                        </a:rPr>
                        <m:t>=1</m:t>
                      </m:r>
                    </m:oMath>
                  </m:oMathPara>
                </a14:m>
                <a:endParaRPr lang="en-US" dirty="0">
                  <a:solidFill>
                    <a:schemeClr val="accent1"/>
                  </a:solidFill>
                  <a:sym typeface="Wingdings" pitchFamily="2" charset="2"/>
                </a:endParaRPr>
              </a:p>
              <a:p>
                <a:pPr marL="0" lvl="3" indent="0" defTabSz="931134">
                  <a:buNone/>
                  <a:defRPr/>
                </a:pPr>
                <a14:m>
                  <m:oMathPara xmlns:m="http://schemas.openxmlformats.org/officeDocument/2006/math">
                    <m:oMathParaPr>
                      <m:jc m:val="centerGroup"/>
                    </m:oMathParaPr>
                    <m:oMath xmlns:m="http://schemas.openxmlformats.org/officeDocument/2006/math">
                      <m:r>
                        <a:rPr lang="en-US" i="1" dirty="0" smtClean="0">
                          <a:solidFill>
                            <a:schemeClr val="accent1"/>
                          </a:solidFill>
                          <a:latin typeface="Cambria Math" panose="02040503050406030204" pitchFamily="18" charset="0"/>
                          <a:sym typeface="Wingdings" pitchFamily="2" charset="2"/>
                        </a:rPr>
                        <m:t>3</m:t>
                      </m:r>
                      <m:r>
                        <a:rPr lang="en-US" i="1" dirty="0" smtClean="0">
                          <a:solidFill>
                            <a:schemeClr val="accent1"/>
                          </a:solidFill>
                          <a:latin typeface="Cambria Math" panose="02040503050406030204" pitchFamily="18" charset="0"/>
                          <a:sym typeface="Wingdings" pitchFamily="2" charset="2"/>
                        </a:rPr>
                        <m:t>𝑦</m:t>
                      </m:r>
                      <m:r>
                        <a:rPr lang="en-US" i="1" dirty="0">
                          <a:solidFill>
                            <a:schemeClr val="accent1"/>
                          </a:solidFill>
                          <a:latin typeface="Cambria Math" panose="02040503050406030204" pitchFamily="18" charset="0"/>
                          <a:sym typeface="Wingdings" pitchFamily="2" charset="2"/>
                        </a:rPr>
                        <m:t>+0=1</m:t>
                      </m:r>
                    </m:oMath>
                  </m:oMathPara>
                </a14:m>
                <a:endParaRPr lang="en-US" i="1" dirty="0">
                  <a:solidFill>
                    <a:schemeClr val="accent1"/>
                  </a:solidFill>
                  <a:latin typeface="Cambria Math" panose="02040503050406030204" pitchFamily="18" charset="0"/>
                  <a:sym typeface="Wingdings" pitchFamily="2" charset="2"/>
                </a:endParaRPr>
              </a:p>
              <a:p>
                <a:pPr marL="0" lvl="3" indent="0" defTabSz="931134">
                  <a:buNone/>
                  <a:defRPr/>
                </a:pPr>
                <a14:m>
                  <m:oMathPara xmlns:m="http://schemas.openxmlformats.org/officeDocument/2006/math">
                    <m:oMathParaPr>
                      <m:jc m:val="centerGroup"/>
                    </m:oMathParaPr>
                    <m:oMath xmlns:m="http://schemas.openxmlformats.org/officeDocument/2006/math">
                      <m:r>
                        <a:rPr lang="en-US" b="1" i="1" dirty="0">
                          <a:solidFill>
                            <a:schemeClr val="accent1"/>
                          </a:solidFill>
                          <a:latin typeface="Cambria Math" panose="02040503050406030204" pitchFamily="18" charset="0"/>
                          <a:sym typeface="Wingdings" pitchFamily="2" charset="2"/>
                        </a:rPr>
                        <m:t>𝒚</m:t>
                      </m:r>
                      <m:r>
                        <a:rPr lang="en-US" b="1" i="1" dirty="0">
                          <a:solidFill>
                            <a:schemeClr val="accent1"/>
                          </a:solidFill>
                          <a:latin typeface="Cambria Math" panose="02040503050406030204" pitchFamily="18" charset="0"/>
                          <a:sym typeface="Wingdings" pitchFamily="2" charset="2"/>
                        </a:rPr>
                        <m:t>=</m:t>
                      </m:r>
                      <m:f>
                        <m:fPr>
                          <m:ctrlPr>
                            <a:rPr lang="en-US" b="1" i="1" dirty="0">
                              <a:solidFill>
                                <a:schemeClr val="accent1"/>
                              </a:solidFill>
                              <a:latin typeface="Cambria Math" panose="02040503050406030204" pitchFamily="18" charset="0"/>
                              <a:sym typeface="Wingdings" pitchFamily="2" charset="2"/>
                            </a:rPr>
                          </m:ctrlPr>
                        </m:fPr>
                        <m:num>
                          <m:r>
                            <a:rPr lang="en-US" b="1" i="1" dirty="0">
                              <a:solidFill>
                                <a:schemeClr val="accent1"/>
                              </a:solidFill>
                              <a:latin typeface="Cambria Math" panose="02040503050406030204" pitchFamily="18" charset="0"/>
                              <a:sym typeface="Wingdings" pitchFamily="2" charset="2"/>
                            </a:rPr>
                            <m:t>𝟏</m:t>
                          </m:r>
                        </m:num>
                        <m:den>
                          <m:r>
                            <a:rPr lang="en-US" b="1" i="1" dirty="0">
                              <a:solidFill>
                                <a:schemeClr val="accent1"/>
                              </a:solidFill>
                              <a:latin typeface="Cambria Math" panose="02040503050406030204" pitchFamily="18" charset="0"/>
                              <a:sym typeface="Wingdings" pitchFamily="2" charset="2"/>
                            </a:rPr>
                            <m:t>𝟑</m:t>
                          </m:r>
                        </m:den>
                      </m:f>
                      <m:r>
                        <a:rPr lang="en-US" b="1" i="1" dirty="0">
                          <a:solidFill>
                            <a:schemeClr val="accent1"/>
                          </a:solidFill>
                          <a:latin typeface="Cambria Math" panose="02040503050406030204" pitchFamily="18" charset="0"/>
                          <a:sym typeface="Wingdings" pitchFamily="2" charset="2"/>
                        </a:rPr>
                        <m:t> </m:t>
                      </m:r>
                    </m:oMath>
                  </m:oMathPara>
                </a14:m>
                <a:endParaRPr lang="en-US" b="1" dirty="0">
                  <a:solidFill>
                    <a:schemeClr val="accent1"/>
                  </a:solidFill>
                  <a:sym typeface="Wingdings" pitchFamily="2" charset="2"/>
                </a:endParaRPr>
              </a:p>
              <a:p>
                <a:pPr marL="0" lvl="3" defTabSz="931134">
                  <a:defRPr/>
                </a:pPr>
                <a:r>
                  <a:rPr lang="en-US" dirty="0">
                    <a:solidFill>
                      <a:schemeClr val="accent6"/>
                    </a:solidFill>
                    <a:sym typeface="Wingdings" pitchFamily="2" charset="2"/>
                  </a:rPr>
                  <a:t>Substitute into one of the original equations</a:t>
                </a:r>
              </a:p>
              <a:p>
                <a:pPr marL="0" lvl="3" indent="0" defTabSz="931134">
                  <a:buNone/>
                  <a:defRPr/>
                </a:pPr>
                <a14:m>
                  <m:oMathPara xmlns:m="http://schemas.openxmlformats.org/officeDocument/2006/math">
                    <m:oMathParaPr>
                      <m:jc m:val="centerGroup"/>
                    </m:oMathParaPr>
                    <m:oMath xmlns:m="http://schemas.openxmlformats.org/officeDocument/2006/math">
                      <m:r>
                        <a:rPr lang="en-US" i="1" dirty="0" smtClean="0">
                          <a:solidFill>
                            <a:schemeClr val="accent6"/>
                          </a:solidFill>
                          <a:latin typeface="Cambria Math" panose="02040503050406030204" pitchFamily="18" charset="0"/>
                          <a:sym typeface="Wingdings" pitchFamily="2" charset="2"/>
                        </a:rPr>
                        <m:t>𝑥</m:t>
                      </m:r>
                      <m:r>
                        <a:rPr lang="en-US" i="1" dirty="0" smtClean="0">
                          <a:solidFill>
                            <a:schemeClr val="accent6"/>
                          </a:solidFill>
                          <a:latin typeface="Cambria Math" panose="02040503050406030204" pitchFamily="18" charset="0"/>
                          <a:sym typeface="Wingdings" pitchFamily="2" charset="2"/>
                        </a:rPr>
                        <m:t>−6</m:t>
                      </m:r>
                      <m:r>
                        <a:rPr lang="en-US" i="1" dirty="0" smtClean="0">
                          <a:solidFill>
                            <a:schemeClr val="accent6"/>
                          </a:solidFill>
                          <a:latin typeface="Cambria Math" panose="02040503050406030204" pitchFamily="18" charset="0"/>
                          <a:sym typeface="Wingdings" pitchFamily="2" charset="2"/>
                        </a:rPr>
                        <m:t>𝑦</m:t>
                      </m:r>
                      <m:r>
                        <a:rPr lang="en-US" i="1" dirty="0" smtClean="0">
                          <a:solidFill>
                            <a:schemeClr val="accent6"/>
                          </a:solidFill>
                          <a:latin typeface="Cambria Math" panose="02040503050406030204" pitchFamily="18" charset="0"/>
                          <a:sym typeface="Wingdings" pitchFamily="2" charset="2"/>
                        </a:rPr>
                        <m:t>+</m:t>
                      </m:r>
                      <m:r>
                        <a:rPr lang="en-US" i="1" dirty="0" smtClean="0">
                          <a:solidFill>
                            <a:schemeClr val="accent6"/>
                          </a:solidFill>
                          <a:latin typeface="Cambria Math" panose="02040503050406030204" pitchFamily="18" charset="0"/>
                          <a:sym typeface="Wingdings" pitchFamily="2" charset="2"/>
                        </a:rPr>
                        <m:t>𝑧</m:t>
                      </m:r>
                      <m:r>
                        <a:rPr lang="en-US" i="1" dirty="0" smtClean="0">
                          <a:solidFill>
                            <a:schemeClr val="accent6"/>
                          </a:solidFill>
                          <a:latin typeface="Cambria Math" panose="02040503050406030204" pitchFamily="18" charset="0"/>
                          <a:sym typeface="Wingdings" pitchFamily="2" charset="2"/>
                        </a:rPr>
                        <m:t>=−4</m:t>
                      </m:r>
                    </m:oMath>
                  </m:oMathPara>
                </a14:m>
                <a:endParaRPr lang="en-US" dirty="0">
                  <a:solidFill>
                    <a:schemeClr val="accent6"/>
                  </a:solidFill>
                  <a:sym typeface="Wingdings" pitchFamily="2" charset="2"/>
                </a:endParaRPr>
              </a:p>
              <a:p>
                <a:pPr marL="0" lvl="3" indent="0" defTabSz="931134">
                  <a:buNone/>
                  <a:defRPr/>
                </a:pPr>
                <a14:m>
                  <m:oMathPara xmlns:m="http://schemas.openxmlformats.org/officeDocument/2006/math">
                    <m:oMathParaPr>
                      <m:jc m:val="centerGroup"/>
                    </m:oMathParaPr>
                    <m:oMath xmlns:m="http://schemas.openxmlformats.org/officeDocument/2006/math">
                      <m:r>
                        <a:rPr lang="en-US" i="1" dirty="0" smtClean="0">
                          <a:solidFill>
                            <a:schemeClr val="accent6"/>
                          </a:solidFill>
                          <a:latin typeface="Cambria Math" panose="02040503050406030204" pitchFamily="18" charset="0"/>
                          <a:sym typeface="Wingdings" pitchFamily="2" charset="2"/>
                        </a:rPr>
                        <m:t>𝑥</m:t>
                      </m:r>
                      <m:r>
                        <a:rPr lang="en-US" b="0" i="1" dirty="0" smtClean="0">
                          <a:solidFill>
                            <a:schemeClr val="accent6"/>
                          </a:solidFill>
                          <a:latin typeface="Cambria Math" panose="02040503050406030204" pitchFamily="18" charset="0"/>
                          <a:sym typeface="Wingdings" pitchFamily="2" charset="2"/>
                        </a:rPr>
                        <m:t>−</m:t>
                      </m:r>
                      <m:r>
                        <a:rPr lang="en-US" i="1" dirty="0" smtClean="0">
                          <a:solidFill>
                            <a:schemeClr val="accent6"/>
                          </a:solidFill>
                          <a:latin typeface="Cambria Math" panose="02040503050406030204" pitchFamily="18" charset="0"/>
                          <a:sym typeface="Wingdings" pitchFamily="2" charset="2"/>
                        </a:rPr>
                        <m:t>6</m:t>
                      </m:r>
                      <m:d>
                        <m:dPr>
                          <m:ctrlPr>
                            <a:rPr lang="en-US" i="1" dirty="0" smtClean="0">
                              <a:solidFill>
                                <a:schemeClr val="accent6"/>
                              </a:solidFill>
                              <a:latin typeface="Cambria Math" panose="02040503050406030204" pitchFamily="18" charset="0"/>
                              <a:sym typeface="Wingdings" pitchFamily="2" charset="2"/>
                            </a:rPr>
                          </m:ctrlPr>
                        </m:dPr>
                        <m:e>
                          <m:f>
                            <m:fPr>
                              <m:ctrlPr>
                                <a:rPr lang="en-US" i="1" dirty="0" smtClean="0">
                                  <a:solidFill>
                                    <a:schemeClr val="accent6"/>
                                  </a:solidFill>
                                  <a:latin typeface="Cambria Math" panose="02040503050406030204" pitchFamily="18" charset="0"/>
                                  <a:sym typeface="Wingdings" pitchFamily="2" charset="2"/>
                                </a:rPr>
                              </m:ctrlPr>
                            </m:fPr>
                            <m:num>
                              <m:r>
                                <a:rPr lang="en-US" i="1" dirty="0" smtClean="0">
                                  <a:solidFill>
                                    <a:schemeClr val="accent6"/>
                                  </a:solidFill>
                                  <a:latin typeface="Cambria Math" panose="02040503050406030204" pitchFamily="18" charset="0"/>
                                  <a:sym typeface="Wingdings" pitchFamily="2" charset="2"/>
                                </a:rPr>
                                <m:t>1</m:t>
                              </m:r>
                            </m:num>
                            <m:den>
                              <m:r>
                                <a:rPr lang="en-US" i="1" dirty="0" smtClean="0">
                                  <a:solidFill>
                                    <a:schemeClr val="accent6"/>
                                  </a:solidFill>
                                  <a:latin typeface="Cambria Math" panose="02040503050406030204" pitchFamily="18" charset="0"/>
                                  <a:sym typeface="Wingdings" pitchFamily="2" charset="2"/>
                                </a:rPr>
                                <m:t>3</m:t>
                              </m:r>
                            </m:den>
                          </m:f>
                        </m:e>
                      </m:d>
                      <m:r>
                        <a:rPr lang="en-US" i="1" dirty="0" smtClean="0">
                          <a:solidFill>
                            <a:schemeClr val="accent6"/>
                          </a:solidFill>
                          <a:latin typeface="Cambria Math" panose="02040503050406030204" pitchFamily="18" charset="0"/>
                          <a:sym typeface="Wingdings" pitchFamily="2" charset="2"/>
                        </a:rPr>
                        <m:t>+0=−4</m:t>
                      </m:r>
                    </m:oMath>
                  </m:oMathPara>
                </a14:m>
                <a:endParaRPr lang="en-US" i="1" dirty="0">
                  <a:solidFill>
                    <a:schemeClr val="accent6"/>
                  </a:solidFill>
                  <a:latin typeface="Cambria Math" panose="02040503050406030204" pitchFamily="18" charset="0"/>
                  <a:sym typeface="Wingdings" pitchFamily="2" charset="2"/>
                </a:endParaRPr>
              </a:p>
              <a:p>
                <a:pPr marL="0" lvl="3" indent="0" defTabSz="931134">
                  <a:buNone/>
                  <a:defRPr/>
                </a:pPr>
                <a14:m>
                  <m:oMathPara xmlns:m="http://schemas.openxmlformats.org/officeDocument/2006/math">
                    <m:oMathParaPr>
                      <m:jc m:val="centerGroup"/>
                    </m:oMathParaPr>
                    <m:oMath xmlns:m="http://schemas.openxmlformats.org/officeDocument/2006/math">
                      <m:r>
                        <a:rPr lang="en-US" i="1" dirty="0" smtClean="0">
                          <a:solidFill>
                            <a:schemeClr val="accent6"/>
                          </a:solidFill>
                          <a:latin typeface="Cambria Math" panose="02040503050406030204" pitchFamily="18" charset="0"/>
                          <a:sym typeface="Wingdings" pitchFamily="2" charset="2"/>
                        </a:rPr>
                        <m:t> </m:t>
                      </m:r>
                      <m:r>
                        <a:rPr lang="en-US" i="1" dirty="0" smtClean="0">
                          <a:solidFill>
                            <a:schemeClr val="accent6"/>
                          </a:solidFill>
                          <a:latin typeface="Cambria Math" panose="02040503050406030204" pitchFamily="18" charset="0"/>
                          <a:sym typeface="Wingdings" pitchFamily="2" charset="2"/>
                        </a:rPr>
                        <m:t>𝑥</m:t>
                      </m:r>
                      <m:r>
                        <a:rPr lang="en-US" b="0" i="1" dirty="0" smtClean="0">
                          <a:solidFill>
                            <a:schemeClr val="accent6"/>
                          </a:solidFill>
                          <a:latin typeface="Cambria Math" panose="02040503050406030204" pitchFamily="18" charset="0"/>
                          <a:sym typeface="Wingdings" pitchFamily="2" charset="2"/>
                        </a:rPr>
                        <m:t>−</m:t>
                      </m:r>
                      <m:r>
                        <a:rPr lang="en-US" i="1" dirty="0" smtClean="0">
                          <a:solidFill>
                            <a:schemeClr val="accent6"/>
                          </a:solidFill>
                          <a:latin typeface="Cambria Math" panose="02040503050406030204" pitchFamily="18" charset="0"/>
                          <a:sym typeface="Wingdings" pitchFamily="2" charset="2"/>
                        </a:rPr>
                        <m:t>2=−4</m:t>
                      </m:r>
                    </m:oMath>
                  </m:oMathPara>
                </a14:m>
                <a:endParaRPr lang="en-US" i="1" dirty="0">
                  <a:solidFill>
                    <a:schemeClr val="accent6"/>
                  </a:solidFill>
                  <a:latin typeface="Cambria Math" panose="02040503050406030204" pitchFamily="18" charset="0"/>
                  <a:sym typeface="Wingdings" pitchFamily="2" charset="2"/>
                </a:endParaRPr>
              </a:p>
              <a:p>
                <a:pPr marL="0" lvl="3" indent="0" defTabSz="931134">
                  <a:buNone/>
                  <a:defRPr/>
                </a:pPr>
                <a14:m>
                  <m:oMathPara xmlns:m="http://schemas.openxmlformats.org/officeDocument/2006/math">
                    <m:oMathParaPr>
                      <m:jc m:val="centerGroup"/>
                    </m:oMathParaPr>
                    <m:oMath xmlns:m="http://schemas.openxmlformats.org/officeDocument/2006/math">
                      <m:r>
                        <a:rPr lang="en-US" b="1" i="1" dirty="0">
                          <a:solidFill>
                            <a:schemeClr val="accent6"/>
                          </a:solidFill>
                          <a:latin typeface="Cambria Math" panose="02040503050406030204" pitchFamily="18" charset="0"/>
                          <a:sym typeface="Wingdings" pitchFamily="2" charset="2"/>
                        </a:rPr>
                        <m:t>𝒙</m:t>
                      </m:r>
                      <m:r>
                        <a:rPr lang="en-US" b="1" i="1" dirty="0">
                          <a:solidFill>
                            <a:schemeClr val="accent6"/>
                          </a:solidFill>
                          <a:latin typeface="Cambria Math" panose="02040503050406030204" pitchFamily="18" charset="0"/>
                          <a:sym typeface="Wingdings" pitchFamily="2" charset="2"/>
                        </a:rPr>
                        <m:t>=−</m:t>
                      </m:r>
                      <m:r>
                        <a:rPr lang="en-US" b="1" i="1" dirty="0">
                          <a:solidFill>
                            <a:schemeClr val="accent6"/>
                          </a:solidFill>
                          <a:latin typeface="Cambria Math" panose="02040503050406030204" pitchFamily="18" charset="0"/>
                          <a:sym typeface="Wingdings" pitchFamily="2" charset="2"/>
                        </a:rPr>
                        <m:t>𝟐</m:t>
                      </m:r>
                    </m:oMath>
                  </m:oMathPara>
                </a14:m>
                <a:endParaRPr lang="en-US" b="1" dirty="0">
                  <a:solidFill>
                    <a:schemeClr val="accent6"/>
                  </a:solidFill>
                </a:endParaRPr>
              </a:p>
              <a:p>
                <a:pPr marL="0" lvl="3" defTabSz="931134">
                  <a:defRPr/>
                </a:pPr>
                <a14:m>
                  <m:oMath xmlns:m="http://schemas.openxmlformats.org/officeDocument/2006/math">
                    <m:d>
                      <m:dPr>
                        <m:ctrlPr>
                          <a:rPr lang="en-US" b="1" i="1" dirty="0" smtClean="0">
                            <a:latin typeface="Cambria Math" panose="02040503050406030204" pitchFamily="18" charset="0"/>
                          </a:rPr>
                        </m:ctrlPr>
                      </m:dPr>
                      <m:e>
                        <m:r>
                          <a:rPr lang="en-US" b="1" i="1" dirty="0" smtClean="0">
                            <a:latin typeface="Cambria Math" panose="02040503050406030204" pitchFamily="18" charset="0"/>
                          </a:rPr>
                          <m:t>−</m:t>
                        </m:r>
                        <m:r>
                          <a:rPr lang="en-US" b="1" i="1" dirty="0" smtClean="0">
                            <a:latin typeface="Cambria Math" panose="02040503050406030204" pitchFamily="18" charset="0"/>
                          </a:rPr>
                          <m:t>𝟐</m:t>
                        </m:r>
                        <m:r>
                          <a:rPr lang="en-US" b="1" i="1" dirty="0" smtClean="0">
                            <a:latin typeface="Cambria Math" panose="02040503050406030204" pitchFamily="18" charset="0"/>
                          </a:rPr>
                          <m:t>,</m:t>
                        </m:r>
                        <m:f>
                          <m:fPr>
                            <m:ctrlPr>
                              <a:rPr lang="en-US" b="1" i="1" dirty="0" smtClean="0">
                                <a:latin typeface="Cambria Math" panose="02040503050406030204" pitchFamily="18" charset="0"/>
                              </a:rPr>
                            </m:ctrlPr>
                          </m:fPr>
                          <m:num>
                            <m:r>
                              <a:rPr lang="en-US" b="1" i="1" dirty="0" smtClean="0">
                                <a:latin typeface="Cambria Math" panose="02040503050406030204" pitchFamily="18" charset="0"/>
                              </a:rPr>
                              <m:t>𝟏</m:t>
                            </m:r>
                          </m:num>
                          <m:den>
                            <m:r>
                              <a:rPr lang="en-US" b="1" i="1" dirty="0" smtClean="0">
                                <a:latin typeface="Cambria Math" panose="02040503050406030204" pitchFamily="18" charset="0"/>
                              </a:rPr>
                              <m:t>𝟑</m:t>
                            </m:r>
                          </m:den>
                        </m:f>
                        <m:r>
                          <a:rPr lang="en-US" b="1" i="1" dirty="0" smtClean="0">
                            <a:latin typeface="Cambria Math" panose="02040503050406030204" pitchFamily="18" charset="0"/>
                          </a:rPr>
                          <m:t>, </m:t>
                        </m:r>
                        <m:r>
                          <a:rPr lang="en-US" b="1" i="1" dirty="0" smtClean="0">
                            <a:latin typeface="Cambria Math" panose="02040503050406030204" pitchFamily="18" charset="0"/>
                          </a:rPr>
                          <m:t>𝟎</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2"/>
              </p:nvPr>
            </p:nvSpPr>
            <p:spPr>
              <a:xfrm>
                <a:off x="4753737" y="971550"/>
                <a:ext cx="4390263" cy="4171950"/>
              </a:xfrm>
              <a:blipFill>
                <a:blip r:embed="rId7"/>
                <a:stretch>
                  <a:fillRect l="-139" t="-1022"/>
                </a:stretch>
              </a:blipFill>
            </p:spPr>
            <p:txBody>
              <a:bodyPr/>
              <a:lstStyle/>
              <a:p>
                <a:r>
                  <a:rPr lang="en-US">
                    <a:noFill/>
                  </a:rPr>
                  <a:t> </a:t>
                </a:r>
              </a:p>
            </p:txBody>
          </p:sp>
        </mc:Fallback>
      </mc:AlternateContent>
      <p:sp>
        <p:nvSpPr>
          <p:cNvPr id="9011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Left Brace 4"/>
          <p:cNvSpPr/>
          <p:nvPr/>
        </p:nvSpPr>
        <p:spPr>
          <a:xfrm>
            <a:off x="-32332" y="971550"/>
            <a:ext cx="108532" cy="381000"/>
          </a:xfrm>
          <a:prstGeom prst="lef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0" y="1162050"/>
            <a:ext cx="1383712" cy="292388"/>
          </a:xfrm>
          <a:prstGeom prst="rect">
            <a:avLst/>
          </a:prstGeom>
          <a:noFill/>
        </p:spPr>
        <p:txBody>
          <a:bodyPr wrap="none" rtlCol="0">
            <a:spAutoFit/>
          </a:bodyPr>
          <a:lstStyle/>
          <a:p>
            <a:r>
              <a:rPr lang="en-US" sz="1300" dirty="0">
                <a:solidFill>
                  <a:schemeClr val="accent1"/>
                </a:solidFill>
              </a:rPr>
              <a:t>-2(                         )</a:t>
            </a:r>
          </a:p>
        </p:txBody>
      </p:sp>
      <p:sp>
        <p:nvSpPr>
          <p:cNvPr id="8" name="TextBox 7"/>
          <p:cNvSpPr txBox="1"/>
          <p:nvPr/>
        </p:nvSpPr>
        <p:spPr>
          <a:xfrm>
            <a:off x="1524000" y="1162050"/>
            <a:ext cx="426720" cy="292388"/>
          </a:xfrm>
          <a:prstGeom prst="rect">
            <a:avLst/>
          </a:prstGeom>
          <a:noFill/>
        </p:spPr>
        <p:txBody>
          <a:bodyPr wrap="none" rtlCol="0">
            <a:spAutoFit/>
          </a:bodyPr>
          <a:lstStyle/>
          <a:p>
            <a:r>
              <a:rPr lang="en-US" sz="1300" dirty="0">
                <a:solidFill>
                  <a:schemeClr val="accent1"/>
                </a:solidFill>
              </a:rPr>
              <a:t>×-2</a:t>
            </a:r>
          </a:p>
        </p:txBody>
      </p:sp>
      <p:sp>
        <p:nvSpPr>
          <p:cNvPr id="7" name="TextBox 6"/>
          <p:cNvSpPr txBox="1"/>
          <p:nvPr/>
        </p:nvSpPr>
        <p:spPr>
          <a:xfrm>
            <a:off x="407917" y="2449348"/>
            <a:ext cx="1040862" cy="307777"/>
          </a:xfrm>
          <a:prstGeom prst="rect">
            <a:avLst/>
          </a:prstGeom>
          <a:noFill/>
        </p:spPr>
        <p:txBody>
          <a:bodyPr wrap="none" rtlCol="0">
            <a:spAutoFit/>
          </a:bodyPr>
          <a:lstStyle/>
          <a:p>
            <a:r>
              <a:rPr lang="en-US" sz="1400" dirty="0"/>
              <a:t>Divide by 5</a:t>
            </a:r>
          </a:p>
        </p:txBody>
      </p:sp>
      <p:sp>
        <p:nvSpPr>
          <p:cNvPr id="10" name="Left Brace 9"/>
          <p:cNvSpPr/>
          <p:nvPr/>
        </p:nvSpPr>
        <p:spPr>
          <a:xfrm>
            <a:off x="0" y="1200150"/>
            <a:ext cx="108532" cy="381000"/>
          </a:xfrm>
          <a:prstGeom prst="lef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08907" y="3798964"/>
            <a:ext cx="1040862" cy="307777"/>
          </a:xfrm>
          <a:prstGeom prst="rect">
            <a:avLst/>
          </a:prstGeom>
          <a:noFill/>
        </p:spPr>
        <p:txBody>
          <a:bodyPr wrap="none" rtlCol="0">
            <a:spAutoFit/>
          </a:bodyPr>
          <a:lstStyle/>
          <a:p>
            <a:r>
              <a:rPr lang="en-US" sz="1400" dirty="0"/>
              <a:t>Divide by 3</a:t>
            </a:r>
          </a:p>
        </p:txBody>
      </p:sp>
      <p:cxnSp>
        <p:nvCxnSpPr>
          <p:cNvPr id="12" name="Straight Arrow Connector 11"/>
          <p:cNvCxnSpPr/>
          <p:nvPr/>
        </p:nvCxnSpPr>
        <p:spPr>
          <a:xfrm flipV="1">
            <a:off x="2667000" y="1308244"/>
            <a:ext cx="3733800" cy="129499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895600" y="1454438"/>
            <a:ext cx="3429000" cy="249841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663650" y="2266950"/>
            <a:ext cx="3737150" cy="39524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948730" y="1955740"/>
            <a:ext cx="0" cy="25225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872883" y="1315937"/>
            <a:ext cx="4451717" cy="201781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040880" y="1955740"/>
            <a:ext cx="45720" cy="122561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748704" y="2947623"/>
            <a:ext cx="0" cy="23372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par>
                          <p:cTn id="31" fill="hold">
                            <p:stCondLst>
                              <p:cond delay="0"/>
                            </p:stCondLst>
                            <p:childTnLst>
                              <p:par>
                                <p:cTn id="32" presetID="10" presetClass="exit" presetSubtype="0" fill="hold" grpId="1" nodeType="after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par>
                          <p:cTn id="35" fill="hold">
                            <p:stCondLst>
                              <p:cond delay="500"/>
                            </p:stCondLst>
                            <p:childTnLst>
                              <p:par>
                                <p:cTn id="36" presetID="10" presetClass="exit" presetSubtype="0" fill="hold" grpId="1" nodeType="after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1000"/>
                            </p:stCondLst>
                            <p:childTnLst>
                              <p:par>
                                <p:cTn id="40" presetID="10" presetClass="exit" presetSubtype="0" fill="hold" grpId="1" nodeType="after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childTnLst>
                                </p:cTn>
                              </p:par>
                            </p:childTnLst>
                          </p:cTn>
                        </p:par>
                        <p:par>
                          <p:cTn id="49" fill="hold">
                            <p:stCondLst>
                              <p:cond delay="0"/>
                            </p:stCondLst>
                            <p:childTnLst>
                              <p:par>
                                <p:cTn id="50" presetID="10"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xEl>
                                              <p:pRg st="7" end="7"/>
                                            </p:txEl>
                                          </p:spTgt>
                                        </p:tgtEl>
                                        <p:attrNameLst>
                                          <p:attrName>style.visibility</p:attrName>
                                        </p:attrNameLst>
                                      </p:cBhvr>
                                      <p:to>
                                        <p:strVal val="visible"/>
                                      </p:to>
                                    </p:set>
                                  </p:childTnLst>
                                </p:cTn>
                              </p:par>
                            </p:childTnLst>
                          </p:cTn>
                        </p:par>
                        <p:par>
                          <p:cTn id="65" fill="hold">
                            <p:stCondLst>
                              <p:cond delay="0"/>
                            </p:stCondLst>
                            <p:childTnLst>
                              <p:par>
                                <p:cTn id="66" presetID="10" presetClass="exit" presetSubtype="0" fill="hold" grpId="1" nodeType="afterEffect">
                                  <p:stCondLst>
                                    <p:cond delay="0"/>
                                  </p:stCondLst>
                                  <p:childTnLst>
                                    <p:animEffect transition="out" filter="fade">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0" end="0"/>
                                            </p:txEl>
                                          </p:spTgt>
                                        </p:tgtEl>
                                        <p:attrNameLst>
                                          <p:attrName>style.visibility</p:attrName>
                                        </p:attrNameLst>
                                      </p:cBhvr>
                                      <p:to>
                                        <p:strVal val="visible"/>
                                      </p:to>
                                    </p:set>
                                  </p:childTnLst>
                                </p:cTn>
                              </p:par>
                              <p:par>
                                <p:cTn id="75" presetID="10" presetClass="entr" presetSubtype="0"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par>
                                <p:cTn id="78" presetID="10" presetClass="entr" presetSubtype="0" fill="hold"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
                                            <p:txEl>
                                              <p:pRg st="2" end="2"/>
                                            </p:txEl>
                                          </p:spTgt>
                                        </p:tgtEl>
                                        <p:attrNameLst>
                                          <p:attrName>style.visibility</p:attrName>
                                        </p:attrNameLst>
                                      </p:cBhvr>
                                      <p:to>
                                        <p:strVal val="visible"/>
                                      </p:to>
                                    </p:set>
                                  </p:childTnLst>
                                </p:cTn>
                              </p:par>
                            </p:childTnLst>
                          </p:cTn>
                        </p:par>
                        <p:par>
                          <p:cTn id="89" fill="hold">
                            <p:stCondLst>
                              <p:cond delay="0"/>
                            </p:stCondLst>
                            <p:childTnLst>
                              <p:par>
                                <p:cTn id="90" presetID="10" presetClass="exit" presetSubtype="0" fill="hold" nodeType="afterEffect">
                                  <p:stCondLst>
                                    <p:cond delay="0"/>
                                  </p:stCondLst>
                                  <p:childTnLst>
                                    <p:animEffect transition="out" filter="fade">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childTnLst>
                          </p:cTn>
                        </p:par>
                        <p:par>
                          <p:cTn id="93" fill="hold">
                            <p:stCondLst>
                              <p:cond delay="500"/>
                            </p:stCondLst>
                            <p:childTnLst>
                              <p:par>
                                <p:cTn id="94" presetID="10" presetClass="exit" presetSubtype="0" fill="hold" nodeType="after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
                                            <p:txEl>
                                              <p:pRg st="3" end="3"/>
                                            </p:txEl>
                                          </p:spTgt>
                                        </p:tgtEl>
                                        <p:attrNameLst>
                                          <p:attrName>style.visibility</p:attrName>
                                        </p:attrNameLst>
                                      </p:cBhvr>
                                      <p:to>
                                        <p:strVal val="visible"/>
                                      </p:to>
                                    </p:set>
                                  </p:childTnLst>
                                </p:cTn>
                              </p:par>
                              <p:par>
                                <p:cTn id="101" presetID="10" presetClass="entr" presetSubtype="0" fill="hold" nodeType="with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fade">
                                      <p:cBhvr>
                                        <p:cTn id="103" dur="500"/>
                                        <p:tgtEl>
                                          <p:spTgt spid="16"/>
                                        </p:tgtEl>
                                      </p:cBhvr>
                                    </p:animEffect>
                                  </p:childTnLst>
                                </p:cTn>
                              </p:par>
                              <p:par>
                                <p:cTn id="104" presetID="10" presetClass="entr" presetSubtype="0" fill="hold"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500"/>
                                        <p:tgtEl>
                                          <p:spTgt spid="18"/>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
                                            <p:txEl>
                                              <p:pRg st="6" end="6"/>
                                            </p:txEl>
                                          </p:spTgt>
                                        </p:tgtEl>
                                        <p:attrNameLst>
                                          <p:attrName>style.visibility</p:attrName>
                                        </p:attrNameLst>
                                      </p:cBhvr>
                                      <p:to>
                                        <p:strVal val="visible"/>
                                      </p:to>
                                    </p:set>
                                  </p:childTnLst>
                                </p:cTn>
                              </p:par>
                            </p:childTnLst>
                          </p:cTn>
                        </p:par>
                        <p:par>
                          <p:cTn id="119" fill="hold">
                            <p:stCondLst>
                              <p:cond delay="0"/>
                            </p:stCondLst>
                            <p:childTnLst>
                              <p:par>
                                <p:cTn id="120" presetID="10" presetClass="exit" presetSubtype="0" fill="hold" nodeType="afterEffect">
                                  <p:stCondLst>
                                    <p:cond delay="0"/>
                                  </p:stCondLst>
                                  <p:childTnLst>
                                    <p:animEffect transition="out" filter="fade">
                                      <p:cBhvr>
                                        <p:cTn id="121" dur="500"/>
                                        <p:tgtEl>
                                          <p:spTgt spid="16"/>
                                        </p:tgtEl>
                                      </p:cBhvr>
                                    </p:animEffect>
                                    <p:set>
                                      <p:cBhvr>
                                        <p:cTn id="122" dur="1" fill="hold">
                                          <p:stCondLst>
                                            <p:cond delay="499"/>
                                          </p:stCondLst>
                                        </p:cTn>
                                        <p:tgtEl>
                                          <p:spTgt spid="16"/>
                                        </p:tgtEl>
                                        <p:attrNameLst>
                                          <p:attrName>style.visibility</p:attrName>
                                        </p:attrNameLst>
                                      </p:cBhvr>
                                      <p:to>
                                        <p:strVal val="hidden"/>
                                      </p:to>
                                    </p:set>
                                  </p:childTnLst>
                                </p:cTn>
                              </p:par>
                            </p:childTnLst>
                          </p:cTn>
                        </p:par>
                        <p:par>
                          <p:cTn id="123" fill="hold">
                            <p:stCondLst>
                              <p:cond delay="500"/>
                            </p:stCondLst>
                            <p:childTnLst>
                              <p:par>
                                <p:cTn id="124" presetID="10" presetClass="exit" presetSubtype="0" fill="hold" nodeType="afterEffect">
                                  <p:stCondLst>
                                    <p:cond delay="0"/>
                                  </p:stCondLst>
                                  <p:childTnLst>
                                    <p:animEffect transition="out" filter="fade">
                                      <p:cBhvr>
                                        <p:cTn id="125" dur="500"/>
                                        <p:tgtEl>
                                          <p:spTgt spid="18"/>
                                        </p:tgtEl>
                                      </p:cBhvr>
                                    </p:animEffect>
                                    <p:set>
                                      <p:cBhvr>
                                        <p:cTn id="126" dur="1" fill="hold">
                                          <p:stCondLst>
                                            <p:cond delay="499"/>
                                          </p:stCondLst>
                                        </p:cTn>
                                        <p:tgtEl>
                                          <p:spTgt spid="18"/>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
                                            <p:txEl>
                                              <p:pRg st="7" end="7"/>
                                            </p:txEl>
                                          </p:spTgt>
                                        </p:tgtEl>
                                        <p:attrNameLst>
                                          <p:attrName>style.visibility</p:attrName>
                                        </p:attrNameLst>
                                      </p:cBhvr>
                                      <p:to>
                                        <p:strVal val="visible"/>
                                      </p:to>
                                    </p:set>
                                  </p:childTnLst>
                                </p:cTn>
                              </p:par>
                              <p:par>
                                <p:cTn id="131" presetID="10" presetClass="entr" presetSubtype="0" fill="hold" nodeType="with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fade">
                                      <p:cBhvr>
                                        <p:cTn id="133" dur="500"/>
                                        <p:tgtEl>
                                          <p:spTgt spid="21"/>
                                        </p:tgtEl>
                                      </p:cBhvr>
                                    </p:animEffect>
                                  </p:childTnLst>
                                </p:cTn>
                              </p:par>
                              <p:par>
                                <p:cTn id="134" presetID="10" presetClass="entr" presetSubtype="0" fill="hold" nodeType="withEffect">
                                  <p:stCondLst>
                                    <p:cond delay="0"/>
                                  </p:stCondLst>
                                  <p:childTnLst>
                                    <p:set>
                                      <p:cBhvr>
                                        <p:cTn id="135" dur="1" fill="hold">
                                          <p:stCondLst>
                                            <p:cond delay="0"/>
                                          </p:stCondLst>
                                        </p:cTn>
                                        <p:tgtEl>
                                          <p:spTgt spid="23"/>
                                        </p:tgtEl>
                                        <p:attrNameLst>
                                          <p:attrName>style.visibility</p:attrName>
                                        </p:attrNameLst>
                                      </p:cBhvr>
                                      <p:to>
                                        <p:strVal val="visible"/>
                                      </p:to>
                                    </p:set>
                                    <p:animEffect transition="in" filter="fade">
                                      <p:cBhvr>
                                        <p:cTn id="136" dur="500"/>
                                        <p:tgtEl>
                                          <p:spTgt spid="23"/>
                                        </p:tgtEl>
                                      </p:cBhvr>
                                    </p:animEffect>
                                  </p:childTnLst>
                                </p:cTn>
                              </p:par>
                              <p:par>
                                <p:cTn id="137" presetID="10" presetClass="entr" presetSubtype="0" fill="hold" nodeType="with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fade">
                                      <p:cBhvr>
                                        <p:cTn id="139" dur="500"/>
                                        <p:tgtEl>
                                          <p:spTgt spid="26"/>
                                        </p:tgtEl>
                                      </p:cBhvr>
                                    </p:animEffec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3">
                                            <p:txEl>
                                              <p:pRg st="11" end="11"/>
                                            </p:txEl>
                                          </p:spTgt>
                                        </p:tgtEl>
                                        <p:attrNameLst>
                                          <p:attrName>style.visibility</p:attrName>
                                        </p:attrNameLst>
                                      </p:cBhvr>
                                      <p:to>
                                        <p:strVal val="visible"/>
                                      </p:to>
                                    </p:set>
                                  </p:childTnLst>
                                </p:cTn>
                              </p:par>
                            </p:childTnLst>
                          </p:cTn>
                        </p:par>
                        <p:par>
                          <p:cTn id="156" fill="hold">
                            <p:stCondLst>
                              <p:cond delay="0"/>
                            </p:stCondLst>
                            <p:childTnLst>
                              <p:par>
                                <p:cTn id="157" presetID="10" presetClass="exit" presetSubtype="0" fill="hold" nodeType="afterEffect">
                                  <p:stCondLst>
                                    <p:cond delay="0"/>
                                  </p:stCondLst>
                                  <p:childTnLst>
                                    <p:animEffect transition="out" filter="fade">
                                      <p:cBhvr>
                                        <p:cTn id="158" dur="500"/>
                                        <p:tgtEl>
                                          <p:spTgt spid="21"/>
                                        </p:tgtEl>
                                      </p:cBhvr>
                                    </p:animEffect>
                                    <p:set>
                                      <p:cBhvr>
                                        <p:cTn id="159" dur="1" fill="hold">
                                          <p:stCondLst>
                                            <p:cond delay="499"/>
                                          </p:stCondLst>
                                        </p:cTn>
                                        <p:tgtEl>
                                          <p:spTgt spid="21"/>
                                        </p:tgtEl>
                                        <p:attrNameLst>
                                          <p:attrName>style.visibility</p:attrName>
                                        </p:attrNameLst>
                                      </p:cBhvr>
                                      <p:to>
                                        <p:strVal val="hidden"/>
                                      </p:to>
                                    </p:set>
                                  </p:childTnLst>
                                </p:cTn>
                              </p:par>
                            </p:childTnLst>
                          </p:cTn>
                        </p:par>
                        <p:par>
                          <p:cTn id="160" fill="hold">
                            <p:stCondLst>
                              <p:cond delay="500"/>
                            </p:stCondLst>
                            <p:childTnLst>
                              <p:par>
                                <p:cTn id="161" presetID="10" presetClass="exit" presetSubtype="0" fill="hold" nodeType="afterEffect">
                                  <p:stCondLst>
                                    <p:cond delay="0"/>
                                  </p:stCondLst>
                                  <p:childTnLst>
                                    <p:animEffect transition="out" filter="fade">
                                      <p:cBhvr>
                                        <p:cTn id="162" dur="500"/>
                                        <p:tgtEl>
                                          <p:spTgt spid="23"/>
                                        </p:tgtEl>
                                      </p:cBhvr>
                                    </p:animEffect>
                                    <p:set>
                                      <p:cBhvr>
                                        <p:cTn id="163" dur="1" fill="hold">
                                          <p:stCondLst>
                                            <p:cond delay="499"/>
                                          </p:stCondLst>
                                        </p:cTn>
                                        <p:tgtEl>
                                          <p:spTgt spid="23"/>
                                        </p:tgtEl>
                                        <p:attrNameLst>
                                          <p:attrName>style.visibility</p:attrName>
                                        </p:attrNameLst>
                                      </p:cBhvr>
                                      <p:to>
                                        <p:strVal val="hidden"/>
                                      </p:to>
                                    </p:set>
                                  </p:childTnLst>
                                </p:cTn>
                              </p:par>
                            </p:childTnLst>
                          </p:cTn>
                        </p:par>
                        <p:par>
                          <p:cTn id="164" fill="hold">
                            <p:stCondLst>
                              <p:cond delay="1000"/>
                            </p:stCondLst>
                            <p:childTnLst>
                              <p:par>
                                <p:cTn id="165" presetID="10" presetClass="exit" presetSubtype="0" fill="hold" nodeType="afterEffect">
                                  <p:stCondLst>
                                    <p:cond delay="0"/>
                                  </p:stCondLst>
                                  <p:childTnLst>
                                    <p:animEffect transition="out" filter="fade">
                                      <p:cBhvr>
                                        <p:cTn id="166" dur="500"/>
                                        <p:tgtEl>
                                          <p:spTgt spid="26"/>
                                        </p:tgtEl>
                                      </p:cBhvr>
                                    </p:animEffect>
                                    <p:set>
                                      <p:cBhvr>
                                        <p:cTn id="167" dur="1" fill="hold">
                                          <p:stCondLst>
                                            <p:cond delay="499"/>
                                          </p:stCondLst>
                                        </p:cTn>
                                        <p:tgtEl>
                                          <p:spTgt spid="26"/>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uiExpand="1" build="p"/>
      <p:bldP spid="5" grpId="0" animBg="1"/>
      <p:bldP spid="5" grpId="1" animBg="1"/>
      <p:bldP spid="6" grpId="0"/>
      <p:bldP spid="6" grpId="1"/>
      <p:bldP spid="8" grpId="0"/>
      <p:bldP spid="8" grpId="1"/>
      <p:bldP spid="7" grpId="0"/>
      <p:bldP spid="7" grpId="1"/>
      <p:bldP spid="10" grpId="0" animBg="1"/>
      <p:bldP spid="10" grpId="1" animBg="1"/>
      <p:bldP spid="11" grpId="0"/>
      <p:bldP spid="11"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3.4 Solve Systems of Linear Equations in Three Variables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pPr marL="109728" indent="0">
                  <a:buNone/>
                </a:pPr>
                <a14:m>
                  <m:oMathPara xmlns:m="http://schemas.openxmlformats.org/officeDocument/2006/math">
                    <m:oMathParaPr>
                      <m:jc m:val="left"/>
                    </m:oMathParaPr>
                    <m:oMath xmlns:m="http://schemas.openxmlformats.org/officeDocument/2006/math">
                      <m:eqArr>
                        <m:eqArrPr>
                          <m:ctrlPr>
                            <a:rPr lang="en-US" i="1" smtClean="0">
                              <a:latin typeface="Cambria Math" panose="02040503050406030204" pitchFamily="18" charset="0"/>
                            </a:rPr>
                          </m:ctrlPr>
                        </m:eqArrPr>
                        <m:e>
                          <m:r>
                            <a:rPr lang="en-US" b="0" i="1" smtClean="0">
                              <a:latin typeface="Cambria Math"/>
                            </a:rPr>
                            <m:t>−</m:t>
                          </m:r>
                          <m:r>
                            <a:rPr lang="en-US" i="1">
                              <a:latin typeface="Cambria Math"/>
                            </a:rPr>
                            <m:t>𝑥</m:t>
                          </m:r>
                          <m:r>
                            <a:rPr lang="en-US" i="1">
                              <a:latin typeface="Cambria Math"/>
                            </a:rPr>
                            <m:t>+2&amp;</m:t>
                          </m:r>
                          <m:r>
                            <a:rPr lang="en-US" i="1">
                              <a:latin typeface="Cambria Math"/>
                            </a:rPr>
                            <m:t>𝑦</m:t>
                          </m:r>
                          <m:r>
                            <a:rPr lang="en-US" i="1">
                              <a:latin typeface="Cambria Math"/>
                            </a:rPr>
                            <m:t>+&amp;</m:t>
                          </m:r>
                          <m:r>
                            <a:rPr lang="en-US" i="1">
                              <a:latin typeface="Cambria Math"/>
                            </a:rPr>
                            <m:t>𝑧</m:t>
                          </m:r>
                          <m:r>
                            <a:rPr lang="en-US" i="1">
                              <a:latin typeface="Cambria Math"/>
                            </a:rPr>
                            <m:t>&amp;=&amp;3</m:t>
                          </m:r>
                        </m:e>
                        <m:e>
                          <m:r>
                            <a:rPr lang="en-US" b="0" i="1" smtClean="0">
                              <a:latin typeface="Cambria Math"/>
                            </a:rPr>
                            <m:t>2</m:t>
                          </m:r>
                          <m:r>
                            <a:rPr lang="en-US" i="1">
                              <a:latin typeface="Cambria Math"/>
                            </a:rPr>
                            <m:t>𝑥</m:t>
                          </m:r>
                          <m:r>
                            <a:rPr lang="en-US" b="0" i="1" smtClean="0">
                              <a:latin typeface="Cambria Math"/>
                            </a:rPr>
                            <m:t>+2</m:t>
                          </m:r>
                          <m:r>
                            <a:rPr lang="en-US" i="1">
                              <a:latin typeface="Cambria Math"/>
                            </a:rPr>
                            <m:t>&amp;</m:t>
                          </m:r>
                          <m:r>
                            <a:rPr lang="en-US" i="1">
                              <a:latin typeface="Cambria Math"/>
                            </a:rPr>
                            <m:t>𝑦</m:t>
                          </m:r>
                          <m:r>
                            <a:rPr lang="en-US" i="1">
                              <a:latin typeface="Cambria Math"/>
                            </a:rPr>
                            <m:t>+&amp;</m:t>
                          </m:r>
                          <m:r>
                            <a:rPr lang="en-US" i="1">
                              <a:latin typeface="Cambria Math"/>
                            </a:rPr>
                            <m:t>𝑧</m:t>
                          </m:r>
                          <m:r>
                            <a:rPr lang="en-US" i="1">
                              <a:latin typeface="Cambria Math"/>
                            </a:rPr>
                            <m:t>&amp;=&amp;5</m:t>
                          </m:r>
                        </m:e>
                        <m:e>
                          <m:r>
                            <a:rPr lang="en-US" b="0" i="1" smtClean="0">
                              <a:latin typeface="Cambria Math"/>
                            </a:rPr>
                            <m:t>4</m:t>
                          </m:r>
                          <m:r>
                            <a:rPr lang="en-US" i="1">
                              <a:latin typeface="Cambria Math"/>
                            </a:rPr>
                            <m:t>𝑥</m:t>
                          </m:r>
                          <m:r>
                            <a:rPr lang="en-US" b="0" i="1" smtClean="0">
                              <a:latin typeface="Cambria Math"/>
                            </a:rPr>
                            <m:t>+4</m:t>
                          </m:r>
                          <m:r>
                            <a:rPr lang="en-US" i="1">
                              <a:latin typeface="Cambria Math"/>
                            </a:rPr>
                            <m:t>&amp;</m:t>
                          </m:r>
                          <m:r>
                            <a:rPr lang="en-US" i="1">
                              <a:latin typeface="Cambria Math"/>
                            </a:rPr>
                            <m:t>𝑦</m:t>
                          </m:r>
                          <m:r>
                            <a:rPr lang="en-US" i="1">
                              <a:latin typeface="Cambria Math"/>
                            </a:rPr>
                            <m:t>+2&amp;</m:t>
                          </m:r>
                          <m:r>
                            <a:rPr lang="en-US" i="1">
                              <a:latin typeface="Cambria Math"/>
                            </a:rPr>
                            <m:t>𝑧</m:t>
                          </m:r>
                          <m:r>
                            <a:rPr lang="en-US" i="1">
                              <a:latin typeface="Cambria Math"/>
                            </a:rPr>
                            <m:t>&amp;=&amp;6</m:t>
                          </m:r>
                        </m:e>
                      </m:eqArr>
                    </m:oMath>
                  </m:oMathPara>
                </a14:m>
                <a:endParaRPr lang="en-US" dirty="0"/>
              </a:p>
              <a:p>
                <a:pPr marL="342900" lvl="3" indent="-342900" defTabSz="931134">
                  <a:defRPr/>
                </a:pPr>
                <a:r>
                  <a:rPr lang="en-US" dirty="0">
                    <a:solidFill>
                      <a:schemeClr val="accent1"/>
                    </a:solidFill>
                  </a:rPr>
                  <a:t>Combine first two equations (multiply first by 2 to eliminate </a:t>
                </a:r>
                <a:r>
                  <a:rPr lang="en-US" i="1" dirty="0">
                    <a:solidFill>
                      <a:schemeClr val="accent1"/>
                    </a:solidFill>
                  </a:rPr>
                  <a:t>x</a:t>
                </a:r>
                <a:r>
                  <a:rPr lang="en-US" dirty="0">
                    <a:solidFill>
                      <a:schemeClr val="accent1"/>
                    </a:solidFill>
                  </a:rPr>
                  <a:t>):</a:t>
                </a:r>
              </a:p>
              <a:p>
                <a:pPr marL="0" lvl="3" indent="0" defTabSz="931134">
                  <a:buNone/>
                  <a:defRPr/>
                </a:pPr>
                <a14:m>
                  <m:oMathPara xmlns:m="http://schemas.openxmlformats.org/officeDocument/2006/math">
                    <m:oMathParaPr>
                      <m:jc m:val="centerGroup"/>
                    </m:oMathParaPr>
                    <m:oMath xmlns:m="http://schemas.openxmlformats.org/officeDocument/2006/math">
                      <m:eqArr>
                        <m:eqArrPr>
                          <m:ctrlPr>
                            <a:rPr lang="en-US" i="1" u="sng">
                              <a:solidFill>
                                <a:schemeClr val="accent1"/>
                              </a:solidFill>
                              <a:latin typeface="Cambria Math" panose="02040503050406030204" pitchFamily="18" charset="0"/>
                            </a:rPr>
                          </m:ctrlPr>
                        </m:eqArrPr>
                        <m:e>
                          <m:r>
                            <a:rPr lang="en-US" i="1" u="sng">
                              <a:solidFill>
                                <a:schemeClr val="accent1"/>
                              </a:solidFill>
                              <a:latin typeface="Cambria Math" panose="02040503050406030204" pitchFamily="18" charset="0"/>
                            </a:rPr>
                            <m:t>&amp;</m:t>
                          </m:r>
                          <m:r>
                            <a:rPr lang="en-US" b="0" i="1" u="sng" smtClean="0">
                              <a:solidFill>
                                <a:schemeClr val="accent1"/>
                              </a:solidFill>
                              <a:latin typeface="Cambria Math" panose="02040503050406030204" pitchFamily="18" charset="0"/>
                            </a:rPr>
                            <m:t>−&amp;</m:t>
                          </m:r>
                          <m:r>
                            <a:rPr lang="en-US" i="1" u="sng">
                              <a:solidFill>
                                <a:schemeClr val="accent1"/>
                              </a:solidFill>
                              <a:latin typeface="Cambria Math" panose="02040503050406030204" pitchFamily="18" charset="0"/>
                            </a:rPr>
                            <m:t>2&amp;</m:t>
                          </m:r>
                          <m:r>
                            <a:rPr lang="en-US" i="1" u="sng">
                              <a:solidFill>
                                <a:schemeClr val="accent1"/>
                              </a:solidFill>
                              <a:latin typeface="Cambria Math" panose="02040503050406030204" pitchFamily="18" charset="0"/>
                            </a:rPr>
                            <m:t>𝑥</m:t>
                          </m:r>
                          <m:r>
                            <a:rPr lang="en-US" i="1" u="sng">
                              <a:solidFill>
                                <a:schemeClr val="accent1"/>
                              </a:solidFill>
                              <a:latin typeface="Cambria Math" panose="02040503050406030204" pitchFamily="18" charset="0"/>
                            </a:rPr>
                            <m:t>&amp;+&amp;&amp;4&amp;</m:t>
                          </m:r>
                          <m:r>
                            <a:rPr lang="en-US" i="1" u="sng">
                              <a:solidFill>
                                <a:schemeClr val="accent1"/>
                              </a:solidFill>
                              <a:latin typeface="Cambria Math" panose="02040503050406030204" pitchFamily="18" charset="0"/>
                            </a:rPr>
                            <m:t>𝑦</m:t>
                          </m:r>
                          <m:r>
                            <a:rPr lang="en-US" i="1" u="sng">
                              <a:solidFill>
                                <a:schemeClr val="accent1"/>
                              </a:solidFill>
                              <a:latin typeface="Cambria Math" panose="02040503050406030204" pitchFamily="18" charset="0"/>
                            </a:rPr>
                            <m:t>&amp;+&amp;2&amp;</m:t>
                          </m:r>
                          <m:r>
                            <a:rPr lang="en-US" i="1" u="sng">
                              <a:solidFill>
                                <a:schemeClr val="accent1"/>
                              </a:solidFill>
                              <a:latin typeface="Cambria Math" panose="02040503050406030204" pitchFamily="18" charset="0"/>
                            </a:rPr>
                            <m:t>𝑧</m:t>
                          </m:r>
                          <m:r>
                            <a:rPr lang="en-US" i="1" u="sng">
                              <a:solidFill>
                                <a:schemeClr val="accent1"/>
                              </a:solidFill>
                              <a:latin typeface="Cambria Math" panose="02040503050406030204" pitchFamily="18" charset="0"/>
                            </a:rPr>
                            <m:t>&amp;=&amp;6</m:t>
                          </m:r>
                        </m:e>
                        <m:e>
                          <m:r>
                            <a:rPr lang="en-US" b="0" i="1" u="sng" smtClean="0">
                              <a:solidFill>
                                <a:schemeClr val="accent1"/>
                              </a:solidFill>
                              <a:latin typeface="Cambria Math" panose="02040503050406030204" pitchFamily="18" charset="0"/>
                            </a:rPr>
                            <m:t>&amp;&amp;</m:t>
                          </m:r>
                          <m:r>
                            <a:rPr lang="en-US" i="1" u="sng">
                              <a:solidFill>
                                <a:schemeClr val="accent1"/>
                              </a:solidFill>
                              <a:latin typeface="Cambria Math" panose="02040503050406030204" pitchFamily="18" charset="0"/>
                            </a:rPr>
                            <m:t>2&amp;</m:t>
                          </m:r>
                          <m:r>
                            <a:rPr lang="en-US" i="1" u="sng">
                              <a:solidFill>
                                <a:schemeClr val="accent1"/>
                              </a:solidFill>
                              <a:latin typeface="Cambria Math" panose="02040503050406030204" pitchFamily="18" charset="0"/>
                            </a:rPr>
                            <m:t>𝑥</m:t>
                          </m:r>
                          <m:r>
                            <a:rPr lang="en-US" b="0" i="1" u="sng" smtClean="0">
                              <a:solidFill>
                                <a:schemeClr val="accent1"/>
                              </a:solidFill>
                              <a:latin typeface="Cambria Math" panose="02040503050406030204" pitchFamily="18" charset="0"/>
                            </a:rPr>
                            <m:t>&amp;</m:t>
                          </m:r>
                          <m:r>
                            <a:rPr lang="en-US" i="1" u="sng">
                              <a:solidFill>
                                <a:schemeClr val="accent1"/>
                              </a:solidFill>
                              <a:latin typeface="Cambria Math" panose="02040503050406030204" pitchFamily="18" charset="0"/>
                            </a:rPr>
                            <m:t>+&amp;</m:t>
                          </m:r>
                          <m:r>
                            <a:rPr lang="en-US" b="0" i="1" u="sng" smtClean="0">
                              <a:solidFill>
                                <a:schemeClr val="accent1"/>
                              </a:solidFill>
                              <a:latin typeface="Cambria Math" panose="02040503050406030204" pitchFamily="18" charset="0"/>
                            </a:rPr>
                            <m:t>&amp;</m:t>
                          </m:r>
                          <m:r>
                            <a:rPr lang="en-US" i="1" u="sng">
                              <a:solidFill>
                                <a:schemeClr val="accent1"/>
                              </a:solidFill>
                              <a:latin typeface="Cambria Math" panose="02040503050406030204" pitchFamily="18" charset="0"/>
                            </a:rPr>
                            <m:t>2&amp;</m:t>
                          </m:r>
                          <m:r>
                            <a:rPr lang="en-US" i="1" u="sng">
                              <a:solidFill>
                                <a:schemeClr val="accent1"/>
                              </a:solidFill>
                              <a:latin typeface="Cambria Math" panose="02040503050406030204" pitchFamily="18" charset="0"/>
                            </a:rPr>
                            <m:t>𝑦</m:t>
                          </m:r>
                          <m:r>
                            <a:rPr lang="en-US" i="1" u="sng">
                              <a:solidFill>
                                <a:schemeClr val="accent1"/>
                              </a:solidFill>
                              <a:latin typeface="Cambria Math" panose="02040503050406030204" pitchFamily="18" charset="0"/>
                            </a:rPr>
                            <m:t>&amp;+&amp;&amp;</m:t>
                          </m:r>
                          <m:r>
                            <a:rPr lang="en-US" i="1" u="sng">
                              <a:solidFill>
                                <a:schemeClr val="accent1"/>
                              </a:solidFill>
                              <a:latin typeface="Cambria Math" panose="02040503050406030204" pitchFamily="18" charset="0"/>
                            </a:rPr>
                            <m:t>𝑧</m:t>
                          </m:r>
                          <m:r>
                            <a:rPr lang="en-US" i="1" u="sng">
                              <a:solidFill>
                                <a:schemeClr val="accent1"/>
                              </a:solidFill>
                              <a:latin typeface="Cambria Math" panose="02040503050406030204" pitchFamily="18" charset="0"/>
                            </a:rPr>
                            <m:t>&amp;=&amp;5</m:t>
                          </m:r>
                        </m:e>
                        <m:e>
                          <m:r>
                            <a:rPr lang="en-US" i="1" u="sng">
                              <a:solidFill>
                                <a:schemeClr val="accent1"/>
                              </a:solidFill>
                              <a:latin typeface="Cambria Math" panose="02040503050406030204" pitchFamily="18" charset="0"/>
                            </a:rPr>
                            <m:t>&amp;&amp;&amp;&amp;​</m:t>
                          </m:r>
                          <m:r>
                            <a:rPr lang="en-US" b="0" i="1" u="sng" smtClean="0">
                              <a:solidFill>
                                <a:schemeClr val="accent1"/>
                              </a:solidFill>
                              <a:latin typeface="Cambria Math" panose="02040503050406030204" pitchFamily="18" charset="0"/>
                            </a:rPr>
                            <m:t>&amp;&amp;6&amp;</m:t>
                          </m:r>
                          <m:r>
                            <a:rPr lang="en-US" i="1" u="sng">
                              <a:solidFill>
                                <a:schemeClr val="accent1"/>
                              </a:solidFill>
                              <a:latin typeface="Cambria Math" panose="02040503050406030204" pitchFamily="18" charset="0"/>
                            </a:rPr>
                            <m:t>𝑦</m:t>
                          </m:r>
                          <m:r>
                            <a:rPr lang="en-US" i="1" u="sng">
                              <a:solidFill>
                                <a:schemeClr val="accent1"/>
                              </a:solidFill>
                              <a:latin typeface="Cambria Math" panose="02040503050406030204" pitchFamily="18" charset="0"/>
                            </a:rPr>
                            <m:t>&amp;+&amp;3&amp;</m:t>
                          </m:r>
                          <m:r>
                            <a:rPr lang="en-US" i="1" u="sng">
                              <a:solidFill>
                                <a:schemeClr val="accent1"/>
                              </a:solidFill>
                              <a:latin typeface="Cambria Math" panose="02040503050406030204" pitchFamily="18" charset="0"/>
                            </a:rPr>
                            <m:t>𝑧</m:t>
                          </m:r>
                          <m:r>
                            <a:rPr lang="en-US" i="1" u="sng">
                              <a:solidFill>
                                <a:schemeClr val="accent1"/>
                              </a:solidFill>
                              <a:latin typeface="Cambria Math" panose="02040503050406030204" pitchFamily="18" charset="0"/>
                            </a:rPr>
                            <m:t>&amp;=&amp;11</m:t>
                          </m:r>
                        </m:e>
                      </m:eqArr>
                    </m:oMath>
                  </m:oMathPara>
                </a14:m>
                <a:endParaRPr lang="en-US" dirty="0">
                  <a:solidFill>
                    <a:schemeClr val="accent1"/>
                  </a:solidFill>
                </a:endParaRPr>
              </a:p>
              <a:p>
                <a:pPr marL="0" lvl="3" defTabSz="931134">
                  <a:defRPr/>
                </a:pPr>
                <a:endParaRPr lang="en-US" dirty="0">
                  <a:sym typeface="Wingdings" pitchFamily="2" charset="2"/>
                </a:endParaRPr>
              </a:p>
              <a:p>
                <a:pPr marL="342900" lvl="3" indent="-342900" defTabSz="931134">
                  <a:defRPr/>
                </a:pPr>
                <a:r>
                  <a:rPr lang="en-US" dirty="0">
                    <a:solidFill>
                      <a:schemeClr val="accent3"/>
                    </a:solidFill>
                    <a:sym typeface="Wingdings" pitchFamily="2" charset="2"/>
                  </a:rPr>
                  <a:t>Combine last two equation (multiply second by -2 to also eliminate </a:t>
                </a:r>
                <a:r>
                  <a:rPr lang="en-US" i="1" dirty="0">
                    <a:solidFill>
                      <a:schemeClr val="accent3"/>
                    </a:solidFill>
                    <a:sym typeface="Wingdings" pitchFamily="2" charset="2"/>
                  </a:rPr>
                  <a:t>x</a:t>
                </a:r>
                <a:r>
                  <a:rPr lang="en-US" dirty="0">
                    <a:solidFill>
                      <a:schemeClr val="accent3"/>
                    </a:solidFill>
                    <a:sym typeface="Wingdings" pitchFamily="2" charset="2"/>
                  </a:rPr>
                  <a:t>):</a:t>
                </a:r>
              </a:p>
              <a:p>
                <a:pPr marL="0" lvl="3" indent="0" defTabSz="931134">
                  <a:buNone/>
                  <a:defRPr/>
                </a:pPr>
                <a14:m>
                  <m:oMathPara xmlns:m="http://schemas.openxmlformats.org/officeDocument/2006/math">
                    <m:oMathParaPr>
                      <m:jc m:val="centerGroup"/>
                    </m:oMathParaPr>
                    <m:oMath xmlns:m="http://schemas.openxmlformats.org/officeDocument/2006/math">
                      <m:eqArr>
                        <m:eqArrPr>
                          <m:ctrlPr>
                            <a:rPr lang="en-US" i="1" u="sng" dirty="0">
                              <a:solidFill>
                                <a:schemeClr val="accent3"/>
                              </a:solidFill>
                              <a:latin typeface="Cambria Math" panose="02040503050406030204" pitchFamily="18" charset="0"/>
                              <a:sym typeface="Wingdings" pitchFamily="2" charset="2"/>
                            </a:rPr>
                          </m:ctrlPr>
                        </m:eqArrPr>
                        <m:e>
                          <m:r>
                            <a:rPr lang="en-US" i="1" u="sng" dirty="0">
                              <a:solidFill>
                                <a:schemeClr val="accent3"/>
                              </a:solidFill>
                              <a:latin typeface="Cambria Math" panose="02040503050406030204" pitchFamily="18" charset="0"/>
                              <a:sym typeface="Wingdings" pitchFamily="2" charset="2"/>
                            </a:rPr>
                            <m:t>&amp;</m:t>
                          </m:r>
                          <m:r>
                            <a:rPr lang="en-US" b="0" i="1" u="sng" dirty="0" smtClean="0">
                              <a:solidFill>
                                <a:schemeClr val="accent3"/>
                              </a:solidFill>
                              <a:latin typeface="Cambria Math" panose="02040503050406030204" pitchFamily="18" charset="0"/>
                              <a:sym typeface="Wingdings" pitchFamily="2" charset="2"/>
                            </a:rPr>
                            <m:t>&amp;−4</m:t>
                          </m:r>
                          <m:r>
                            <a:rPr lang="en-US" i="1" u="sng" dirty="0">
                              <a:solidFill>
                                <a:schemeClr val="accent3"/>
                              </a:solidFill>
                              <a:latin typeface="Cambria Math" panose="02040503050406030204" pitchFamily="18" charset="0"/>
                              <a:sym typeface="Wingdings" pitchFamily="2" charset="2"/>
                            </a:rPr>
                            <m:t>&amp;</m:t>
                          </m:r>
                          <m:r>
                            <a:rPr lang="en-US" i="1" u="sng" dirty="0">
                              <a:solidFill>
                                <a:schemeClr val="accent3"/>
                              </a:solidFill>
                              <a:latin typeface="Cambria Math" panose="02040503050406030204" pitchFamily="18" charset="0"/>
                              <a:sym typeface="Wingdings" pitchFamily="2" charset="2"/>
                            </a:rPr>
                            <m:t>𝑥</m:t>
                          </m:r>
                          <m:r>
                            <a:rPr lang="en-US" i="1" u="sng" dirty="0">
                              <a:solidFill>
                                <a:schemeClr val="accent3"/>
                              </a:solidFill>
                              <a:latin typeface="Cambria Math" panose="02040503050406030204" pitchFamily="18" charset="0"/>
                              <a:sym typeface="Wingdings" pitchFamily="2" charset="2"/>
                            </a:rPr>
                            <m:t>&amp;−&amp;4&amp;</m:t>
                          </m:r>
                          <m:r>
                            <a:rPr lang="en-US" i="1" u="sng" dirty="0">
                              <a:solidFill>
                                <a:schemeClr val="accent3"/>
                              </a:solidFill>
                              <a:latin typeface="Cambria Math" panose="02040503050406030204" pitchFamily="18" charset="0"/>
                              <a:sym typeface="Wingdings" pitchFamily="2" charset="2"/>
                            </a:rPr>
                            <m:t>𝑦</m:t>
                          </m:r>
                          <m:r>
                            <a:rPr lang="en-US" i="1" u="sng" dirty="0">
                              <a:solidFill>
                                <a:schemeClr val="accent3"/>
                              </a:solidFill>
                              <a:latin typeface="Cambria Math" panose="02040503050406030204" pitchFamily="18" charset="0"/>
                              <a:sym typeface="Wingdings" pitchFamily="2" charset="2"/>
                            </a:rPr>
                            <m:t>&amp;−&amp;2&amp;</m:t>
                          </m:r>
                          <m:r>
                            <a:rPr lang="en-US" i="1" u="sng" dirty="0">
                              <a:solidFill>
                                <a:schemeClr val="accent3"/>
                              </a:solidFill>
                              <a:latin typeface="Cambria Math" panose="02040503050406030204" pitchFamily="18" charset="0"/>
                              <a:sym typeface="Wingdings" pitchFamily="2" charset="2"/>
                            </a:rPr>
                            <m:t>𝑧</m:t>
                          </m:r>
                          <m:r>
                            <a:rPr lang="en-US" i="1" u="sng" dirty="0">
                              <a:solidFill>
                                <a:schemeClr val="accent3"/>
                              </a:solidFill>
                              <a:latin typeface="Cambria Math" panose="02040503050406030204" pitchFamily="18" charset="0"/>
                              <a:sym typeface="Wingdings" pitchFamily="2" charset="2"/>
                            </a:rPr>
                            <m:t>&amp;=&amp;−10</m:t>
                          </m:r>
                        </m:e>
                        <m:e>
                          <m:r>
                            <a:rPr lang="en-US" i="1" u="sng" dirty="0">
                              <a:solidFill>
                                <a:schemeClr val="accent3"/>
                              </a:solidFill>
                              <a:latin typeface="Cambria Math" panose="02040503050406030204" pitchFamily="18" charset="0"/>
                              <a:sym typeface="Wingdings" pitchFamily="2" charset="2"/>
                            </a:rPr>
                            <m:t>&amp;</m:t>
                          </m:r>
                          <m:r>
                            <a:rPr lang="en-US" b="0" i="1" u="sng" dirty="0" smtClean="0">
                              <a:solidFill>
                                <a:schemeClr val="accent3"/>
                              </a:solidFill>
                              <a:latin typeface="Cambria Math" panose="02040503050406030204" pitchFamily="18" charset="0"/>
                              <a:sym typeface="Wingdings" pitchFamily="2" charset="2"/>
                            </a:rPr>
                            <m:t>&amp;4&amp;</m:t>
                          </m:r>
                          <m:r>
                            <a:rPr lang="en-US" i="1" u="sng" dirty="0">
                              <a:solidFill>
                                <a:schemeClr val="accent3"/>
                              </a:solidFill>
                              <a:latin typeface="Cambria Math" panose="02040503050406030204" pitchFamily="18" charset="0"/>
                              <a:sym typeface="Wingdings" pitchFamily="2" charset="2"/>
                            </a:rPr>
                            <m:t>𝑥</m:t>
                          </m:r>
                          <m:r>
                            <a:rPr lang="en-US" i="1" u="sng" dirty="0">
                              <a:solidFill>
                                <a:schemeClr val="accent3"/>
                              </a:solidFill>
                              <a:latin typeface="Cambria Math" panose="02040503050406030204" pitchFamily="18" charset="0"/>
                              <a:sym typeface="Wingdings" pitchFamily="2" charset="2"/>
                            </a:rPr>
                            <m:t>&amp;+&amp;4&amp;</m:t>
                          </m:r>
                          <m:r>
                            <a:rPr lang="en-US" i="1" u="sng" dirty="0">
                              <a:solidFill>
                                <a:schemeClr val="accent3"/>
                              </a:solidFill>
                              <a:latin typeface="Cambria Math" panose="02040503050406030204" pitchFamily="18" charset="0"/>
                              <a:sym typeface="Wingdings" pitchFamily="2" charset="2"/>
                            </a:rPr>
                            <m:t>𝑦</m:t>
                          </m:r>
                          <m:r>
                            <a:rPr lang="en-US" i="1" u="sng" dirty="0">
                              <a:solidFill>
                                <a:schemeClr val="accent3"/>
                              </a:solidFill>
                              <a:latin typeface="Cambria Math" panose="02040503050406030204" pitchFamily="18" charset="0"/>
                              <a:sym typeface="Wingdings" pitchFamily="2" charset="2"/>
                            </a:rPr>
                            <m:t>&amp;+&amp;2&amp;</m:t>
                          </m:r>
                          <m:r>
                            <a:rPr lang="en-US" i="1" u="sng" dirty="0">
                              <a:solidFill>
                                <a:schemeClr val="accent3"/>
                              </a:solidFill>
                              <a:latin typeface="Cambria Math" panose="02040503050406030204" pitchFamily="18" charset="0"/>
                              <a:sym typeface="Wingdings" pitchFamily="2" charset="2"/>
                            </a:rPr>
                            <m:t>𝑧</m:t>
                          </m:r>
                          <m:r>
                            <a:rPr lang="en-US" i="1" u="sng" dirty="0">
                              <a:solidFill>
                                <a:schemeClr val="accent3"/>
                              </a:solidFill>
                              <a:latin typeface="Cambria Math" panose="02040503050406030204" pitchFamily="18" charset="0"/>
                              <a:sym typeface="Wingdings" pitchFamily="2" charset="2"/>
                            </a:rPr>
                            <m:t>&amp;=&amp;6</m:t>
                          </m:r>
                        </m:e>
                        <m:e>
                          <m:r>
                            <a:rPr lang="en-US" i="1" u="sng" dirty="0">
                              <a:solidFill>
                                <a:schemeClr val="accent3"/>
                              </a:solidFill>
                              <a:latin typeface="Cambria Math" panose="02040503050406030204" pitchFamily="18" charset="0"/>
                              <a:sym typeface="Wingdings" pitchFamily="2" charset="2"/>
                            </a:rPr>
                            <m:t>&amp;&amp;&amp;</m:t>
                          </m:r>
                          <m:r>
                            <a:rPr lang="en-US" b="0" i="1" u="sng" dirty="0" smtClean="0">
                              <a:solidFill>
                                <a:schemeClr val="accent3"/>
                              </a:solidFill>
                              <a:latin typeface="Cambria Math" panose="02040503050406030204" pitchFamily="18" charset="0"/>
                              <a:sym typeface="Wingdings" pitchFamily="2" charset="2"/>
                            </a:rPr>
                            <m:t>&amp;</m:t>
                          </m:r>
                          <m:r>
                            <a:rPr lang="en-US" i="1" u="sng" dirty="0">
                              <a:solidFill>
                                <a:schemeClr val="accent3"/>
                              </a:solidFill>
                              <a:latin typeface="Cambria Math" panose="02040503050406030204" pitchFamily="18" charset="0"/>
                              <a:sym typeface="Wingdings" pitchFamily="2" charset="2"/>
                            </a:rPr>
                            <m:t>&amp;</m:t>
                          </m:r>
                          <m:r>
                            <a:rPr lang="en-US" b="0" i="1" u="sng" dirty="0" smtClean="0">
                              <a:solidFill>
                                <a:schemeClr val="accent3"/>
                              </a:solidFill>
                              <a:latin typeface="Cambria Math" panose="02040503050406030204" pitchFamily="18" charset="0"/>
                              <a:sym typeface="Wingdings" pitchFamily="2" charset="2"/>
                            </a:rPr>
                            <m:t>&amp;&amp;&amp;0</m:t>
                          </m:r>
                          <m:r>
                            <a:rPr lang="en-US" i="1" u="sng" dirty="0">
                              <a:solidFill>
                                <a:schemeClr val="accent3"/>
                              </a:solidFill>
                              <a:latin typeface="Cambria Math" panose="02040503050406030204" pitchFamily="18" charset="0"/>
                              <a:sym typeface="Wingdings" pitchFamily="2" charset="2"/>
                            </a:rPr>
                            <m:t>&amp;&amp;=&amp;−</m:t>
                          </m:r>
                          <m:r>
                            <a:rPr lang="en-US" b="0" i="1" u="sng" dirty="0" smtClean="0">
                              <a:solidFill>
                                <a:schemeClr val="accent3"/>
                              </a:solidFill>
                              <a:latin typeface="Cambria Math" panose="02040503050406030204" pitchFamily="18" charset="0"/>
                              <a:sym typeface="Wingdings" pitchFamily="2" charset="2"/>
                            </a:rPr>
                            <m:t>4</m:t>
                          </m:r>
                        </m:e>
                      </m:eqArr>
                    </m:oMath>
                  </m:oMathPara>
                </a14:m>
                <a:endParaRPr lang="en-US" u="sng" dirty="0">
                  <a:solidFill>
                    <a:schemeClr val="accent3"/>
                  </a:solidFill>
                  <a:sym typeface="Wingdings" pitchFamily="2" charset="2"/>
                </a:endParaRPr>
              </a:p>
              <a:p>
                <a:pPr marL="342900" lvl="3" indent="-342900" defTabSz="931134">
                  <a:defRPr/>
                </a:pPr>
                <a:r>
                  <a:rPr lang="en-US" dirty="0"/>
                  <a:t>0 = -4 is a false statement, so there is </a:t>
                </a:r>
                <a:r>
                  <a:rPr lang="en-US" b="1" dirty="0"/>
                  <a:t>no solution</a:t>
                </a:r>
                <a:r>
                  <a:rPr lang="en-US" dirty="0"/>
                  <a:t>.</a:t>
                </a:r>
              </a:p>
              <a:p>
                <a:pPr marL="0" lvl="3" indent="0" defTabSz="931134">
                  <a:buNone/>
                  <a:defRPr/>
                </a:pPr>
                <a:endParaRPr lang="en-US" b="1" u="sng" dirty="0">
                  <a:solidFill>
                    <a:schemeClr val="accent3"/>
                  </a:solidFill>
                  <a:sym typeface="Wingdings" pitchFamily="2" charset="2"/>
                </a:endParaRPr>
              </a:p>
              <a:p>
                <a:pPr marL="0" lvl="3" indent="0" defTabSz="931134">
                  <a:buNone/>
                  <a:defRPr/>
                </a:pPr>
                <a:endParaRPr lang="en-US" dirty="0">
                  <a:solidFill>
                    <a:schemeClr val="accent3"/>
                  </a:solidFill>
                  <a:sym typeface="Wingdings" pitchFamily="2" charset="2"/>
                </a:endParaRPr>
              </a:p>
              <a:p>
                <a:pPr marL="0" lvl="3" indent="0" defTabSz="931134">
                  <a:buNone/>
                  <a:defRPr/>
                </a:pPr>
                <a:endParaRPr lang="en-US" dirty="0">
                  <a:solidFill>
                    <a:schemeClr val="accent3"/>
                  </a:solidFill>
                  <a:sym typeface="Wingdings" pitchFamily="2" charset="2"/>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333"/>
                </a:stretch>
              </a:blipFill>
            </p:spPr>
            <p:txBody>
              <a:bodyPr/>
              <a:lstStyle/>
              <a:p>
                <a:r>
                  <a:rPr lang="en-US">
                    <a:noFill/>
                  </a:rPr>
                  <a:t> </a:t>
                </a:r>
              </a:p>
            </p:txBody>
          </p:sp>
        </mc:Fallback>
      </mc:AlternateContent>
      <p:sp>
        <p:nvSpPr>
          <p:cNvPr id="9011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2164"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Left Brace 3"/>
          <p:cNvSpPr/>
          <p:nvPr/>
        </p:nvSpPr>
        <p:spPr>
          <a:xfrm>
            <a:off x="0" y="971550"/>
            <a:ext cx="76200" cy="533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flipH="1">
            <a:off x="-47500" y="943594"/>
            <a:ext cx="2333500" cy="338554"/>
          </a:xfrm>
          <a:prstGeom prst="rect">
            <a:avLst/>
          </a:prstGeom>
          <a:noFill/>
        </p:spPr>
        <p:txBody>
          <a:bodyPr wrap="square" rtlCol="0">
            <a:spAutoFit/>
          </a:bodyPr>
          <a:lstStyle/>
          <a:p>
            <a:r>
              <a:rPr lang="en-US" sz="1600" dirty="0">
                <a:solidFill>
                  <a:schemeClr val="accent1"/>
                </a:solidFill>
              </a:rPr>
              <a:t>2(                            )       × 2</a:t>
            </a:r>
          </a:p>
        </p:txBody>
      </p:sp>
      <p:sp>
        <p:nvSpPr>
          <p:cNvPr id="8" name="Left Brace 7"/>
          <p:cNvSpPr/>
          <p:nvPr/>
        </p:nvSpPr>
        <p:spPr>
          <a:xfrm>
            <a:off x="-4950" y="1240725"/>
            <a:ext cx="76200" cy="533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flipH="1">
            <a:off x="-64326" y="1200150"/>
            <a:ext cx="2531425" cy="338554"/>
          </a:xfrm>
          <a:prstGeom prst="rect">
            <a:avLst/>
          </a:prstGeom>
          <a:noFill/>
        </p:spPr>
        <p:txBody>
          <a:bodyPr wrap="square" rtlCol="0">
            <a:spAutoFit/>
          </a:bodyPr>
          <a:lstStyle/>
          <a:p>
            <a:r>
              <a:rPr lang="en-US" sz="1600" dirty="0">
                <a:solidFill>
                  <a:schemeClr val="accent1"/>
                </a:solidFill>
              </a:rPr>
              <a:t>-2(                           )       × -2</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par>
                          <p:cTn id="21" fill="hold">
                            <p:stCondLst>
                              <p:cond delay="0"/>
                            </p:stCondLst>
                            <p:childTnLst>
                              <p:par>
                                <p:cTn id="22" presetID="1" presetClass="exit" presetSubtype="0" fill="hold" grpId="1" nodeType="afterEffect">
                                  <p:stCondLst>
                                    <p:cond delay="0"/>
                                  </p:stCondLst>
                                  <p:childTnLst>
                                    <p:set>
                                      <p:cBhvr>
                                        <p:cTn id="23" dur="1" fill="hold">
                                          <p:stCondLst>
                                            <p:cond delay="0"/>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8"/>
                                        </p:tgtEl>
                                        <p:attrNameLst>
                                          <p:attrName>style.visibility</p:attrName>
                                        </p:attrNameLst>
                                      </p:cBhvr>
                                      <p:to>
                                        <p:strVal val="hidden"/>
                                      </p:to>
                                    </p:set>
                                  </p:childTnLst>
                                </p:cTn>
                              </p:par>
                            </p:childTnLst>
                          </p:cTn>
                        </p:par>
                        <p:par>
                          <p:cTn id="42" fill="hold">
                            <p:stCondLst>
                              <p:cond delay="0"/>
                            </p:stCondLst>
                            <p:childTnLst>
                              <p:par>
                                <p:cTn id="43" presetID="1" presetClass="exit" presetSubtype="0" fill="hold" grpId="1" nodeType="afterEffect">
                                  <p:stCondLst>
                                    <p:cond delay="0"/>
                                  </p:stCondLst>
                                  <p:childTnLst>
                                    <p:set>
                                      <p:cBhvr>
                                        <p:cTn id="44" dur="1" fill="hold">
                                          <p:stCondLst>
                                            <p:cond delay="0"/>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8" grpId="0" animBg="1"/>
      <p:bldP spid="8" grpId="1" animBg="1"/>
      <p:bldP spid="9" grpId="0"/>
      <p:bldP spid="9"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3.4 Solve Systems of Linear Equations in Three Variables</a:t>
            </a:r>
          </a:p>
        </p:txBody>
      </p:sp>
      <p:sp>
        <p:nvSpPr>
          <p:cNvPr id="3" name="Content Placeholder 2"/>
          <p:cNvSpPr>
            <a:spLocks noGrp="1"/>
          </p:cNvSpPr>
          <p:nvPr>
            <p:ph idx="1"/>
          </p:nvPr>
        </p:nvSpPr>
        <p:spPr/>
        <p:txBody>
          <a:bodyPr/>
          <a:lstStyle/>
          <a:p>
            <a:r>
              <a:rPr lang="en-US" dirty="0"/>
              <a:t>Substitution</a:t>
            </a:r>
          </a:p>
          <a:p>
            <a:pPr marL="1051560" lvl="1" indent="-514350">
              <a:buFont typeface="+mj-lt"/>
              <a:buAutoNum type="arabicPeriod"/>
            </a:pPr>
            <a:r>
              <a:rPr lang="en-US" dirty="0"/>
              <a:t>Solve one of the equations for one variable</a:t>
            </a:r>
          </a:p>
          <a:p>
            <a:pPr marL="1051560" lvl="1" indent="-514350">
              <a:buFont typeface="+mj-lt"/>
              <a:buAutoNum type="arabicPeriod"/>
            </a:pPr>
            <a:r>
              <a:rPr lang="en-US" dirty="0"/>
              <a:t>Substitute that into both of the other equations</a:t>
            </a:r>
          </a:p>
          <a:p>
            <a:pPr marL="1051560" lvl="1" indent="-514350">
              <a:buFont typeface="+mj-lt"/>
              <a:buAutoNum type="arabicPeriod"/>
            </a:pPr>
            <a:r>
              <a:rPr lang="en-US" dirty="0"/>
              <a:t>Solve the resulting system of two variables</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3.4 Solve Systems of Linear Equations in Three Variables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0" y="971550"/>
                <a:ext cx="4390262" cy="4171950"/>
              </a:xfrm>
            </p:spPr>
            <p:txBody>
              <a:bodyPr>
                <a:normAutofit fontScale="55000" lnSpcReduction="20000"/>
              </a:bodyPr>
              <a:lstStyle/>
              <a:p>
                <a:pPr marL="109728" indent="0">
                  <a:buNone/>
                </a:pPr>
                <a14:m>
                  <m:oMathPara xmlns:m="http://schemas.openxmlformats.org/officeDocument/2006/math">
                    <m:oMathParaPr>
                      <m:jc m:val="left"/>
                    </m:oMathParaPr>
                    <m:oMath xmlns:m="http://schemas.openxmlformats.org/officeDocument/2006/math">
                      <m:eqArr>
                        <m:eqArrPr>
                          <m:ctrlPr>
                            <a:rPr lang="en-US" i="1" smtClean="0">
                              <a:latin typeface="Cambria Math" panose="02040503050406030204" pitchFamily="18" charset="0"/>
                            </a:rPr>
                          </m:ctrlPr>
                        </m:eqArrPr>
                        <m:e>
                          <m:r>
                            <a:rPr lang="en-US" i="1">
                              <a:latin typeface="Cambria Math" panose="02040503050406030204" pitchFamily="18" charset="0"/>
                            </a:rPr>
                            <m:t>𝑥</m:t>
                          </m:r>
                          <m:r>
                            <a:rPr lang="en-US" i="1">
                              <a:latin typeface="Cambria Math" panose="02040503050406030204" pitchFamily="18" charset="0"/>
                            </a:rPr>
                            <m:t>&amp;+&amp;</m:t>
                          </m:r>
                          <m:r>
                            <a:rPr lang="en-US" i="1">
                              <a:latin typeface="Cambria Math" panose="02040503050406030204" pitchFamily="18" charset="0"/>
                            </a:rPr>
                            <m:t>𝑦</m:t>
                          </m:r>
                          <m:r>
                            <a:rPr lang="en-US" i="1">
                              <a:latin typeface="Cambria Math" panose="02040503050406030204" pitchFamily="18" charset="0"/>
                            </a:rPr>
                            <m:t>&amp;+&amp;</m:t>
                          </m:r>
                          <m:r>
                            <a:rPr lang="en-US" i="1">
                              <a:latin typeface="Cambria Math" panose="02040503050406030204" pitchFamily="18" charset="0"/>
                            </a:rPr>
                            <m:t>𝑧</m:t>
                          </m:r>
                          <m:r>
                            <a:rPr lang="en-US" i="1">
                              <a:latin typeface="Cambria Math" panose="02040503050406030204" pitchFamily="18" charset="0"/>
                            </a:rPr>
                            <m:t>&amp;=6</m:t>
                          </m:r>
                        </m:e>
                        <m:e>
                          <m:r>
                            <a:rPr lang="en-US" i="1">
                              <a:latin typeface="Cambria Math" panose="02040503050406030204" pitchFamily="18" charset="0"/>
                            </a:rPr>
                            <m:t>𝑥</m:t>
                          </m:r>
                          <m:r>
                            <a:rPr lang="en-US" i="1">
                              <a:latin typeface="Cambria Math" panose="02040503050406030204" pitchFamily="18" charset="0"/>
                            </a:rPr>
                            <m:t>&amp;−&amp;</m:t>
                          </m:r>
                          <m:r>
                            <a:rPr lang="en-US" i="1">
                              <a:latin typeface="Cambria Math" panose="02040503050406030204" pitchFamily="18" charset="0"/>
                            </a:rPr>
                            <m:t>𝑦</m:t>
                          </m:r>
                          <m:r>
                            <a:rPr lang="en-US" i="1">
                              <a:latin typeface="Cambria Math" panose="02040503050406030204" pitchFamily="18" charset="0"/>
                            </a:rPr>
                            <m:t>&amp;+&amp;</m:t>
                          </m:r>
                          <m:r>
                            <a:rPr lang="en-US" i="1">
                              <a:latin typeface="Cambria Math" panose="02040503050406030204" pitchFamily="18" charset="0"/>
                            </a:rPr>
                            <m:t>𝑧</m:t>
                          </m:r>
                          <m:r>
                            <a:rPr lang="en-US" i="1">
                              <a:latin typeface="Cambria Math" panose="02040503050406030204" pitchFamily="18" charset="0"/>
                            </a:rPr>
                            <m:t>&amp;=6</m:t>
                          </m:r>
                        </m:e>
                        <m:e>
                          <m:r>
                            <a:rPr lang="en-US" i="1">
                              <a:latin typeface="Cambria Math" panose="02040503050406030204" pitchFamily="18" charset="0"/>
                            </a:rPr>
                            <m:t>4</m:t>
                          </m:r>
                          <m:r>
                            <a:rPr lang="en-US" i="1">
                              <a:latin typeface="Cambria Math" panose="02040503050406030204" pitchFamily="18" charset="0"/>
                            </a:rPr>
                            <m:t>𝑥</m:t>
                          </m:r>
                          <m:r>
                            <a:rPr lang="en-US" i="1">
                              <a:latin typeface="Cambria Math" panose="02040503050406030204" pitchFamily="18" charset="0"/>
                            </a:rPr>
                            <m:t>&amp;+&amp;</m:t>
                          </m:r>
                          <m:r>
                            <a:rPr lang="en-US" i="1">
                              <a:latin typeface="Cambria Math" panose="02040503050406030204" pitchFamily="18" charset="0"/>
                            </a:rPr>
                            <m:t>𝑦</m:t>
                          </m:r>
                          <m:r>
                            <a:rPr lang="en-US" i="1">
                              <a:latin typeface="Cambria Math" panose="02040503050406030204" pitchFamily="18" charset="0"/>
                            </a:rPr>
                            <m:t>&amp;+4&amp;</m:t>
                          </m:r>
                          <m:r>
                            <a:rPr lang="en-US" i="1">
                              <a:latin typeface="Cambria Math" panose="02040503050406030204" pitchFamily="18" charset="0"/>
                            </a:rPr>
                            <m:t>𝑧</m:t>
                          </m:r>
                          <m:r>
                            <a:rPr lang="en-US" i="1">
                              <a:latin typeface="Cambria Math" panose="02040503050406030204" pitchFamily="18" charset="0"/>
                            </a:rPr>
                            <m:t>&amp;=24</m:t>
                          </m:r>
                        </m:e>
                      </m:eqArr>
                    </m:oMath>
                  </m:oMathPara>
                </a14:m>
                <a:endParaRPr lang="en-US" dirty="0"/>
              </a:p>
              <a:p>
                <a:pPr>
                  <a:lnSpc>
                    <a:spcPct val="120000"/>
                  </a:lnSpc>
                </a:pPr>
                <a:r>
                  <a:rPr lang="en-US" dirty="0">
                    <a:solidFill>
                      <a:schemeClr val="accent1"/>
                    </a:solidFill>
                  </a:rPr>
                  <a:t>Solve 1st for y </a:t>
                </a:r>
                <a:r>
                  <a:rPr lang="en-US" dirty="0">
                    <a:solidFill>
                      <a:schemeClr val="accent1"/>
                    </a:solidFill>
                    <a:sym typeface="Wingdings"/>
                  </a:rPr>
                  <a:t></a:t>
                </a:r>
                <a:r>
                  <a:rPr lang="en-US" dirty="0">
                    <a:solidFill>
                      <a:schemeClr val="accent1"/>
                    </a:solidFill>
                  </a:rPr>
                  <a:t> </a:t>
                </a:r>
                <a14:m>
                  <m:oMath xmlns:m="http://schemas.openxmlformats.org/officeDocument/2006/math">
                    <m:r>
                      <a:rPr lang="en-US" i="1">
                        <a:solidFill>
                          <a:schemeClr val="accent1"/>
                        </a:solidFill>
                        <a:latin typeface="Cambria Math" panose="02040503050406030204" pitchFamily="18" charset="0"/>
                      </a:rPr>
                      <m:t>𝑦</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𝑧</m:t>
                    </m:r>
                    <m:r>
                      <a:rPr lang="en-US" i="1">
                        <a:solidFill>
                          <a:schemeClr val="accent1"/>
                        </a:solidFill>
                        <a:latin typeface="Cambria Math" panose="02040503050406030204" pitchFamily="18" charset="0"/>
                      </a:rPr>
                      <m:t>+6</m:t>
                    </m:r>
                  </m:oMath>
                </a14:m>
                <a:endParaRPr lang="en-US" dirty="0">
                  <a:solidFill>
                    <a:schemeClr val="accent1"/>
                  </a:solidFill>
                </a:endParaRPr>
              </a:p>
              <a:p>
                <a:pPr>
                  <a:lnSpc>
                    <a:spcPct val="120000"/>
                  </a:lnSpc>
                </a:pPr>
                <a:r>
                  <a:rPr lang="en-US" dirty="0">
                    <a:solidFill>
                      <a:schemeClr val="accent3"/>
                    </a:solidFill>
                  </a:rPr>
                  <a:t>Substitute this into 2</a:t>
                </a:r>
                <a:r>
                  <a:rPr lang="en-US" baseline="30000" dirty="0">
                    <a:solidFill>
                      <a:schemeClr val="accent3"/>
                    </a:solidFill>
                  </a:rPr>
                  <a:t>nd</a:t>
                </a:r>
                <a:endParaRPr lang="en-US" i="1" dirty="0">
                  <a:solidFill>
                    <a:schemeClr val="accent3"/>
                  </a:solidFill>
                  <a:latin typeface="Cambria Math" panose="02040503050406030204" pitchFamily="18" charset="0"/>
                  <a:sym typeface="Wingdings"/>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i="1">
                          <a:solidFill>
                            <a:schemeClr val="accent3"/>
                          </a:solidFill>
                          <a:latin typeface="Cambria Math" panose="02040503050406030204" pitchFamily="18" charset="0"/>
                          <a:sym typeface="Wingdings"/>
                        </a:rPr>
                        <m:t>𝑥</m:t>
                      </m:r>
                      <m:r>
                        <a:rPr lang="en-US" i="1">
                          <a:solidFill>
                            <a:schemeClr val="accent3"/>
                          </a:solidFill>
                          <a:latin typeface="Cambria Math" panose="02040503050406030204" pitchFamily="18" charset="0"/>
                          <a:sym typeface="Wingdings"/>
                        </a:rPr>
                        <m:t>−</m:t>
                      </m:r>
                      <m:d>
                        <m:dPr>
                          <m:ctrlPr>
                            <a:rPr lang="en-US" i="1">
                              <a:solidFill>
                                <a:schemeClr val="accent3"/>
                              </a:solidFill>
                              <a:latin typeface="Cambria Math" panose="02040503050406030204" pitchFamily="18" charset="0"/>
                              <a:sym typeface="Wingdings"/>
                            </a:rPr>
                          </m:ctrlPr>
                        </m:dPr>
                        <m:e>
                          <m:r>
                            <a:rPr lang="en-US" i="1">
                              <a:solidFill>
                                <a:schemeClr val="accent3"/>
                              </a:solidFill>
                              <a:latin typeface="Cambria Math" panose="02040503050406030204" pitchFamily="18" charset="0"/>
                              <a:sym typeface="Wingdings"/>
                            </a:rPr>
                            <m:t>−</m:t>
                          </m:r>
                          <m:r>
                            <a:rPr lang="en-US" i="1">
                              <a:solidFill>
                                <a:schemeClr val="accent3"/>
                              </a:solidFill>
                              <a:latin typeface="Cambria Math" panose="02040503050406030204" pitchFamily="18" charset="0"/>
                              <a:sym typeface="Wingdings"/>
                            </a:rPr>
                            <m:t>𝑥</m:t>
                          </m:r>
                          <m:r>
                            <a:rPr lang="en-US" i="1">
                              <a:solidFill>
                                <a:schemeClr val="accent3"/>
                              </a:solidFill>
                              <a:latin typeface="Cambria Math" panose="02040503050406030204" pitchFamily="18" charset="0"/>
                              <a:sym typeface="Wingdings"/>
                            </a:rPr>
                            <m:t>−</m:t>
                          </m:r>
                          <m:r>
                            <a:rPr lang="en-US" i="1">
                              <a:solidFill>
                                <a:schemeClr val="accent3"/>
                              </a:solidFill>
                              <a:latin typeface="Cambria Math" panose="02040503050406030204" pitchFamily="18" charset="0"/>
                              <a:sym typeface="Wingdings"/>
                            </a:rPr>
                            <m:t>𝑧</m:t>
                          </m:r>
                          <m:r>
                            <a:rPr lang="en-US" i="1">
                              <a:solidFill>
                                <a:schemeClr val="accent3"/>
                              </a:solidFill>
                              <a:latin typeface="Cambria Math" panose="02040503050406030204" pitchFamily="18" charset="0"/>
                              <a:sym typeface="Wingdings"/>
                            </a:rPr>
                            <m:t>+6</m:t>
                          </m:r>
                        </m:e>
                      </m:d>
                      <m:r>
                        <a:rPr lang="en-US" i="1">
                          <a:solidFill>
                            <a:schemeClr val="accent3"/>
                          </a:solidFill>
                          <a:latin typeface="Cambria Math" panose="02040503050406030204" pitchFamily="18" charset="0"/>
                          <a:sym typeface="Wingdings"/>
                        </a:rPr>
                        <m:t>+</m:t>
                      </m:r>
                      <m:r>
                        <a:rPr lang="en-US" i="1">
                          <a:solidFill>
                            <a:schemeClr val="accent3"/>
                          </a:solidFill>
                          <a:latin typeface="Cambria Math" panose="02040503050406030204" pitchFamily="18" charset="0"/>
                          <a:sym typeface="Wingdings"/>
                        </a:rPr>
                        <m:t>𝑧</m:t>
                      </m:r>
                      <m:r>
                        <a:rPr lang="en-US" i="1">
                          <a:solidFill>
                            <a:schemeClr val="accent3"/>
                          </a:solidFill>
                          <a:latin typeface="Cambria Math" panose="02040503050406030204" pitchFamily="18" charset="0"/>
                          <a:sym typeface="Wingdings"/>
                        </a:rPr>
                        <m:t>=6</m:t>
                      </m:r>
                    </m:oMath>
                  </m:oMathPara>
                </a14:m>
                <a:endParaRPr lang="en-US" i="1" dirty="0">
                  <a:solidFill>
                    <a:schemeClr val="accent3"/>
                  </a:solidFill>
                  <a:latin typeface="Cambria Math" panose="02040503050406030204" pitchFamily="18" charset="0"/>
                  <a:sym typeface="Wingdings"/>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i="1">
                          <a:solidFill>
                            <a:schemeClr val="accent3"/>
                          </a:solidFill>
                          <a:latin typeface="Cambria Math" panose="02040503050406030204" pitchFamily="18" charset="0"/>
                          <a:sym typeface="Wingdings"/>
                        </a:rPr>
                        <m:t>2</m:t>
                      </m:r>
                      <m:r>
                        <a:rPr lang="en-US" i="1">
                          <a:solidFill>
                            <a:schemeClr val="accent3"/>
                          </a:solidFill>
                          <a:latin typeface="Cambria Math" panose="02040503050406030204" pitchFamily="18" charset="0"/>
                          <a:sym typeface="Wingdings"/>
                        </a:rPr>
                        <m:t>𝑥</m:t>
                      </m:r>
                      <m:r>
                        <a:rPr lang="en-US" i="1">
                          <a:solidFill>
                            <a:schemeClr val="accent3"/>
                          </a:solidFill>
                          <a:latin typeface="Cambria Math" panose="02040503050406030204" pitchFamily="18" charset="0"/>
                          <a:sym typeface="Wingdings"/>
                        </a:rPr>
                        <m:t>+2</m:t>
                      </m:r>
                      <m:r>
                        <a:rPr lang="en-US" i="1">
                          <a:solidFill>
                            <a:schemeClr val="accent3"/>
                          </a:solidFill>
                          <a:latin typeface="Cambria Math" panose="02040503050406030204" pitchFamily="18" charset="0"/>
                          <a:sym typeface="Wingdings"/>
                        </a:rPr>
                        <m:t>𝑧</m:t>
                      </m:r>
                      <m:r>
                        <a:rPr lang="en-US" i="1">
                          <a:solidFill>
                            <a:schemeClr val="accent3"/>
                          </a:solidFill>
                          <a:latin typeface="Cambria Math" panose="02040503050406030204" pitchFamily="18" charset="0"/>
                          <a:sym typeface="Wingdings"/>
                        </a:rPr>
                        <m:t>−6=6</m:t>
                      </m:r>
                    </m:oMath>
                  </m:oMathPara>
                </a14:m>
                <a:endParaRPr lang="en-US" i="1" dirty="0">
                  <a:solidFill>
                    <a:schemeClr val="accent3"/>
                  </a:solidFill>
                  <a:latin typeface="Cambria Math" panose="02040503050406030204" pitchFamily="18" charset="0"/>
                  <a:sym typeface="Wingdings"/>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i="1">
                          <a:solidFill>
                            <a:schemeClr val="accent3"/>
                          </a:solidFill>
                          <a:latin typeface="Cambria Math" panose="02040503050406030204" pitchFamily="18" charset="0"/>
                          <a:sym typeface="Wingdings"/>
                        </a:rPr>
                        <m:t>2</m:t>
                      </m:r>
                      <m:r>
                        <a:rPr lang="en-US" i="1">
                          <a:solidFill>
                            <a:schemeClr val="accent3"/>
                          </a:solidFill>
                          <a:latin typeface="Cambria Math" panose="02040503050406030204" pitchFamily="18" charset="0"/>
                          <a:sym typeface="Wingdings"/>
                        </a:rPr>
                        <m:t>𝑥</m:t>
                      </m:r>
                      <m:r>
                        <a:rPr lang="en-US" i="1">
                          <a:solidFill>
                            <a:schemeClr val="accent3"/>
                          </a:solidFill>
                          <a:latin typeface="Cambria Math" panose="02040503050406030204" pitchFamily="18" charset="0"/>
                          <a:sym typeface="Wingdings"/>
                        </a:rPr>
                        <m:t>+2</m:t>
                      </m:r>
                      <m:r>
                        <a:rPr lang="en-US" i="1">
                          <a:solidFill>
                            <a:schemeClr val="accent3"/>
                          </a:solidFill>
                          <a:latin typeface="Cambria Math" panose="02040503050406030204" pitchFamily="18" charset="0"/>
                          <a:sym typeface="Wingdings"/>
                        </a:rPr>
                        <m:t>𝑧</m:t>
                      </m:r>
                      <m:r>
                        <a:rPr lang="en-US" i="1">
                          <a:solidFill>
                            <a:schemeClr val="accent3"/>
                          </a:solidFill>
                          <a:latin typeface="Cambria Math" panose="02040503050406030204" pitchFamily="18" charset="0"/>
                          <a:sym typeface="Wingdings"/>
                        </a:rPr>
                        <m:t>=12</m:t>
                      </m:r>
                    </m:oMath>
                  </m:oMathPara>
                </a14:m>
                <a:endParaRPr lang="en-US" i="1" dirty="0">
                  <a:solidFill>
                    <a:schemeClr val="accent3"/>
                  </a:solidFill>
                  <a:latin typeface="Cambria Math" panose="02040503050406030204" pitchFamily="18" charset="0"/>
                  <a:sym typeface="Wingdings"/>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i="1">
                          <a:solidFill>
                            <a:schemeClr val="accent3"/>
                          </a:solidFill>
                          <a:latin typeface="Cambria Math" panose="02040503050406030204" pitchFamily="18" charset="0"/>
                          <a:sym typeface="Wingdings"/>
                        </a:rPr>
                        <m:t>𝑥</m:t>
                      </m:r>
                      <m:r>
                        <a:rPr lang="en-US" i="1">
                          <a:solidFill>
                            <a:schemeClr val="accent3"/>
                          </a:solidFill>
                          <a:latin typeface="Cambria Math" panose="02040503050406030204" pitchFamily="18" charset="0"/>
                          <a:sym typeface="Wingdings"/>
                        </a:rPr>
                        <m:t>+</m:t>
                      </m:r>
                      <m:r>
                        <a:rPr lang="en-US" i="1">
                          <a:solidFill>
                            <a:schemeClr val="accent3"/>
                          </a:solidFill>
                          <a:latin typeface="Cambria Math" panose="02040503050406030204" pitchFamily="18" charset="0"/>
                          <a:sym typeface="Wingdings"/>
                        </a:rPr>
                        <m:t>𝑧</m:t>
                      </m:r>
                      <m:r>
                        <a:rPr lang="en-US" i="1">
                          <a:solidFill>
                            <a:schemeClr val="accent3"/>
                          </a:solidFill>
                          <a:latin typeface="Cambria Math" panose="02040503050406030204" pitchFamily="18" charset="0"/>
                          <a:sym typeface="Wingdings"/>
                        </a:rPr>
                        <m:t>=6</m:t>
                      </m:r>
                    </m:oMath>
                  </m:oMathPara>
                </a14:m>
                <a:endParaRPr lang="en-US" dirty="0">
                  <a:solidFill>
                    <a:schemeClr val="accent3"/>
                  </a:solidFill>
                </a:endParaRPr>
              </a:p>
              <a:p>
                <a:pPr>
                  <a:lnSpc>
                    <a:spcPct val="120000"/>
                  </a:lnSpc>
                </a:pPr>
                <a:r>
                  <a:rPr lang="en-US" dirty="0">
                    <a:solidFill>
                      <a:schemeClr val="accent4"/>
                    </a:solidFill>
                  </a:rPr>
                  <a:t>Substitute the solved equation into the 3</a:t>
                </a:r>
                <a:r>
                  <a:rPr lang="en-US" baseline="30000" dirty="0">
                    <a:solidFill>
                      <a:schemeClr val="accent4"/>
                    </a:solidFill>
                  </a:rPr>
                  <a:t>rd</a:t>
                </a:r>
                <a:r>
                  <a:rPr lang="en-US" dirty="0">
                    <a:solidFill>
                      <a:schemeClr val="accent4"/>
                    </a:solidFill>
                  </a:rPr>
                  <a:t>  </a:t>
                </a:r>
                <a:endParaRPr lang="en-US" i="1" dirty="0">
                  <a:solidFill>
                    <a:schemeClr val="accent4"/>
                  </a:solidFill>
                  <a:latin typeface="Cambria Math" panose="02040503050406030204" pitchFamily="18" charset="0"/>
                  <a:sym typeface="Wingdings"/>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i="1">
                          <a:solidFill>
                            <a:schemeClr val="accent4"/>
                          </a:solidFill>
                          <a:latin typeface="Cambria Math" panose="02040503050406030204" pitchFamily="18" charset="0"/>
                          <a:sym typeface="Wingdings"/>
                        </a:rPr>
                        <m:t>4</m:t>
                      </m:r>
                      <m:r>
                        <a:rPr lang="en-US" i="1">
                          <a:solidFill>
                            <a:schemeClr val="accent4"/>
                          </a:solidFill>
                          <a:latin typeface="Cambria Math" panose="02040503050406030204" pitchFamily="18" charset="0"/>
                          <a:sym typeface="Wingdings"/>
                        </a:rPr>
                        <m:t>𝑥</m:t>
                      </m:r>
                      <m:r>
                        <a:rPr lang="en-US" i="1">
                          <a:solidFill>
                            <a:schemeClr val="accent4"/>
                          </a:solidFill>
                          <a:latin typeface="Cambria Math" panose="02040503050406030204" pitchFamily="18" charset="0"/>
                          <a:sym typeface="Wingdings"/>
                        </a:rPr>
                        <m:t>+</m:t>
                      </m:r>
                      <m:d>
                        <m:dPr>
                          <m:ctrlPr>
                            <a:rPr lang="en-US" i="1">
                              <a:solidFill>
                                <a:schemeClr val="accent4"/>
                              </a:solidFill>
                              <a:latin typeface="Cambria Math" panose="02040503050406030204" pitchFamily="18" charset="0"/>
                              <a:sym typeface="Wingdings"/>
                            </a:rPr>
                          </m:ctrlPr>
                        </m:dPr>
                        <m:e>
                          <m:r>
                            <a:rPr lang="en-US" i="1">
                              <a:solidFill>
                                <a:schemeClr val="accent4"/>
                              </a:solidFill>
                              <a:latin typeface="Cambria Math" panose="02040503050406030204" pitchFamily="18" charset="0"/>
                              <a:sym typeface="Wingdings"/>
                            </a:rPr>
                            <m:t>−</m:t>
                          </m:r>
                          <m:r>
                            <a:rPr lang="en-US" i="1">
                              <a:solidFill>
                                <a:schemeClr val="accent4"/>
                              </a:solidFill>
                              <a:latin typeface="Cambria Math" panose="02040503050406030204" pitchFamily="18" charset="0"/>
                              <a:sym typeface="Wingdings"/>
                            </a:rPr>
                            <m:t>𝑥</m:t>
                          </m:r>
                          <m:r>
                            <a:rPr lang="en-US" i="1">
                              <a:solidFill>
                                <a:schemeClr val="accent4"/>
                              </a:solidFill>
                              <a:latin typeface="Cambria Math" panose="02040503050406030204" pitchFamily="18" charset="0"/>
                              <a:sym typeface="Wingdings"/>
                            </a:rPr>
                            <m:t>−</m:t>
                          </m:r>
                          <m:r>
                            <a:rPr lang="en-US" i="1">
                              <a:solidFill>
                                <a:schemeClr val="accent4"/>
                              </a:solidFill>
                              <a:latin typeface="Cambria Math" panose="02040503050406030204" pitchFamily="18" charset="0"/>
                              <a:sym typeface="Wingdings"/>
                            </a:rPr>
                            <m:t>𝑧</m:t>
                          </m:r>
                          <m:r>
                            <a:rPr lang="en-US" i="1">
                              <a:solidFill>
                                <a:schemeClr val="accent4"/>
                              </a:solidFill>
                              <a:latin typeface="Cambria Math" panose="02040503050406030204" pitchFamily="18" charset="0"/>
                              <a:sym typeface="Wingdings"/>
                            </a:rPr>
                            <m:t>+6</m:t>
                          </m:r>
                        </m:e>
                      </m:d>
                      <m:r>
                        <a:rPr lang="en-US" i="1">
                          <a:solidFill>
                            <a:schemeClr val="accent4"/>
                          </a:solidFill>
                          <a:latin typeface="Cambria Math" panose="02040503050406030204" pitchFamily="18" charset="0"/>
                          <a:sym typeface="Wingdings"/>
                        </a:rPr>
                        <m:t>+4</m:t>
                      </m:r>
                      <m:r>
                        <a:rPr lang="en-US" i="1">
                          <a:solidFill>
                            <a:schemeClr val="accent4"/>
                          </a:solidFill>
                          <a:latin typeface="Cambria Math" panose="02040503050406030204" pitchFamily="18" charset="0"/>
                          <a:sym typeface="Wingdings"/>
                        </a:rPr>
                        <m:t>𝑧</m:t>
                      </m:r>
                      <m:r>
                        <a:rPr lang="en-US" i="1">
                          <a:solidFill>
                            <a:schemeClr val="accent4"/>
                          </a:solidFill>
                          <a:latin typeface="Cambria Math" panose="02040503050406030204" pitchFamily="18" charset="0"/>
                          <a:sym typeface="Wingdings"/>
                        </a:rPr>
                        <m:t>=24</m:t>
                      </m:r>
                    </m:oMath>
                  </m:oMathPara>
                </a14:m>
                <a:endParaRPr lang="en-US" i="1" dirty="0">
                  <a:solidFill>
                    <a:schemeClr val="accent4"/>
                  </a:solidFill>
                  <a:latin typeface="Cambria Math" panose="02040503050406030204" pitchFamily="18" charset="0"/>
                  <a:sym typeface="Wingdings"/>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i="1">
                          <a:solidFill>
                            <a:schemeClr val="accent4"/>
                          </a:solidFill>
                          <a:latin typeface="Cambria Math" panose="02040503050406030204" pitchFamily="18" charset="0"/>
                          <a:sym typeface="Wingdings"/>
                        </a:rPr>
                        <m:t>3</m:t>
                      </m:r>
                      <m:r>
                        <a:rPr lang="en-US" i="1">
                          <a:solidFill>
                            <a:schemeClr val="accent4"/>
                          </a:solidFill>
                          <a:latin typeface="Cambria Math" panose="02040503050406030204" pitchFamily="18" charset="0"/>
                          <a:sym typeface="Wingdings"/>
                        </a:rPr>
                        <m:t>𝑥</m:t>
                      </m:r>
                      <m:r>
                        <a:rPr lang="en-US" i="1">
                          <a:solidFill>
                            <a:schemeClr val="accent4"/>
                          </a:solidFill>
                          <a:latin typeface="Cambria Math" panose="02040503050406030204" pitchFamily="18" charset="0"/>
                          <a:sym typeface="Wingdings"/>
                        </a:rPr>
                        <m:t>+3</m:t>
                      </m:r>
                      <m:r>
                        <a:rPr lang="en-US" i="1">
                          <a:solidFill>
                            <a:schemeClr val="accent4"/>
                          </a:solidFill>
                          <a:latin typeface="Cambria Math" panose="02040503050406030204" pitchFamily="18" charset="0"/>
                          <a:sym typeface="Wingdings"/>
                        </a:rPr>
                        <m:t>𝑧</m:t>
                      </m:r>
                      <m:r>
                        <a:rPr lang="en-US" i="1">
                          <a:solidFill>
                            <a:schemeClr val="accent4"/>
                          </a:solidFill>
                          <a:latin typeface="Cambria Math" panose="02040503050406030204" pitchFamily="18" charset="0"/>
                          <a:sym typeface="Wingdings"/>
                        </a:rPr>
                        <m:t>+6=24</m:t>
                      </m:r>
                    </m:oMath>
                  </m:oMathPara>
                </a14:m>
                <a:endParaRPr lang="en-US" i="1" dirty="0">
                  <a:solidFill>
                    <a:schemeClr val="accent4"/>
                  </a:solidFill>
                  <a:latin typeface="Cambria Math" panose="02040503050406030204" pitchFamily="18" charset="0"/>
                  <a:sym typeface="Wingdings"/>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i="1">
                          <a:solidFill>
                            <a:schemeClr val="accent4"/>
                          </a:solidFill>
                          <a:latin typeface="Cambria Math" panose="02040503050406030204" pitchFamily="18" charset="0"/>
                          <a:sym typeface="Wingdings"/>
                        </a:rPr>
                        <m:t>3</m:t>
                      </m:r>
                      <m:r>
                        <a:rPr lang="en-US" i="1">
                          <a:solidFill>
                            <a:schemeClr val="accent4"/>
                          </a:solidFill>
                          <a:latin typeface="Cambria Math" panose="02040503050406030204" pitchFamily="18" charset="0"/>
                          <a:sym typeface="Wingdings"/>
                        </a:rPr>
                        <m:t>𝑥</m:t>
                      </m:r>
                      <m:r>
                        <a:rPr lang="en-US" i="1">
                          <a:solidFill>
                            <a:schemeClr val="accent4"/>
                          </a:solidFill>
                          <a:latin typeface="Cambria Math" panose="02040503050406030204" pitchFamily="18" charset="0"/>
                          <a:sym typeface="Wingdings"/>
                        </a:rPr>
                        <m:t>+3</m:t>
                      </m:r>
                      <m:r>
                        <a:rPr lang="en-US" i="1">
                          <a:solidFill>
                            <a:schemeClr val="accent4"/>
                          </a:solidFill>
                          <a:latin typeface="Cambria Math" panose="02040503050406030204" pitchFamily="18" charset="0"/>
                          <a:sym typeface="Wingdings"/>
                        </a:rPr>
                        <m:t>𝑧</m:t>
                      </m:r>
                      <m:r>
                        <a:rPr lang="en-US" i="1">
                          <a:solidFill>
                            <a:schemeClr val="accent4"/>
                          </a:solidFill>
                          <a:latin typeface="Cambria Math" panose="02040503050406030204" pitchFamily="18" charset="0"/>
                          <a:sym typeface="Wingdings"/>
                        </a:rPr>
                        <m:t>=18</m:t>
                      </m:r>
                    </m:oMath>
                  </m:oMathPara>
                </a14:m>
                <a:endParaRPr lang="en-US" i="1" dirty="0">
                  <a:solidFill>
                    <a:schemeClr val="accent4"/>
                  </a:solidFill>
                  <a:latin typeface="Cambria Math" panose="02040503050406030204" pitchFamily="18" charset="0"/>
                  <a:sym typeface="Wingdings"/>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i="1">
                          <a:solidFill>
                            <a:schemeClr val="accent4"/>
                          </a:solidFill>
                          <a:latin typeface="Cambria Math" panose="02040503050406030204" pitchFamily="18" charset="0"/>
                          <a:sym typeface="Wingdings"/>
                        </a:rPr>
                        <m:t>𝑥</m:t>
                      </m:r>
                      <m:r>
                        <a:rPr lang="en-US" i="1">
                          <a:solidFill>
                            <a:schemeClr val="accent4"/>
                          </a:solidFill>
                          <a:latin typeface="Cambria Math" panose="02040503050406030204" pitchFamily="18" charset="0"/>
                          <a:sym typeface="Wingdings"/>
                        </a:rPr>
                        <m:t>+</m:t>
                      </m:r>
                      <m:r>
                        <a:rPr lang="en-US" i="1">
                          <a:solidFill>
                            <a:schemeClr val="accent4"/>
                          </a:solidFill>
                          <a:latin typeface="Cambria Math" panose="02040503050406030204" pitchFamily="18" charset="0"/>
                          <a:sym typeface="Wingdings"/>
                        </a:rPr>
                        <m:t>𝑧</m:t>
                      </m:r>
                      <m:r>
                        <a:rPr lang="en-US" i="1">
                          <a:solidFill>
                            <a:schemeClr val="accent4"/>
                          </a:solidFill>
                          <a:latin typeface="Cambria Math" panose="02040503050406030204" pitchFamily="18" charset="0"/>
                          <a:sym typeface="Wingdings"/>
                        </a:rPr>
                        <m:t>=6</m:t>
                      </m:r>
                    </m:oMath>
                  </m:oMathPara>
                </a14:m>
                <a:endParaRPr lang="en-US" dirty="0">
                  <a:solidFill>
                    <a:schemeClr val="accent4"/>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0" y="971550"/>
                <a:ext cx="4390262" cy="4171950"/>
              </a:xfr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753737" y="971550"/>
                <a:ext cx="4390263" cy="4171950"/>
              </a:xfrm>
            </p:spPr>
            <p:txBody>
              <a:bodyPr>
                <a:normAutofit fontScale="55000" lnSpcReduction="20000"/>
              </a:bodyPr>
              <a:lstStyle/>
              <a:p>
                <a:r>
                  <a:rPr lang="en-US" dirty="0">
                    <a:solidFill>
                      <a:schemeClr val="tx2"/>
                    </a:solidFill>
                  </a:rPr>
                  <a:t>Write the new system</a:t>
                </a:r>
              </a:p>
              <a:p>
                <a:pPr marL="0" indent="0">
                  <a:buNone/>
                </a:pPr>
                <a14:m>
                  <m:oMathPara xmlns:m="http://schemas.openxmlformats.org/officeDocument/2006/math">
                    <m:oMathParaPr>
                      <m:jc m:val="centerGroup"/>
                    </m:oMathParaPr>
                    <m:oMath xmlns:m="http://schemas.openxmlformats.org/officeDocument/2006/math">
                      <m:eqArr>
                        <m:eqArrPr>
                          <m:ctrlPr>
                            <a:rPr lang="en-US" b="0" i="1" smtClean="0">
                              <a:solidFill>
                                <a:schemeClr val="tx2"/>
                              </a:solidFill>
                              <a:latin typeface="Cambria Math" panose="02040503050406030204" pitchFamily="18" charset="0"/>
                            </a:rPr>
                          </m:ctrlPr>
                        </m:eqArrPr>
                        <m:e>
                          <m:r>
                            <a:rPr lang="en-US" b="0" i="1" smtClean="0">
                              <a:solidFill>
                                <a:schemeClr val="tx2"/>
                              </a:solidFill>
                              <a:latin typeface="Cambria Math" panose="02040503050406030204" pitchFamily="18" charset="0"/>
                            </a:rPr>
                            <m:t>𝑥</m:t>
                          </m:r>
                          <m:r>
                            <a:rPr lang="en-US" b="0" i="1" smtClean="0">
                              <a:solidFill>
                                <a:schemeClr val="tx2"/>
                              </a:solidFill>
                              <a:latin typeface="Cambria Math" panose="02040503050406030204" pitchFamily="18" charset="0"/>
                            </a:rPr>
                            <m:t>&amp;+</m:t>
                          </m:r>
                          <m:r>
                            <a:rPr lang="en-US" b="0" i="1" smtClean="0">
                              <a:solidFill>
                                <a:schemeClr val="tx2"/>
                              </a:solidFill>
                              <a:latin typeface="Cambria Math" panose="02040503050406030204" pitchFamily="18" charset="0"/>
                            </a:rPr>
                            <m:t>𝑧</m:t>
                          </m:r>
                          <m:r>
                            <a:rPr lang="en-US" b="0" i="1" smtClean="0">
                              <a:solidFill>
                                <a:schemeClr val="tx2"/>
                              </a:solidFill>
                              <a:latin typeface="Cambria Math" panose="02040503050406030204" pitchFamily="18" charset="0"/>
                            </a:rPr>
                            <m:t>&amp;=6</m:t>
                          </m:r>
                        </m:e>
                        <m:e>
                          <m:r>
                            <a:rPr lang="en-US" b="0" i="1" smtClean="0">
                              <a:solidFill>
                                <a:schemeClr val="tx2"/>
                              </a:solidFill>
                              <a:latin typeface="Cambria Math" panose="02040503050406030204" pitchFamily="18" charset="0"/>
                            </a:rPr>
                            <m:t>𝑥</m:t>
                          </m:r>
                          <m:r>
                            <a:rPr lang="en-US" b="0" i="1" smtClean="0">
                              <a:solidFill>
                                <a:schemeClr val="tx2"/>
                              </a:solidFill>
                              <a:latin typeface="Cambria Math" panose="02040503050406030204" pitchFamily="18" charset="0"/>
                            </a:rPr>
                            <m:t>&amp;+</m:t>
                          </m:r>
                          <m:r>
                            <a:rPr lang="en-US" b="0" i="1" smtClean="0">
                              <a:solidFill>
                                <a:schemeClr val="tx2"/>
                              </a:solidFill>
                              <a:latin typeface="Cambria Math" panose="02040503050406030204" pitchFamily="18" charset="0"/>
                            </a:rPr>
                            <m:t>𝑧</m:t>
                          </m:r>
                          <m:r>
                            <a:rPr lang="en-US" b="0" i="1" smtClean="0">
                              <a:solidFill>
                                <a:schemeClr val="tx2"/>
                              </a:solidFill>
                              <a:latin typeface="Cambria Math" panose="02040503050406030204" pitchFamily="18" charset="0"/>
                            </a:rPr>
                            <m:t>&amp;=6</m:t>
                          </m:r>
                        </m:e>
                      </m:eqArr>
                    </m:oMath>
                  </m:oMathPara>
                </a14:m>
                <a:endParaRPr lang="en-US" dirty="0"/>
              </a:p>
              <a:p>
                <a:r>
                  <a:rPr lang="en-US" dirty="0">
                    <a:solidFill>
                      <a:schemeClr val="accent2"/>
                    </a:solidFill>
                  </a:rPr>
                  <a:t>Solve the 1</a:t>
                </a:r>
                <a:r>
                  <a:rPr lang="en-US" baseline="30000" dirty="0">
                    <a:solidFill>
                      <a:schemeClr val="accent2"/>
                    </a:solidFill>
                  </a:rPr>
                  <a:t>st</a:t>
                </a:r>
                <a:r>
                  <a:rPr lang="en-US" dirty="0">
                    <a:solidFill>
                      <a:schemeClr val="accent2"/>
                    </a:solidFill>
                  </a:rPr>
                  <a:t> for x </a:t>
                </a:r>
                <a:r>
                  <a:rPr lang="en-US" dirty="0">
                    <a:solidFill>
                      <a:schemeClr val="accent2"/>
                    </a:solidFill>
                    <a:sym typeface="Wingdings"/>
                  </a:rPr>
                  <a:t></a:t>
                </a:r>
                <a:r>
                  <a:rPr lang="en-US" dirty="0">
                    <a:solidFill>
                      <a:schemeClr val="accent2"/>
                    </a:solidFill>
                  </a:rPr>
                  <a:t> </a:t>
                </a:r>
                <a14:m>
                  <m:oMath xmlns:m="http://schemas.openxmlformats.org/officeDocument/2006/math">
                    <m:r>
                      <a:rPr lang="en-US" i="1">
                        <a:solidFill>
                          <a:schemeClr val="accent2"/>
                        </a:solidFill>
                        <a:latin typeface="Cambria Math" panose="02040503050406030204" pitchFamily="18" charset="0"/>
                      </a:rPr>
                      <m:t>𝑥</m:t>
                    </m:r>
                    <m:r>
                      <a:rPr lang="en-US" i="1">
                        <a:solidFill>
                          <a:schemeClr val="accent2"/>
                        </a:solidFill>
                        <a:latin typeface="Cambria Math" panose="02040503050406030204" pitchFamily="18" charset="0"/>
                      </a:rPr>
                      <m:t>=6−</m:t>
                    </m:r>
                    <m:r>
                      <a:rPr lang="en-US" i="1">
                        <a:solidFill>
                          <a:schemeClr val="accent2"/>
                        </a:solidFill>
                        <a:latin typeface="Cambria Math" panose="02040503050406030204" pitchFamily="18" charset="0"/>
                      </a:rPr>
                      <m:t>𝑧</m:t>
                    </m:r>
                  </m:oMath>
                </a14:m>
                <a:endParaRPr lang="en-US" dirty="0">
                  <a:solidFill>
                    <a:schemeClr val="accent2"/>
                  </a:solidFill>
                </a:endParaRPr>
              </a:p>
              <a:p>
                <a:r>
                  <a:rPr lang="en-US" dirty="0"/>
                  <a:t>Substitute into 2</a:t>
                </a:r>
                <a:r>
                  <a:rPr lang="en-US" baseline="30000" dirty="0"/>
                  <a:t>nd</a:t>
                </a:r>
                <a:r>
                  <a:rPr lang="en-US" dirty="0"/>
                  <a:t> and solve </a:t>
                </a:r>
                <a:endParaRPr lang="en-US" i="1" dirty="0">
                  <a:latin typeface="Cambria Math" panose="02040503050406030204" pitchFamily="18" charset="0"/>
                  <a:sym typeface="Wingdings"/>
                </a:endParaRPr>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sym typeface="Wingdings"/>
                            </a:rPr>
                          </m:ctrlPr>
                        </m:dPr>
                        <m:e>
                          <m:r>
                            <a:rPr lang="en-US" i="1">
                              <a:latin typeface="Cambria Math" panose="02040503050406030204" pitchFamily="18" charset="0"/>
                              <a:sym typeface="Wingdings"/>
                            </a:rPr>
                            <m:t>6−</m:t>
                          </m:r>
                          <m:r>
                            <a:rPr lang="en-US" i="1">
                              <a:latin typeface="Cambria Math" panose="02040503050406030204" pitchFamily="18" charset="0"/>
                              <a:sym typeface="Wingdings"/>
                            </a:rPr>
                            <m:t>𝑧</m:t>
                          </m:r>
                        </m:e>
                      </m:d>
                      <m:r>
                        <a:rPr lang="en-US" i="1">
                          <a:latin typeface="Cambria Math" panose="02040503050406030204" pitchFamily="18" charset="0"/>
                          <a:sym typeface="Wingdings"/>
                        </a:rPr>
                        <m:t>+</m:t>
                      </m:r>
                      <m:r>
                        <a:rPr lang="en-US" i="1">
                          <a:latin typeface="Cambria Math" panose="02040503050406030204" pitchFamily="18" charset="0"/>
                          <a:sym typeface="Wingdings"/>
                        </a:rPr>
                        <m:t>𝑧</m:t>
                      </m:r>
                      <m:r>
                        <a:rPr lang="en-US" i="1">
                          <a:latin typeface="Cambria Math" panose="02040503050406030204" pitchFamily="18" charset="0"/>
                          <a:sym typeface="Wingdings"/>
                        </a:rPr>
                        <m:t>=6</m:t>
                      </m:r>
                    </m:oMath>
                  </m:oMathPara>
                </a14:m>
                <a:endParaRPr lang="en-US" i="1" dirty="0">
                  <a:latin typeface="Cambria Math" panose="02040503050406030204" pitchFamily="18" charset="0"/>
                  <a:sym typeface="Wingdings"/>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sym typeface="Wingdings"/>
                        </a:rPr>
                        <m:t>6=6</m:t>
                      </m:r>
                    </m:oMath>
                  </m:oMathPara>
                </a14:m>
                <a:endParaRPr lang="en-US" dirty="0">
                  <a:sym typeface="Wingdings"/>
                </a:endParaRPr>
              </a:p>
              <a:p>
                <a:r>
                  <a:rPr lang="en-US" dirty="0"/>
                  <a:t>This is true, so </a:t>
                </a:r>
                <a:r>
                  <a:rPr lang="en-US" b="1" dirty="0"/>
                  <a:t>many solutions</a:t>
                </a:r>
                <a:r>
                  <a:rPr lang="en-US" dirty="0"/>
                  <a:t>.</a:t>
                </a:r>
              </a:p>
              <a:p>
                <a:r>
                  <a:rPr lang="en-US" dirty="0">
                    <a:solidFill>
                      <a:schemeClr val="tx2"/>
                    </a:solidFill>
                  </a:rPr>
                  <a:t>Write answer by letting </a:t>
                </a:r>
              </a:p>
              <a:p>
                <a:pPr marL="0" indent="0">
                  <a:buNone/>
                </a:pPr>
                <a14:m>
                  <m:oMathPara xmlns:m="http://schemas.openxmlformats.org/officeDocument/2006/math">
                    <m:oMathParaPr>
                      <m:jc m:val="centerGroup"/>
                    </m:oMathParaPr>
                    <m:oMath xmlns:m="http://schemas.openxmlformats.org/officeDocument/2006/math">
                      <m:r>
                        <a:rPr lang="en-US" b="1" i="1">
                          <a:solidFill>
                            <a:schemeClr val="tx2"/>
                          </a:solidFill>
                          <a:latin typeface="Cambria Math" panose="02040503050406030204" pitchFamily="18" charset="0"/>
                        </a:rPr>
                        <m:t>𝒛</m:t>
                      </m:r>
                      <m:r>
                        <a:rPr lang="en-US" b="1" i="1">
                          <a:solidFill>
                            <a:schemeClr val="tx2"/>
                          </a:solidFill>
                          <a:latin typeface="Cambria Math" panose="02040503050406030204" pitchFamily="18" charset="0"/>
                        </a:rPr>
                        <m:t>=</m:t>
                      </m:r>
                      <m:r>
                        <a:rPr lang="en-US" b="1" i="1" smtClean="0">
                          <a:solidFill>
                            <a:schemeClr val="tx2"/>
                          </a:solidFill>
                          <a:latin typeface="Cambria Math" panose="02040503050406030204" pitchFamily="18" charset="0"/>
                        </a:rPr>
                        <m:t>𝒂</m:t>
                      </m:r>
                    </m:oMath>
                  </m:oMathPara>
                </a14:m>
                <a:endParaRPr lang="en-US" b="1" dirty="0">
                  <a:solidFill>
                    <a:schemeClr val="tx2"/>
                  </a:solidFill>
                </a:endParaRPr>
              </a:p>
              <a:p>
                <a:r>
                  <a:rPr lang="en-US" dirty="0">
                    <a:solidFill>
                      <a:schemeClr val="accent4"/>
                    </a:solidFill>
                  </a:rPr>
                  <a:t>Substitute into </a:t>
                </a:r>
                <a14:m>
                  <m:oMath xmlns:m="http://schemas.openxmlformats.org/officeDocument/2006/math">
                    <m:r>
                      <a:rPr lang="en-US" i="1">
                        <a:solidFill>
                          <a:schemeClr val="accent4"/>
                        </a:solidFill>
                        <a:latin typeface="Cambria Math" panose="02040503050406030204" pitchFamily="18" charset="0"/>
                      </a:rPr>
                      <m:t>𝑥</m:t>
                    </m:r>
                    <m:r>
                      <a:rPr lang="en-US" i="1">
                        <a:solidFill>
                          <a:schemeClr val="accent4"/>
                        </a:solidFill>
                        <a:latin typeface="Cambria Math" panose="02040503050406030204" pitchFamily="18" charset="0"/>
                      </a:rPr>
                      <m:t>+</m:t>
                    </m:r>
                    <m:r>
                      <a:rPr lang="en-US" i="1">
                        <a:solidFill>
                          <a:schemeClr val="accent4"/>
                        </a:solidFill>
                        <a:latin typeface="Cambria Math" panose="02040503050406030204" pitchFamily="18" charset="0"/>
                      </a:rPr>
                      <m:t>𝑧</m:t>
                    </m:r>
                    <m:r>
                      <a:rPr lang="en-US" i="1">
                        <a:solidFill>
                          <a:schemeClr val="accent4"/>
                        </a:solidFill>
                        <a:latin typeface="Cambria Math" panose="02040503050406030204" pitchFamily="18" charset="0"/>
                      </a:rPr>
                      <m:t>=6</m:t>
                    </m:r>
                  </m:oMath>
                </a14:m>
                <a:r>
                  <a:rPr lang="en-US" b="1" dirty="0">
                    <a:solidFill>
                      <a:schemeClr val="accent4"/>
                    </a:solidFill>
                  </a:rPr>
                  <a:t> </a:t>
                </a:r>
                <a:r>
                  <a:rPr lang="en-US" dirty="0">
                    <a:solidFill>
                      <a:schemeClr val="accent4"/>
                    </a:solidFill>
                  </a:rPr>
                  <a:t>and find x: </a:t>
                </a:r>
                <a:endParaRPr lang="en-US" b="1" i="1" dirty="0">
                  <a:solidFill>
                    <a:schemeClr val="accent4"/>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a:solidFill>
                            <a:schemeClr val="accent4"/>
                          </a:solidFill>
                          <a:latin typeface="Cambria Math" panose="02040503050406030204" pitchFamily="18" charset="0"/>
                        </a:rPr>
                        <m:t>𝒙</m:t>
                      </m:r>
                      <m:r>
                        <a:rPr lang="en-US" b="1" i="1">
                          <a:solidFill>
                            <a:schemeClr val="accent4"/>
                          </a:solidFill>
                          <a:latin typeface="Cambria Math" panose="02040503050406030204" pitchFamily="18" charset="0"/>
                        </a:rPr>
                        <m:t>=</m:t>
                      </m:r>
                      <m:r>
                        <a:rPr lang="en-US" b="1" i="1">
                          <a:solidFill>
                            <a:schemeClr val="accent4"/>
                          </a:solidFill>
                          <a:latin typeface="Cambria Math" panose="02040503050406030204" pitchFamily="18" charset="0"/>
                        </a:rPr>
                        <m:t>𝟔</m:t>
                      </m:r>
                      <m:r>
                        <a:rPr lang="en-US" b="1" i="1">
                          <a:solidFill>
                            <a:schemeClr val="accent4"/>
                          </a:solidFill>
                          <a:latin typeface="Cambria Math" panose="02040503050406030204" pitchFamily="18" charset="0"/>
                        </a:rPr>
                        <m:t>−</m:t>
                      </m:r>
                      <m:r>
                        <a:rPr lang="en-US" b="1" i="1" smtClean="0">
                          <a:solidFill>
                            <a:schemeClr val="accent4"/>
                          </a:solidFill>
                          <a:latin typeface="Cambria Math" panose="02040503050406030204" pitchFamily="18" charset="0"/>
                        </a:rPr>
                        <m:t>𝒂</m:t>
                      </m:r>
                    </m:oMath>
                  </m:oMathPara>
                </a14:m>
                <a:endParaRPr lang="en-US" dirty="0">
                  <a:solidFill>
                    <a:schemeClr val="accent4"/>
                  </a:solidFill>
                </a:endParaRPr>
              </a:p>
              <a:p>
                <a:r>
                  <a:rPr lang="en-US" dirty="0">
                    <a:solidFill>
                      <a:schemeClr val="accent1"/>
                    </a:solidFill>
                  </a:rPr>
                  <a:t>Substitute back into first and find y: </a:t>
                </a:r>
              </a:p>
              <a:p>
                <a:pPr marL="0" indent="0">
                  <a:buNone/>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panose="02040503050406030204" pitchFamily="18" charset="0"/>
                        </a:rPr>
                        <m:t>𝑦</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𝑧</m:t>
                      </m:r>
                      <m:r>
                        <a:rPr lang="en-US" i="1">
                          <a:solidFill>
                            <a:schemeClr val="accent1"/>
                          </a:solidFill>
                          <a:latin typeface="Cambria Math" panose="02040503050406030204" pitchFamily="18" charset="0"/>
                        </a:rPr>
                        <m:t>+6</m:t>
                      </m:r>
                    </m:oMath>
                  </m:oMathPara>
                </a14:m>
                <a:endParaRPr lang="en-US" i="1" dirty="0">
                  <a:solidFill>
                    <a:schemeClr val="accent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panose="02040503050406030204" pitchFamily="18" charset="0"/>
                        </a:rPr>
                        <m:t>𝑦</m:t>
                      </m:r>
                      <m:r>
                        <a:rPr lang="en-US" i="1">
                          <a:solidFill>
                            <a:schemeClr val="accent1"/>
                          </a:solidFill>
                          <a:latin typeface="Cambria Math" panose="02040503050406030204" pitchFamily="18" charset="0"/>
                        </a:rPr>
                        <m:t>=−</m:t>
                      </m:r>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6−</m:t>
                          </m:r>
                          <m:r>
                            <a:rPr lang="en-US" b="0" i="1" smtClean="0">
                              <a:solidFill>
                                <a:schemeClr val="accent1"/>
                              </a:solidFill>
                              <a:latin typeface="Cambria Math" panose="02040503050406030204" pitchFamily="18" charset="0"/>
                            </a:rPr>
                            <m:t>𝑎</m:t>
                          </m:r>
                        </m:e>
                      </m:d>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𝑎</m:t>
                      </m:r>
                      <m:r>
                        <a:rPr lang="en-US" i="1">
                          <a:solidFill>
                            <a:schemeClr val="accent1"/>
                          </a:solidFill>
                          <a:latin typeface="Cambria Math" panose="02040503050406030204" pitchFamily="18" charset="0"/>
                        </a:rPr>
                        <m:t>+6</m:t>
                      </m:r>
                    </m:oMath>
                  </m:oMathPara>
                </a14:m>
                <a:endParaRPr lang="en-US" i="1" dirty="0">
                  <a:solidFill>
                    <a:schemeClr val="accent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a:solidFill>
                            <a:schemeClr val="accent1"/>
                          </a:solidFill>
                          <a:latin typeface="Cambria Math" panose="02040503050406030204" pitchFamily="18" charset="0"/>
                        </a:rPr>
                        <m:t>𝒚</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𝟎</m:t>
                      </m:r>
                    </m:oMath>
                  </m:oMathPara>
                </a14:m>
                <a:endParaRPr lang="en-US" dirty="0">
                  <a:solidFill>
                    <a:schemeClr val="accent1"/>
                  </a:solidFill>
                </a:endParaRPr>
              </a:p>
              <a:p>
                <a:r>
                  <a:rPr lang="en-US" dirty="0"/>
                  <a:t>Solution: </a:t>
                </a:r>
                <a14:m>
                  <m:oMath xmlns:m="http://schemas.openxmlformats.org/officeDocument/2006/math">
                    <m:d>
                      <m:dPr>
                        <m:ctrlPr>
                          <a:rPr lang="en-US" b="1" i="1" dirty="0" smtClean="0">
                            <a:latin typeface="Cambria Math" panose="02040503050406030204" pitchFamily="18" charset="0"/>
                          </a:rPr>
                        </m:ctrlPr>
                      </m:dPr>
                      <m:e>
                        <m:r>
                          <a:rPr lang="en-US" b="1" i="1" dirty="0" smtClean="0">
                            <a:latin typeface="Cambria Math" panose="02040503050406030204" pitchFamily="18" charset="0"/>
                          </a:rPr>
                          <m:t>𝟔</m:t>
                        </m:r>
                        <m:r>
                          <a:rPr lang="en-US" b="1" i="1" dirty="0" smtClean="0">
                            <a:latin typeface="Cambria Math" panose="02040503050406030204" pitchFamily="18" charset="0"/>
                          </a:rPr>
                          <m:t>−</m:t>
                        </m:r>
                        <m:r>
                          <a:rPr lang="en-US" b="1" i="1" dirty="0" smtClean="0">
                            <a:latin typeface="Cambria Math" panose="02040503050406030204" pitchFamily="18" charset="0"/>
                          </a:rPr>
                          <m:t>𝒂</m:t>
                        </m:r>
                        <m:r>
                          <a:rPr lang="en-US" b="1" i="1" dirty="0" smtClean="0">
                            <a:latin typeface="Cambria Math" panose="02040503050406030204" pitchFamily="18" charset="0"/>
                          </a:rPr>
                          <m:t>, </m:t>
                        </m:r>
                        <m:r>
                          <a:rPr lang="en-US" b="1" i="1" dirty="0" smtClean="0">
                            <a:latin typeface="Cambria Math" panose="02040503050406030204" pitchFamily="18" charset="0"/>
                          </a:rPr>
                          <m:t>𝟎</m:t>
                        </m:r>
                        <m:r>
                          <a:rPr lang="en-US" b="1" i="1" dirty="0" smtClean="0">
                            <a:latin typeface="Cambria Math" panose="02040503050406030204" pitchFamily="18" charset="0"/>
                          </a:rPr>
                          <m:t>, </m:t>
                        </m:r>
                        <m:r>
                          <a:rPr lang="en-US" b="1" i="1" dirty="0" smtClean="0">
                            <a:latin typeface="Cambria Math" panose="02040503050406030204" pitchFamily="18" charset="0"/>
                          </a:rPr>
                          <m:t>𝒂</m:t>
                        </m:r>
                      </m:e>
                    </m:d>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753737" y="971550"/>
                <a:ext cx="4390263" cy="4171950"/>
              </a:xfrm>
              <a:blipFill>
                <a:blip r:embed="rId7"/>
                <a:stretch>
                  <a:fillRect l="-139" t="-1022"/>
                </a:stretch>
              </a:blipFill>
            </p:spPr>
            <p:txBody>
              <a:bodyPr/>
              <a:lstStyle/>
              <a:p>
                <a:r>
                  <a:rPr lang="en-US">
                    <a:noFill/>
                  </a:rPr>
                  <a:t> </a:t>
                </a:r>
              </a:p>
            </p:txBody>
          </p:sp>
        </mc:Fallback>
      </mc:AlternateContent>
      <p:sp>
        <p:nvSpPr>
          <p:cNvPr id="9523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8" name="Straight Arrow Connector 7"/>
          <p:cNvCxnSpPr/>
          <p:nvPr/>
        </p:nvCxnSpPr>
        <p:spPr>
          <a:xfrm>
            <a:off x="1371600" y="1123950"/>
            <a:ext cx="685800" cy="609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85800" y="1352550"/>
            <a:ext cx="1219200" cy="3810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85800" y="1581150"/>
            <a:ext cx="1371600" cy="15240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477000" y="1276350"/>
            <a:ext cx="76200" cy="30480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705600" y="1504950"/>
            <a:ext cx="228600" cy="762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057400" y="1885950"/>
            <a:ext cx="4495800" cy="1600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par>
                                <p:cTn id="34" presetID="10" presetClass="exit" presetSubtype="0" fill="hold"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par>
                                <p:cTn id="59" presetID="10" presetClass="exit" presetSubtype="0" fill="hold" nodeType="with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
                                            <p:txEl>
                                              <p:pRg st="3" end="3"/>
                                            </p:txEl>
                                          </p:spTgt>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14"/>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4">
                                            <p:txEl>
                                              <p:pRg st="5" end="5"/>
                                            </p:txEl>
                                          </p:spTgt>
                                        </p:tgtEl>
                                        <p:attrNameLst>
                                          <p:attrName>style.visibility</p:attrName>
                                        </p:attrNameLst>
                                      </p:cBhvr>
                                      <p:to>
                                        <p:strVal val="visible"/>
                                      </p:to>
                                    </p:set>
                                  </p:childTnLst>
                                </p:cTn>
                              </p:par>
                              <p:par>
                                <p:cTn id="90" presetID="10" presetClass="exit" presetSubtype="0" fill="hold" nodeType="withEffect">
                                  <p:stCondLst>
                                    <p:cond delay="0"/>
                                  </p:stCondLst>
                                  <p:childTnLst>
                                    <p:animEffect transition="out" filter="fade">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20"/>
                                        </p:tgtEl>
                                      </p:cBhvr>
                                    </p:animEffect>
                                    <p:set>
                                      <p:cBhvr>
                                        <p:cTn id="95" dur="1" fill="hold">
                                          <p:stCondLst>
                                            <p:cond delay="499"/>
                                          </p:stCondLst>
                                        </p:cTn>
                                        <p:tgtEl>
                                          <p:spTgt spid="20"/>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4">
                                            <p:txEl>
                                              <p:pRg st="11" end="11"/>
                                            </p:txEl>
                                          </p:spTgt>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22"/>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4">
                                            <p:txEl>
                                              <p:pRg st="15" end="15"/>
                                            </p:txEl>
                                          </p:spTgt>
                                        </p:tgtEl>
                                        <p:attrNameLst>
                                          <p:attrName>style.visibility</p:attrName>
                                        </p:attrNameLst>
                                      </p:cBhvr>
                                      <p:to>
                                        <p:strVal val="visible"/>
                                      </p:to>
                                    </p:set>
                                  </p:childTnLst>
                                </p:cTn>
                              </p:par>
                              <p:par>
                                <p:cTn id="138" presetID="10" presetClass="exit" presetSubtype="0" fill="hold" nodeType="withEffect">
                                  <p:stCondLst>
                                    <p:cond delay="0"/>
                                  </p:stCondLst>
                                  <p:childTnLst>
                                    <p:animEffect transition="out" filter="fade">
                                      <p:cBhvr>
                                        <p:cTn id="139" dur="500"/>
                                        <p:tgtEl>
                                          <p:spTgt spid="22"/>
                                        </p:tgtEl>
                                      </p:cBhvr>
                                    </p:animEffect>
                                    <p:set>
                                      <p:cBhvr>
                                        <p:cTn id="140"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extLst mod="1"/>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3.4 Solve Systems of Linear Equations in Three Variables</a:t>
            </a:r>
          </a:p>
        </p:txBody>
      </p:sp>
      <p:sp>
        <p:nvSpPr>
          <p:cNvPr id="3" name="Content Placeholder 2"/>
          <p:cNvSpPr>
            <a:spLocks noGrp="1"/>
          </p:cNvSpPr>
          <p:nvPr>
            <p:ph idx="1"/>
          </p:nvPr>
        </p:nvSpPr>
        <p:spPr/>
        <p:txBody>
          <a:bodyPr>
            <a:normAutofit/>
          </a:bodyPr>
          <a:lstStyle/>
          <a:p>
            <a:r>
              <a:rPr lang="en-US" dirty="0"/>
              <a:t>If there are infinitely many solutions</a:t>
            </a:r>
          </a:p>
          <a:p>
            <a:pPr lvl="1"/>
            <a:r>
              <a:rPr lang="en-US" dirty="0"/>
              <a:t>Let x = a</a:t>
            </a:r>
          </a:p>
          <a:p>
            <a:pPr lvl="1"/>
            <a:r>
              <a:rPr lang="en-US" dirty="0"/>
              <a:t>Solve for y in terms of a</a:t>
            </a:r>
          </a:p>
          <a:p>
            <a:pPr lvl="1"/>
            <a:r>
              <a:rPr lang="en-US" dirty="0"/>
              <a:t>Substitute those to find z in terms of a</a:t>
            </a:r>
          </a:p>
          <a:p>
            <a:pPr lvl="1"/>
            <a:r>
              <a:rPr lang="en-US" dirty="0"/>
              <a:t>Sample answer (a, a + 4, 2a)</a:t>
            </a:r>
          </a:p>
          <a:p>
            <a:endParaRPr lang="en-US" i="1"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Solve Linear Systems by Graphing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System of equations</a:t>
                </a:r>
              </a:p>
              <a:p>
                <a:pPr lvl="1"/>
                <a:r>
                  <a:rPr lang="en-US" dirty="0"/>
                  <a:t>More than one equation that share the </a:t>
                </a:r>
                <a:r>
                  <a:rPr lang="en-US"/>
                  <a:t>same solution.</a:t>
                </a:r>
                <a:endParaRPr lang="en-US" dirty="0"/>
              </a:p>
              <a:p>
                <a:pPr lvl="1"/>
                <a:r>
                  <a:rPr lang="en-US" dirty="0"/>
                  <a:t>Often they involve more than one variable.</a:t>
                </a:r>
              </a:p>
              <a:p>
                <a:pPr lvl="1"/>
                <a:r>
                  <a:rPr lang="en-US" dirty="0"/>
                  <a:t>In order to solve them, you need as many equations as there are variables.</a:t>
                </a:r>
              </a:p>
              <a:p>
                <a:pPr lvl="1"/>
                <a:endParaRPr lang="en-US" dirty="0"/>
              </a:p>
              <a:p>
                <a:pPr lvl="1"/>
                <a14:m>
                  <m:oMath xmlns:m="http://schemas.openxmlformats.org/officeDocument/2006/math">
                    <m:m>
                      <m:mPr>
                        <m:mcs>
                          <m:mc>
                            <m:mcPr>
                              <m:count m:val="1"/>
                              <m:mcJc m:val="center"/>
                            </m:mcPr>
                          </m:mc>
                        </m:mcs>
                        <m:ctrlPr>
                          <a:rPr lang="en-US" sz="3200" b="0" i="1" smtClean="0">
                            <a:latin typeface="Cambria Math" panose="02040503050406030204" pitchFamily="18" charset="0"/>
                          </a:rPr>
                        </m:ctrlPr>
                      </m:mPr>
                      <m:mr>
                        <m:e>
                          <m:r>
                            <m:rPr>
                              <m:brk m:alnAt="7"/>
                            </m:rPr>
                            <a:rPr lang="en-US" sz="3200" b="0" i="1" smtClean="0">
                              <a:latin typeface="Cambria Math"/>
                            </a:rPr>
                            <m:t>2</m:t>
                          </m:r>
                          <m:r>
                            <a:rPr lang="en-US" sz="3200" b="0" i="1" smtClean="0">
                              <a:latin typeface="Cambria Math"/>
                            </a:rPr>
                            <m:t>𝑥</m:t>
                          </m:r>
                          <m:r>
                            <a:rPr lang="en-US" sz="3200" b="0" i="1" smtClean="0">
                              <a:latin typeface="Cambria Math"/>
                            </a:rPr>
                            <m:t>+3</m:t>
                          </m:r>
                          <m:r>
                            <a:rPr lang="en-US" sz="3200" b="0" i="1" smtClean="0">
                              <a:latin typeface="Cambria Math"/>
                            </a:rPr>
                            <m:t>𝑦</m:t>
                          </m:r>
                          <m:r>
                            <a:rPr lang="en-US" sz="3200" b="0" i="1" smtClean="0">
                              <a:latin typeface="Cambria Math"/>
                            </a:rPr>
                            <m:t>=6</m:t>
                          </m:r>
                        </m:e>
                      </m:mr>
                      <m:mr>
                        <m:e>
                          <m:r>
                            <a:rPr lang="en-US" sz="3200" b="0" i="1" smtClean="0">
                              <a:latin typeface="Cambria Math"/>
                            </a:rPr>
                            <m:t>3</m:t>
                          </m:r>
                          <m:r>
                            <a:rPr lang="en-US" sz="3200" b="0" i="1" smtClean="0">
                              <a:latin typeface="Cambria Math"/>
                            </a:rPr>
                            <m:t>𝑥</m:t>
                          </m:r>
                          <m:r>
                            <a:rPr lang="en-US" sz="3200" b="0" i="1" smtClean="0">
                              <a:latin typeface="Cambria Math"/>
                            </a:rPr>
                            <m:t>−4</m:t>
                          </m:r>
                          <m:r>
                            <a:rPr lang="en-US" sz="3200" b="0" i="1" smtClean="0">
                              <a:latin typeface="Cambria Math"/>
                            </a:rPr>
                            <m:t>𝑦</m:t>
                          </m:r>
                          <m:r>
                            <a:rPr lang="en-US" sz="3200" b="0" i="1" smtClean="0">
                              <a:latin typeface="Cambria Math"/>
                            </a:rPr>
                            <m:t>=5</m:t>
                          </m:r>
                        </m:e>
                      </m:mr>
                    </m:m>
                  </m:oMath>
                </a14:m>
                <a:endParaRPr lang="en-US"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867" t="-2310"/>
                </a:stretch>
              </a:blipFill>
            </p:spPr>
            <p:txBody>
              <a:bodyPr/>
              <a:lstStyle/>
              <a:p>
                <a:r>
                  <a:rPr lang="en-US">
                    <a:noFill/>
                  </a:rPr>
                  <a:t> </a:t>
                </a:r>
              </a:p>
            </p:txBody>
          </p:sp>
        </mc:Fallback>
      </mc:AlternateContent>
      <p:sp>
        <p:nvSpPr>
          <p:cNvPr id="1026"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Quiz</a:t>
            </a:r>
          </a:p>
        </p:txBody>
      </p:sp>
      <p:sp>
        <p:nvSpPr>
          <p:cNvPr id="3" name="Content Placeholder 2"/>
          <p:cNvSpPr>
            <a:spLocks noGrp="1"/>
          </p:cNvSpPr>
          <p:nvPr>
            <p:ph idx="1"/>
          </p:nvPr>
        </p:nvSpPr>
        <p:spPr/>
        <p:txBody>
          <a:bodyPr/>
          <a:lstStyle/>
          <a:p>
            <a:r>
              <a:rPr lang="en-US" dirty="0">
                <a:hlinkClick r:id="rId3" action="ppaction://hlinkpres?slideindex=1&amp;slidetitle="/>
              </a:rPr>
              <a:t>3.4 Homework Quiz</a:t>
            </a:r>
            <a:endParaRPr lang="en-US" dirty="0"/>
          </a:p>
        </p:txBody>
      </p:sp>
    </p:spTree>
    <p:extLst>
      <p:ext uri="{BB962C8B-B14F-4D97-AF65-F5344CB8AC3E}">
        <p14:creationId xmlns:p14="http://schemas.microsoft.com/office/powerpoint/2010/main" val="171968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3.5 Perform Basic Matrix Operations</a:t>
            </a:r>
          </a:p>
        </p:txBody>
      </p:sp>
      <p:sp>
        <p:nvSpPr>
          <p:cNvPr id="3" name="Text Placeholder 2"/>
          <p:cNvSpPr>
            <a:spLocks noGrp="1"/>
          </p:cNvSpPr>
          <p:nvPr>
            <p:ph type="body" idx="1"/>
          </p:nvPr>
        </p:nvSpPr>
        <p:spPr/>
        <p:txBody>
          <a:bodyPr/>
          <a:lstStyle/>
          <a:p>
            <a:r>
              <a:rPr lang="en-US" dirty="0"/>
              <a:t>Larson Algebra 2</a:t>
            </a:r>
          </a:p>
          <a:p>
            <a:r>
              <a:rPr lang="en-US" dirty="0"/>
              <a:t>(2011)</a:t>
            </a:r>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4209361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3.5 Perform Basic Matrix Operations</a:t>
            </a:r>
          </a:p>
        </p:txBody>
      </p:sp>
      <p:sp>
        <p:nvSpPr>
          <p:cNvPr id="3" name="Content Placeholder 2"/>
          <p:cNvSpPr>
            <a:spLocks noGrp="1"/>
          </p:cNvSpPr>
          <p:nvPr>
            <p:ph idx="1"/>
          </p:nvPr>
        </p:nvSpPr>
        <p:spPr/>
        <p:txBody>
          <a:bodyPr>
            <a:normAutofit/>
          </a:bodyPr>
          <a:lstStyle/>
          <a:p>
            <a:r>
              <a:rPr lang="en-US" dirty="0"/>
              <a:t>Matrices are simply a way to organize data.  </a:t>
            </a:r>
          </a:p>
          <a:p>
            <a:r>
              <a:rPr lang="en-US" dirty="0"/>
              <a:t>For example, a computer desktop wallpaper (bitmap) is a matrix.  Each element tells what color pixel goes in that spot.</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3.5 Perform Basic Matrix Operations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A matrix is a rectangular arrangement of things (variables or numbers in math)</a:t>
                </a:r>
              </a:p>
              <a:p>
                <a14:m>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4"/>
                                  <m:mcJc m:val="center"/>
                                </m:mcPr>
                              </m:mc>
                            </m:mcs>
                            <m:ctrlPr>
                              <a:rPr lang="en-US" i="1" dirty="0">
                                <a:latin typeface="Cambria Math" panose="02040503050406030204" pitchFamily="18" charset="0"/>
                              </a:rPr>
                            </m:ctrlPr>
                          </m:mPr>
                          <m:mr>
                            <m:e>
                              <m:r>
                                <a:rPr lang="en-US" dirty="0">
                                  <a:latin typeface="Cambria Math"/>
                                </a:rPr>
                                <m:t>2</m:t>
                              </m:r>
                            </m:e>
                            <m:e>
                              <m:r>
                                <a:rPr lang="en-US" dirty="0">
                                  <a:latin typeface="Cambria Math"/>
                                </a:rPr>
                                <m:t>−1</m:t>
                              </m:r>
                            </m:e>
                            <m:e>
                              <m:r>
                                <a:rPr lang="en-US" dirty="0">
                                  <a:latin typeface="Cambria Math"/>
                                </a:rPr>
                                <m:t>5</m:t>
                              </m:r>
                            </m:e>
                            <m:e>
                              <m:r>
                                <m:rPr>
                                  <m:sty m:val="p"/>
                                </m:rPr>
                                <a:rPr lang="en-US" dirty="0">
                                  <a:latin typeface="Cambria Math"/>
                                </a:rPr>
                                <m:t>a</m:t>
                              </m:r>
                            </m:e>
                          </m:mr>
                          <m:mr>
                            <m:e>
                              <m:r>
                                <a:rPr lang="en-US" i="1" dirty="0">
                                  <a:latin typeface="Cambria Math"/>
                                </a:rPr>
                                <m:t>2</m:t>
                              </m:r>
                            </m:e>
                            <m:e>
                              <m:r>
                                <a:rPr lang="en-US" i="1" dirty="0">
                                  <a:latin typeface="Cambria Math"/>
                                </a:rPr>
                                <m:t>𝑦</m:t>
                              </m:r>
                            </m:e>
                            <m:e>
                              <m:r>
                                <a:rPr lang="en-US" i="1" dirty="0">
                                  <a:latin typeface="Cambria Math"/>
                                </a:rPr>
                                <m:t>6</m:t>
                              </m:r>
                            </m:e>
                            <m:e>
                              <m:r>
                                <a:rPr lang="en-US" i="1" dirty="0">
                                  <a:latin typeface="Cambria Math"/>
                                </a:rPr>
                                <m:t>𝑏</m:t>
                              </m:r>
                            </m:e>
                          </m:mr>
                          <m:mr>
                            <m:e>
                              <m:r>
                                <a:rPr lang="en-US" i="1" dirty="0">
                                  <a:latin typeface="Cambria Math"/>
                                </a:rPr>
                                <m:t>3</m:t>
                              </m:r>
                            </m:e>
                            <m:e>
                              <m:r>
                                <a:rPr lang="en-US" i="1" dirty="0">
                                  <a:latin typeface="Cambria Math"/>
                                </a:rPr>
                                <m:t>14</m:t>
                              </m:r>
                            </m:e>
                            <m:e>
                              <m:r>
                                <a:rPr lang="en-US" i="1" dirty="0">
                                  <a:latin typeface="Cambria Math"/>
                                </a:rPr>
                                <m:t>𝑥</m:t>
                              </m:r>
                            </m:e>
                            <m:e>
                              <m:r>
                                <a:rPr lang="en-US" i="1" dirty="0">
                                  <a:latin typeface="Cambria Math"/>
                                </a:rPr>
                                <m:t>𝑐</m:t>
                              </m:r>
                            </m:e>
                          </m:mr>
                        </m:m>
                        <m:r>
                          <m:rPr>
                            <m:nor/>
                          </m:rPr>
                          <a:rPr lang="en-US" dirty="0"/>
                          <m:t>  </m:t>
                        </m:r>
                      </m:e>
                    </m:d>
                  </m:oMath>
                </a14:m>
                <a:endParaRPr lang="en-US" dirty="0"/>
              </a:p>
              <a:p>
                <a:endParaRPr lang="en-US" dirty="0"/>
              </a:p>
              <a:p>
                <a:endParaRPr lang="en-US" dirty="0"/>
              </a:p>
              <a:p>
                <a:r>
                  <a:rPr lang="en-US" dirty="0"/>
                  <a:t>Dimensions</a:t>
                </a:r>
              </a:p>
              <a:p>
                <a:pPr lvl="1"/>
                <a:r>
                  <a:rPr lang="en-US" dirty="0"/>
                  <a:t>Rows by columns</a:t>
                </a:r>
              </a:p>
              <a:p>
                <a:pPr lvl="1"/>
                <a:r>
                  <a:rPr lang="en-US" dirty="0"/>
                  <a:t>3 × 4 for the above matrix</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733" t="-2805"/>
                </a:stretch>
              </a:blipFill>
            </p:spPr>
            <p:txBody>
              <a:bodyPr/>
              <a:lstStyle/>
              <a:p>
                <a:r>
                  <a:rPr lang="en-US">
                    <a:noFill/>
                  </a:rPr>
                  <a:t> </a:t>
                </a:r>
              </a:p>
            </p:txBody>
          </p:sp>
        </mc:Fallback>
      </mc:AlternateContent>
      <p:sp>
        <p:nvSpPr>
          <p:cNvPr id="1026"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3.5 Perform Basic Matrix Operations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US" dirty="0"/>
                  <a:t>In order for two matrices to be equal, they must be the same dimensions and corresponding elements must be the same</a:t>
                </a:r>
              </a:p>
              <a:p>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3</m:t>
                              </m:r>
                            </m:e>
                          </m:mr>
                          <m:mr>
                            <m:e>
                              <m:r>
                                <a:rPr lang="en-US" b="0" i="1" smtClean="0">
                                  <a:latin typeface="Cambria Math"/>
                                </a:rPr>
                                <m:t>2</m:t>
                              </m:r>
                            </m:e>
                            <m:e>
                              <m:r>
                                <a:rPr lang="en-US" b="0" i="1" smtClean="0">
                                  <a:latin typeface="Cambria Math"/>
                                </a:rPr>
                                <m:t>4</m:t>
                              </m:r>
                            </m:e>
                          </m:mr>
                        </m:m>
                      </m:e>
                    </m:d>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3</m:t>
                              </m:r>
                            </m:e>
                          </m:mr>
                          <m:mr>
                            <m:e>
                              <m:r>
                                <a:rPr lang="en-US" b="0" i="1" smtClean="0">
                                  <a:latin typeface="Cambria Math"/>
                                </a:rPr>
                                <m:t>2</m:t>
                              </m:r>
                            </m:e>
                            <m:e>
                              <m:r>
                                <a:rPr lang="en-US" b="0" i="1" smtClean="0">
                                  <a:latin typeface="Cambria Math"/>
                                </a:rPr>
                                <m:t>4</m:t>
                              </m:r>
                            </m:e>
                          </m:mr>
                        </m:m>
                      </m:e>
                    </m:d>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1806" t="-1320" r="-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a:bodyPr>
              <a:lstStyle/>
              <a:p>
                <a:r>
                  <a:rPr lang="en-US" dirty="0"/>
                  <a:t>Find the variables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smtClean="0">
                                  <a:solidFill>
                                    <a:schemeClr val="accent1"/>
                                  </a:solidFill>
                                  <a:latin typeface="Cambria Math"/>
                                </a:rPr>
                                <m:t>2</m:t>
                              </m:r>
                            </m:e>
                            <m:e>
                              <m:r>
                                <a:rPr lang="en-US" i="1" smtClean="0">
                                  <a:solidFill>
                                    <a:schemeClr val="accent3"/>
                                  </a:solidFill>
                                  <a:latin typeface="Cambria Math"/>
                                </a:rPr>
                                <m:t>𝑦</m:t>
                              </m:r>
                              <m:r>
                                <a:rPr lang="en-US" i="1" smtClean="0">
                                  <a:solidFill>
                                    <a:schemeClr val="accent3"/>
                                  </a:solidFill>
                                  <a:latin typeface="Cambria Math"/>
                                </a:rPr>
                                <m:t>+1</m:t>
                              </m:r>
                            </m:e>
                          </m:mr>
                          <m:mr>
                            <m:e>
                              <m:r>
                                <a:rPr lang="en-US" i="1" smtClean="0">
                                  <a:solidFill>
                                    <a:schemeClr val="accent4"/>
                                  </a:solidFill>
                                  <a:latin typeface="Cambria Math"/>
                                </a:rPr>
                                <m:t>𝑥</m:t>
                              </m:r>
                              <m:r>
                                <a:rPr lang="en-US" i="1" smtClean="0">
                                  <a:solidFill>
                                    <a:schemeClr val="accent4"/>
                                  </a:solidFill>
                                  <a:latin typeface="Cambria Math"/>
                                </a:rPr>
                                <m:t>/3</m:t>
                              </m:r>
                            </m:e>
                            <m:e>
                              <m:r>
                                <a:rPr lang="en-US" i="1" smtClean="0">
                                  <a:solidFill>
                                    <a:schemeClr val="accent2"/>
                                  </a:solidFill>
                                  <a:latin typeface="Cambria Math"/>
                                </a:rPr>
                                <m:t>4</m:t>
                              </m:r>
                            </m:e>
                          </m:mr>
                        </m:m>
                      </m:e>
                    </m:d>
                    <m:r>
                      <a:rPr lang="en-US" i="1">
                        <a:latin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smtClean="0">
                                  <a:solidFill>
                                    <a:schemeClr val="accent1"/>
                                  </a:solidFill>
                                  <a:latin typeface="Cambria Math"/>
                                </a:rPr>
                                <m:t>𝑤</m:t>
                              </m:r>
                            </m:e>
                            <m:e>
                              <m:r>
                                <a:rPr lang="en-US" i="1" smtClean="0">
                                  <a:solidFill>
                                    <a:schemeClr val="accent3"/>
                                  </a:solidFill>
                                  <a:latin typeface="Cambria Math"/>
                                </a:rPr>
                                <m:t>−4</m:t>
                              </m:r>
                            </m:e>
                          </m:mr>
                          <m:mr>
                            <m:e>
                              <m:r>
                                <a:rPr lang="en-US" i="1" smtClean="0">
                                  <a:solidFill>
                                    <a:schemeClr val="accent4"/>
                                  </a:solidFill>
                                  <a:latin typeface="Cambria Math"/>
                                </a:rPr>
                                <m:t>5</m:t>
                              </m:r>
                            </m:e>
                            <m:e>
                              <m:r>
                                <a:rPr lang="en-US" i="1" smtClean="0">
                                  <a:solidFill>
                                    <a:schemeClr val="accent2"/>
                                  </a:solidFill>
                                  <a:latin typeface="Cambria Math"/>
                                </a:rPr>
                                <m:t>𝑧</m:t>
                              </m:r>
                              <m:r>
                                <a:rPr lang="en-US" i="1" smtClean="0">
                                  <a:solidFill>
                                    <a:schemeClr val="accent2"/>
                                  </a:solidFill>
                                  <a:latin typeface="Cambria Math"/>
                                </a:rPr>
                                <m:t>−4</m:t>
                              </m:r>
                            </m:e>
                          </m:mr>
                        </m:m>
                      </m:e>
                    </m:d>
                  </m:oMath>
                </a14:m>
                <a:endParaRPr lang="en-US" dirty="0"/>
              </a:p>
              <a:p>
                <a:pPr marL="0" lvl="3" defTabSz="931134">
                  <a:defRPr/>
                </a:pPr>
                <a14:m>
                  <m:oMath xmlns:m="http://schemas.openxmlformats.org/officeDocument/2006/math">
                    <m:r>
                      <a:rPr lang="en-US" i="1" dirty="0" smtClean="0">
                        <a:solidFill>
                          <a:schemeClr val="accent1"/>
                        </a:solidFill>
                        <a:latin typeface="Cambria Math" panose="02040503050406030204" pitchFamily="18" charset="0"/>
                      </a:rPr>
                      <m:t>2=</m:t>
                    </m:r>
                    <m:r>
                      <a:rPr lang="en-US" i="1" dirty="0" smtClean="0">
                        <a:solidFill>
                          <a:schemeClr val="accent1"/>
                        </a:solidFill>
                        <a:latin typeface="Cambria Math" panose="02040503050406030204" pitchFamily="18" charset="0"/>
                      </a:rPr>
                      <m:t>𝑤</m:t>
                    </m:r>
                  </m:oMath>
                </a14:m>
                <a:endParaRPr lang="en-US" dirty="0">
                  <a:solidFill>
                    <a:schemeClr val="accent1"/>
                  </a:solidFill>
                </a:endParaRPr>
              </a:p>
              <a:p>
                <a:pPr marL="0" lvl="3" defTabSz="931134">
                  <a:defRPr/>
                </a:pPr>
                <a14:m>
                  <m:oMath xmlns:m="http://schemas.openxmlformats.org/officeDocument/2006/math">
                    <m:r>
                      <a:rPr lang="en-US" i="1" dirty="0">
                        <a:solidFill>
                          <a:schemeClr val="accent3"/>
                        </a:solidFill>
                        <a:latin typeface="Cambria Math" panose="02040503050406030204" pitchFamily="18" charset="0"/>
                      </a:rPr>
                      <m:t>𝑦</m:t>
                    </m:r>
                    <m:r>
                      <a:rPr lang="en-US" i="1" dirty="0">
                        <a:solidFill>
                          <a:schemeClr val="accent3"/>
                        </a:solidFill>
                        <a:latin typeface="Cambria Math" panose="02040503050406030204" pitchFamily="18" charset="0"/>
                      </a:rPr>
                      <m:t>+1=−4→</m:t>
                    </m:r>
                    <m:r>
                      <a:rPr lang="en-US" i="1" dirty="0">
                        <a:solidFill>
                          <a:schemeClr val="accent3"/>
                        </a:solidFill>
                        <a:latin typeface="Cambria Math" panose="02040503050406030204" pitchFamily="18" charset="0"/>
                      </a:rPr>
                      <m:t>𝑦</m:t>
                    </m:r>
                    <m:r>
                      <a:rPr lang="en-US" i="1" dirty="0">
                        <a:solidFill>
                          <a:schemeClr val="accent3"/>
                        </a:solidFill>
                        <a:latin typeface="Cambria Math" panose="02040503050406030204" pitchFamily="18" charset="0"/>
                      </a:rPr>
                      <m:t>=−5</m:t>
                    </m:r>
                  </m:oMath>
                </a14:m>
                <a:endParaRPr lang="en-US" b="0" i="1" dirty="0">
                  <a:solidFill>
                    <a:schemeClr val="accent3"/>
                  </a:solidFill>
                  <a:latin typeface="Cambria Math" panose="02040503050406030204" pitchFamily="18" charset="0"/>
                </a:endParaRPr>
              </a:p>
              <a:p>
                <a:pPr marL="0" lvl="3" defTabSz="931134">
                  <a:defRPr/>
                </a:pPr>
                <a14:m>
                  <m:oMath xmlns:m="http://schemas.openxmlformats.org/officeDocument/2006/math">
                    <m:f>
                      <m:fPr>
                        <m:ctrlPr>
                          <a:rPr lang="en-US" i="1" dirty="0" smtClean="0">
                            <a:solidFill>
                              <a:schemeClr val="accent4"/>
                            </a:solidFill>
                            <a:latin typeface="Cambria Math" panose="02040503050406030204" pitchFamily="18" charset="0"/>
                          </a:rPr>
                        </m:ctrlPr>
                      </m:fPr>
                      <m:num>
                        <m:r>
                          <a:rPr lang="en-US" i="1" dirty="0" smtClean="0">
                            <a:solidFill>
                              <a:schemeClr val="accent4"/>
                            </a:solidFill>
                            <a:latin typeface="Cambria Math" panose="02040503050406030204" pitchFamily="18" charset="0"/>
                          </a:rPr>
                          <m:t>𝑥</m:t>
                        </m:r>
                      </m:num>
                      <m:den>
                        <m:r>
                          <a:rPr lang="en-US" i="1" dirty="0" smtClean="0">
                            <a:solidFill>
                              <a:schemeClr val="accent4"/>
                            </a:solidFill>
                            <a:latin typeface="Cambria Math" panose="02040503050406030204" pitchFamily="18" charset="0"/>
                          </a:rPr>
                          <m:t>3</m:t>
                        </m:r>
                      </m:den>
                    </m:f>
                    <m:r>
                      <a:rPr lang="en-US" i="1" dirty="0" smtClean="0">
                        <a:solidFill>
                          <a:schemeClr val="accent4"/>
                        </a:solidFill>
                        <a:latin typeface="Cambria Math" panose="02040503050406030204" pitchFamily="18" charset="0"/>
                      </a:rPr>
                      <m:t>=5</m:t>
                    </m:r>
                    <m:r>
                      <a:rPr lang="en-US" b="0" i="1" dirty="0" smtClean="0">
                        <a:solidFill>
                          <a:schemeClr val="accent4"/>
                        </a:solidFill>
                        <a:latin typeface="Cambria Math" panose="02040503050406030204" pitchFamily="18" charset="0"/>
                      </a:rPr>
                      <m:t>→</m:t>
                    </m:r>
                    <m:r>
                      <a:rPr lang="en-US" i="1" dirty="0">
                        <a:solidFill>
                          <a:schemeClr val="accent4"/>
                        </a:solidFill>
                        <a:latin typeface="Cambria Math" panose="02040503050406030204" pitchFamily="18" charset="0"/>
                      </a:rPr>
                      <m:t>𝑥</m:t>
                    </m:r>
                    <m:r>
                      <a:rPr lang="en-US" i="1" dirty="0">
                        <a:solidFill>
                          <a:schemeClr val="accent4"/>
                        </a:solidFill>
                        <a:latin typeface="Cambria Math" panose="02040503050406030204" pitchFamily="18" charset="0"/>
                      </a:rPr>
                      <m:t>=15</m:t>
                    </m:r>
                  </m:oMath>
                </a14:m>
                <a:r>
                  <a:rPr lang="en-US" dirty="0"/>
                  <a:t> </a:t>
                </a:r>
              </a:p>
              <a:p>
                <a:pPr marL="0" lvl="3" defTabSz="931134">
                  <a:defRPr/>
                </a:pPr>
                <a14:m>
                  <m:oMath xmlns:m="http://schemas.openxmlformats.org/officeDocument/2006/math">
                    <m:r>
                      <a:rPr lang="en-US" i="1" dirty="0" smtClean="0">
                        <a:solidFill>
                          <a:schemeClr val="accent2"/>
                        </a:solidFill>
                        <a:latin typeface="Cambria Math" panose="02040503050406030204" pitchFamily="18" charset="0"/>
                      </a:rPr>
                      <m:t>4=</m:t>
                    </m:r>
                    <m:r>
                      <a:rPr lang="en-US" i="1" dirty="0" smtClean="0">
                        <a:solidFill>
                          <a:schemeClr val="accent2"/>
                        </a:solidFill>
                        <a:latin typeface="Cambria Math" panose="02040503050406030204" pitchFamily="18" charset="0"/>
                      </a:rPr>
                      <m:t>𝑧</m:t>
                    </m:r>
                    <m:r>
                      <a:rPr lang="en-US" b="0" i="1" dirty="0" smtClean="0">
                        <a:solidFill>
                          <a:schemeClr val="accent2"/>
                        </a:solidFill>
                        <a:latin typeface="Cambria Math" panose="02040503050406030204" pitchFamily="18" charset="0"/>
                      </a:rPr>
                      <m:t>−</m:t>
                    </m:r>
                    <m:r>
                      <a:rPr lang="en-US" i="1" dirty="0" smtClean="0">
                        <a:solidFill>
                          <a:schemeClr val="accent2"/>
                        </a:solidFill>
                        <a:latin typeface="Cambria Math" panose="02040503050406030204" pitchFamily="18" charset="0"/>
                      </a:rPr>
                      <m:t>4</m:t>
                    </m:r>
                    <m:r>
                      <a:rPr lang="en-US" b="0" i="1" dirty="0" smtClean="0">
                        <a:solidFill>
                          <a:schemeClr val="accent2"/>
                        </a:solidFill>
                        <a:latin typeface="Cambria Math" panose="02040503050406030204" pitchFamily="18" charset="0"/>
                      </a:rPr>
                      <m:t>→</m:t>
                    </m:r>
                    <m:r>
                      <a:rPr lang="en-US" i="1" dirty="0">
                        <a:solidFill>
                          <a:schemeClr val="accent2"/>
                        </a:solidFill>
                        <a:latin typeface="Cambria Math" panose="02040503050406030204" pitchFamily="18" charset="0"/>
                      </a:rPr>
                      <m:t>𝑧</m:t>
                    </m:r>
                    <m:r>
                      <a:rPr lang="en-US" i="1" dirty="0">
                        <a:solidFill>
                          <a:schemeClr val="accent2"/>
                        </a:solidFill>
                        <a:latin typeface="Cambria Math" panose="02040503050406030204" pitchFamily="18" charset="0"/>
                      </a:rPr>
                      <m:t>=8</m:t>
                    </m:r>
                  </m:oMath>
                </a14:m>
                <a:endParaRPr lang="en-US" dirty="0">
                  <a:solidFill>
                    <a:schemeClr val="accent2"/>
                  </a:solidFill>
                </a:endParaRP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l="-1944" t="-1320"/>
                </a:stretch>
              </a:blipFill>
            </p:spPr>
            <p:txBody>
              <a:bodyPr/>
              <a:lstStyle/>
              <a:p>
                <a:r>
                  <a:rPr lang="en-US">
                    <a:noFill/>
                  </a:rPr>
                  <a:t> </a:t>
                </a:r>
              </a:p>
            </p:txBody>
          </p:sp>
        </mc:Fallback>
      </mc:AlternateContent>
      <p:sp>
        <p:nvSpPr>
          <p:cNvPr id="1843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36"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3.5 Perform Basic Matrix Operations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Adding and Subtracting</a:t>
                </a:r>
              </a:p>
              <a:p>
                <a:pPr lvl="1"/>
                <a:r>
                  <a:rPr lang="en-US" dirty="0"/>
                  <a:t>You can only add and subtract matrices that are the same dimensions</a:t>
                </a:r>
              </a:p>
              <a:p>
                <a:pPr lvl="1"/>
                <a:r>
                  <a:rPr lang="en-US" dirty="0"/>
                  <a:t>When you add or subtract, add the corresponding elements.</a:t>
                </a:r>
              </a:p>
              <a:p>
                <a:pPr lvl="1"/>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solidFill>
                                    <a:schemeClr val="accent1"/>
                                  </a:solidFill>
                                  <a:latin typeface="Cambria Math"/>
                                </a:rPr>
                                <m:t>1</m:t>
                              </m:r>
                            </m:e>
                            <m:e>
                              <m:r>
                                <a:rPr lang="en-US" b="0" i="1" smtClean="0">
                                  <a:solidFill>
                                    <a:schemeClr val="accent3"/>
                                  </a:solidFill>
                                  <a:latin typeface="Cambria Math"/>
                                </a:rPr>
                                <m:t>2</m:t>
                              </m:r>
                            </m:e>
                          </m:mr>
                          <m:mr>
                            <m:e>
                              <m:r>
                                <a:rPr lang="en-US" b="0" i="1" smtClean="0">
                                  <a:solidFill>
                                    <a:schemeClr val="accent4"/>
                                  </a:solidFill>
                                  <a:latin typeface="Cambria Math"/>
                                </a:rPr>
                                <m:t>−5</m:t>
                              </m:r>
                            </m:e>
                            <m:e>
                              <m:r>
                                <a:rPr lang="en-US" b="0" i="1" smtClean="0">
                                  <a:solidFill>
                                    <a:schemeClr val="accent2"/>
                                  </a:solidFill>
                                  <a:latin typeface="Cambria Math"/>
                                </a:rPr>
                                <m:t>4</m:t>
                              </m:r>
                            </m:e>
                          </m:mr>
                        </m:m>
                      </m:e>
                    </m:d>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solidFill>
                                    <a:schemeClr val="accent1"/>
                                  </a:solidFill>
                                  <a:latin typeface="Cambria Math"/>
                                </a:rPr>
                                <m:t>−</m:t>
                              </m:r>
                              <m:r>
                                <a:rPr lang="en-US" b="0" i="1" smtClean="0">
                                  <a:solidFill>
                                    <a:schemeClr val="accent1"/>
                                  </a:solidFill>
                                  <a:latin typeface="Cambria Math"/>
                                </a:rPr>
                                <m:t>2</m:t>
                              </m:r>
                            </m:e>
                            <m:e>
                              <m:r>
                                <a:rPr lang="en-US" b="0" i="1" smtClean="0">
                                  <a:solidFill>
                                    <a:schemeClr val="accent3"/>
                                  </a:solidFill>
                                  <a:latin typeface="Cambria Math"/>
                                </a:rPr>
                                <m:t>5</m:t>
                              </m:r>
                            </m:e>
                          </m:mr>
                          <m:mr>
                            <m:e>
                              <m:r>
                                <a:rPr lang="en-US" b="0" i="1" smtClean="0">
                                  <a:solidFill>
                                    <a:schemeClr val="accent4"/>
                                  </a:solidFill>
                                  <a:latin typeface="Cambria Math"/>
                                </a:rPr>
                                <m:t>4</m:t>
                              </m:r>
                            </m:e>
                            <m:e>
                              <m:r>
                                <a:rPr lang="en-US" b="0" i="1" smtClean="0">
                                  <a:solidFill>
                                    <a:schemeClr val="accent2"/>
                                  </a:solidFill>
                                  <a:latin typeface="Cambria Math"/>
                                </a:rPr>
                                <m:t>−3</m:t>
                              </m:r>
                            </m:e>
                          </m:mr>
                        </m:m>
                      </m:e>
                    </m:d>
                  </m:oMath>
                </a14:m>
                <a:endParaRPr lang="en-US" dirty="0"/>
              </a:p>
              <a:p>
                <a:pPr lvl="1"/>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solidFill>
                                    <a:schemeClr val="accent1"/>
                                  </a:solidFill>
                                  <a:latin typeface="Cambria Math" panose="02040503050406030204" pitchFamily="18" charset="0"/>
                                </a:rPr>
                                <m:t>1+</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−2</m:t>
                                  </m:r>
                                </m:e>
                              </m:d>
                            </m:e>
                            <m:e>
                              <m:r>
                                <a:rPr lang="en-US" b="0" i="1" smtClean="0">
                                  <a:solidFill>
                                    <a:schemeClr val="accent3"/>
                                  </a:solidFill>
                                  <a:latin typeface="Cambria Math" panose="02040503050406030204" pitchFamily="18" charset="0"/>
                                </a:rPr>
                                <m:t>2+5</m:t>
                              </m:r>
                            </m:e>
                          </m:mr>
                          <m:mr>
                            <m:e>
                              <m:r>
                                <a:rPr lang="en-US" b="0" i="1" smtClean="0">
                                  <a:solidFill>
                                    <a:schemeClr val="accent4"/>
                                  </a:solidFill>
                                  <a:latin typeface="Cambria Math" panose="02040503050406030204" pitchFamily="18" charset="0"/>
                                </a:rPr>
                                <m:t>−5+4</m:t>
                              </m:r>
                            </m:e>
                            <m:e>
                              <m:r>
                                <a:rPr lang="en-US" b="0" i="1" smtClean="0">
                                  <a:solidFill>
                                    <a:schemeClr val="accent2"/>
                                  </a:solidFill>
                                  <a:latin typeface="Cambria Math" panose="02040503050406030204" pitchFamily="18" charset="0"/>
                                </a:rPr>
                                <m:t>4+</m:t>
                              </m:r>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−3</m:t>
                                  </m:r>
                                </m:e>
                              </m:d>
                            </m:e>
                          </m:mr>
                        </m:m>
                      </m:e>
                    </m:d>
                  </m:oMath>
                </a14:m>
                <a:endParaRPr lang="en-US" b="0" dirty="0"/>
              </a:p>
              <a:p>
                <a:pPr lvl="1"/>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solidFill>
                                    <a:schemeClr val="accent1"/>
                                  </a:solidFill>
                                  <a:latin typeface="Cambria Math" panose="02040503050406030204" pitchFamily="18" charset="0"/>
                                </a:rPr>
                                <m:t>−1</m:t>
                              </m:r>
                            </m:e>
                            <m:e>
                              <m:r>
                                <a:rPr lang="en-US" b="0" i="1" smtClean="0">
                                  <a:solidFill>
                                    <a:schemeClr val="accent3"/>
                                  </a:solidFill>
                                  <a:latin typeface="Cambria Math" panose="02040503050406030204" pitchFamily="18" charset="0"/>
                                </a:rPr>
                                <m:t>7</m:t>
                              </m:r>
                            </m:e>
                          </m:mr>
                          <m:mr>
                            <m:e>
                              <m:r>
                                <a:rPr lang="en-US" b="0" i="1" smtClean="0">
                                  <a:solidFill>
                                    <a:schemeClr val="accent4"/>
                                  </a:solidFill>
                                  <a:latin typeface="Cambria Math" panose="02040503050406030204" pitchFamily="18" charset="0"/>
                                </a:rPr>
                                <m:t>−1</m:t>
                              </m:r>
                            </m:e>
                            <m:e>
                              <m:r>
                                <a:rPr lang="en-US" b="0" i="1" smtClean="0">
                                  <a:solidFill>
                                    <a:schemeClr val="accent2"/>
                                  </a:solidFill>
                                  <a:latin typeface="Cambria Math" panose="02040503050406030204" pitchFamily="18" charset="0"/>
                                </a:rPr>
                                <m:t>1</m:t>
                              </m:r>
                            </m:e>
                          </m:mr>
                        </m:m>
                      </m:e>
                    </m:d>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733" t="-990"/>
                </a:stretch>
              </a:blipFill>
            </p:spPr>
            <p:txBody>
              <a:bodyPr/>
              <a:lstStyle/>
              <a:p>
                <a:r>
                  <a:rPr lang="en-US">
                    <a:noFill/>
                  </a:rPr>
                  <a:t> </a:t>
                </a:r>
              </a:p>
            </p:txBody>
          </p:sp>
        </mc:Fallback>
      </mc:AlternateContent>
      <p:sp>
        <p:nvSpPr>
          <p:cNvPr id="19458"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extLst mod="1"/>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3.5 Perform Basic Matrix Operations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lstStyle/>
              <a:p>
                <a14:m>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solidFill>
                                    <a:schemeClr val="accent1"/>
                                  </a:solidFill>
                                  <a:latin typeface="Cambria Math"/>
                                </a:rPr>
                                <m:t>2</m:t>
                              </m:r>
                            </m:e>
                            <m:e>
                              <m:r>
                                <a:rPr lang="en-US" b="0" i="1" smtClean="0">
                                  <a:solidFill>
                                    <a:schemeClr val="accent3"/>
                                  </a:solidFill>
                                  <a:latin typeface="Cambria Math"/>
                                </a:rPr>
                                <m:t>−3</m:t>
                              </m:r>
                            </m:e>
                          </m:mr>
                        </m:m>
                      </m:e>
                    </m:d>
                    <m:r>
                      <a:rPr lang="en-US" b="0" i="1" smtClean="0">
                        <a:latin typeface="Cambria Math"/>
                      </a:rPr>
                      <m:t>−</m:t>
                    </m:r>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solidFill>
                                    <a:schemeClr val="accent1"/>
                                  </a:solidFill>
                                  <a:latin typeface="Cambria Math"/>
                                </a:rPr>
                                <m:t>3</m:t>
                              </m:r>
                            </m:e>
                            <m:e>
                              <m:r>
                                <a:rPr lang="en-US" b="0" i="1" smtClean="0">
                                  <a:solidFill>
                                    <a:schemeClr val="accent3"/>
                                  </a:solidFill>
                                  <a:latin typeface="Cambria Math"/>
                                </a:rPr>
                                <m:t>4</m:t>
                              </m:r>
                            </m:e>
                          </m:mr>
                        </m:m>
                      </m:e>
                    </m:d>
                    <m:r>
                      <a:rPr lang="en-US" b="0" i="1" smtClean="0">
                        <a:latin typeface="Cambria Math"/>
                      </a:rPr>
                      <m:t>+[</m:t>
                    </m:r>
                    <m:m>
                      <m:mPr>
                        <m:plcHide m:val="on"/>
                        <m:mcs>
                          <m:mc>
                            <m:mcPr>
                              <m:count m:val="2"/>
                              <m:mcJc m:val="center"/>
                            </m:mcPr>
                          </m:mc>
                        </m:mcs>
                        <m:ctrlPr>
                          <a:rPr lang="en-US" b="0" i="1" smtClean="0">
                            <a:latin typeface="Cambria Math" panose="02040503050406030204" pitchFamily="18" charset="0"/>
                          </a:rPr>
                        </m:ctrlPr>
                      </m:mPr>
                      <m:mr>
                        <m:e>
                          <m:r>
                            <a:rPr lang="en-US" b="0" i="1" smtClean="0">
                              <a:solidFill>
                                <a:schemeClr val="accent1"/>
                              </a:solidFill>
                              <a:latin typeface="Cambria Math"/>
                            </a:rPr>
                            <m:t>1</m:t>
                          </m:r>
                        </m:e>
                        <m:e>
                          <m:r>
                            <a:rPr lang="en-US" b="0" i="1" smtClean="0">
                              <a:solidFill>
                                <a:schemeClr val="accent3"/>
                              </a:solidFill>
                              <a:latin typeface="Cambria Math"/>
                            </a:rPr>
                            <m:t>0</m:t>
                          </m:r>
                        </m:e>
                      </m:mr>
                    </m:m>
                    <m:r>
                      <a:rPr lang="en-US" b="0" i="1" smtClean="0">
                        <a:latin typeface="Cambria Math"/>
                      </a:rPr>
                      <m:t>]</m:t>
                    </m:r>
                  </m:oMath>
                </a14:m>
                <a:endParaRPr lang="en-US" dirty="0"/>
              </a:p>
              <a:p>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solidFill>
                                    <a:schemeClr val="accent1"/>
                                  </a:solidFill>
                                  <a:latin typeface="Cambria Math" panose="02040503050406030204" pitchFamily="18" charset="0"/>
                                </a:rPr>
                                <m:t>2−3+1</m:t>
                              </m:r>
                            </m:e>
                            <m:e>
                              <m:r>
                                <a:rPr lang="en-US" b="0" i="1" smtClean="0">
                                  <a:solidFill>
                                    <a:schemeClr val="accent3"/>
                                  </a:solidFill>
                                  <a:latin typeface="Cambria Math" panose="02040503050406030204" pitchFamily="18" charset="0"/>
                                </a:rPr>
                                <m:t>−3−4+0</m:t>
                              </m:r>
                            </m:e>
                          </m:mr>
                        </m:m>
                      </m:e>
                    </m:d>
                  </m:oMath>
                </a14:m>
                <a:endParaRPr lang="en-US" b="0" dirty="0"/>
              </a:p>
              <a:p>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solidFill>
                                    <a:schemeClr val="accent1"/>
                                  </a:solidFill>
                                  <a:latin typeface="Cambria Math" panose="02040503050406030204" pitchFamily="18" charset="0"/>
                                </a:rPr>
                                <m:t>0</m:t>
                              </m:r>
                            </m:e>
                            <m:e>
                              <m:r>
                                <a:rPr lang="en-US" b="0" i="1" smtClean="0">
                                  <a:solidFill>
                                    <a:schemeClr val="accent3"/>
                                  </a:solidFill>
                                  <a:latin typeface="Cambria Math" panose="02040503050406030204" pitchFamily="18" charset="0"/>
                                </a:rPr>
                                <m:t>−7</m:t>
                              </m:r>
                            </m:e>
                          </m:mr>
                        </m:m>
                      </m:e>
                    </m:d>
                  </m:oMath>
                </a14:m>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1806" t="-4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lstStyle/>
              <a:p>
                <a14:m>
                  <m:oMath xmlns:m="http://schemas.openxmlformats.org/officeDocument/2006/math">
                    <m:d>
                      <m:dPr>
                        <m:begChr m:val="["/>
                        <m:endChr m:val="]"/>
                        <m:ctrlPr>
                          <a:rPr lang="en-US" i="1">
                            <a:latin typeface="Cambria Math" panose="02040503050406030204" pitchFamily="18" charset="0"/>
                          </a:rPr>
                        </m:ctrlPr>
                      </m:dPr>
                      <m:e>
                        <m:m>
                          <m:mPr>
                            <m:plcHide m:val="on"/>
                            <m:mcs>
                              <m:mc>
                                <m:mcPr>
                                  <m:count m:val="2"/>
                                  <m:mcJc m:val="center"/>
                                </m:mcPr>
                              </m:mc>
                            </m:mcs>
                            <m:ctrlPr>
                              <a:rPr lang="en-US" i="1">
                                <a:latin typeface="Cambria Math" panose="02040503050406030204" pitchFamily="18" charset="0"/>
                              </a:rPr>
                            </m:ctrlPr>
                          </m:mPr>
                          <m:mr>
                            <m:e>
                              <m:r>
                                <a:rPr lang="en-US" i="1">
                                  <a:latin typeface="Cambria Math"/>
                                </a:rPr>
                                <m:t>1</m:t>
                              </m:r>
                            </m:e>
                            <m:e>
                              <m:r>
                                <a:rPr lang="en-US" i="1">
                                  <a:latin typeface="Cambria Math"/>
                                </a:rPr>
                                <m:t>4</m:t>
                              </m:r>
                            </m:e>
                          </m:mr>
                          <m:mr>
                            <m:e>
                              <m:r>
                                <a:rPr lang="en-US" i="1">
                                  <a:latin typeface="Cambria Math"/>
                                </a:rPr>
                                <m:t>2</m:t>
                              </m:r>
                            </m:e>
                            <m:e>
                              <m:r>
                                <a:rPr lang="en-US" i="1">
                                  <a:latin typeface="Cambria Math"/>
                                </a:rPr>
                                <m:t>3</m:t>
                              </m:r>
                            </m:e>
                          </m:mr>
                        </m:m>
                      </m:e>
                    </m:d>
                    <m:r>
                      <a:rPr lang="en-US" i="1">
                        <a:latin typeface="Cambria Math"/>
                      </a:rPr>
                      <m:t>−</m:t>
                    </m:r>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r>
                                <a:rPr lang="en-US" i="1">
                                  <a:latin typeface="Cambria Math"/>
                                </a:rPr>
                                <m:t>0</m:t>
                              </m:r>
                            </m:e>
                            <m:e>
                              <m:r>
                                <a:rPr lang="en-US" i="1">
                                  <a:latin typeface="Cambria Math"/>
                                </a:rPr>
                                <m:t>3</m:t>
                              </m:r>
                            </m:e>
                            <m:e>
                              <m:r>
                                <a:rPr lang="en-US" i="1">
                                  <a:latin typeface="Cambria Math"/>
                                </a:rPr>
                                <m:t>1</m:t>
                              </m:r>
                            </m:e>
                          </m:mr>
                          <m:mr>
                            <m:e>
                              <m:r>
                                <a:rPr lang="en-US" i="1">
                                  <a:latin typeface="Cambria Math"/>
                                </a:rPr>
                                <m:t>2</m:t>
                              </m:r>
                            </m:e>
                            <m:e>
                              <m:r>
                                <a:rPr lang="en-US" i="1">
                                  <a:latin typeface="Cambria Math"/>
                                </a:rPr>
                                <m:t>5</m:t>
                              </m:r>
                            </m:e>
                            <m:e>
                              <m:r>
                                <a:rPr lang="en-US" i="1">
                                  <a:latin typeface="Cambria Math"/>
                                </a:rPr>
                                <m:t>2</m:t>
                              </m:r>
                            </m:e>
                          </m:mr>
                        </m:m>
                      </m:e>
                    </m:d>
                  </m:oMath>
                </a14:m>
                <a:endParaRPr lang="en-US" dirty="0"/>
              </a:p>
              <a:p>
                <a:r>
                  <a:rPr lang="en-US" dirty="0"/>
                  <a:t>Can’t add because the matrices are different dimensions</a:t>
                </a: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l="-1944" r="-3056"/>
                </a:stretch>
              </a:blipFill>
            </p:spPr>
            <p:txBody>
              <a:bodyPr/>
              <a:lstStyle/>
              <a:p>
                <a:r>
                  <a:rPr lang="en-US">
                    <a:noFill/>
                  </a:rPr>
                  <a:t> </a:t>
                </a:r>
              </a:p>
            </p:txBody>
          </p:sp>
        </mc:Fallback>
      </mc:AlternateContent>
      <p:sp>
        <p:nvSpPr>
          <p:cNvPr id="20482"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4"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extLst mod="1"/>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3.5 Perform Basic Matrix Operations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Scalar Multiplication</a:t>
                </a:r>
              </a:p>
              <a:p>
                <a:pPr lvl="1"/>
                <a:r>
                  <a:rPr lang="en-US" dirty="0"/>
                  <a:t>Multiply each element by the scalar</a:t>
                </a:r>
              </a:p>
              <a:p>
                <a:pPr lvl="1"/>
                <a:r>
                  <a:rPr lang="en-US" dirty="0"/>
                  <a:t>Distribute</a:t>
                </a:r>
              </a:p>
              <a:p>
                <a14:m>
                  <m:oMath xmlns:m="http://schemas.openxmlformats.org/officeDocument/2006/math">
                    <m:r>
                      <a:rPr lang="en-US" b="0" i="1" smtClean="0">
                        <a:latin typeface="Cambria Math"/>
                      </a:rPr>
                      <m:t>3</m:t>
                    </m:r>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r>
                                <a:rPr lang="en-US" b="0" i="1" smtClean="0">
                                  <a:latin typeface="Cambria Math"/>
                                </a:rPr>
                                <m:t>5</m:t>
                              </m:r>
                            </m:e>
                            <m:e>
                              <m:r>
                                <a:rPr lang="en-US" b="0" i="1" smtClean="0">
                                  <a:latin typeface="Cambria Math"/>
                                </a:rPr>
                                <m:t>−2</m:t>
                              </m:r>
                            </m:e>
                            <m:e>
                              <m:r>
                                <a:rPr lang="en-US" b="0" i="1" smtClean="0">
                                  <a:latin typeface="Cambria Math"/>
                                </a:rPr>
                                <m:t>7</m:t>
                              </m:r>
                            </m:e>
                          </m:mr>
                          <m:mr>
                            <m:e>
                              <m:r>
                                <a:rPr lang="en-US" b="0" i="1" smtClean="0">
                                  <a:latin typeface="Cambria Math"/>
                                </a:rPr>
                                <m:t>−3</m:t>
                              </m:r>
                            </m:e>
                            <m:e>
                              <m:r>
                                <a:rPr lang="en-US" b="0" i="1" smtClean="0">
                                  <a:latin typeface="Cambria Math"/>
                                </a:rPr>
                                <m:t>8</m:t>
                              </m:r>
                            </m:e>
                            <m:e>
                              <m:r>
                                <a:rPr lang="en-US" b="0" i="1" smtClean="0">
                                  <a:latin typeface="Cambria Math"/>
                                </a:rPr>
                                <m:t>4</m:t>
                              </m:r>
                            </m:e>
                          </m:mr>
                        </m:m>
                      </m:e>
                    </m:d>
                  </m:oMath>
                </a14:m>
                <a:endParaRPr lang="en-US" dirty="0"/>
              </a:p>
              <a:p>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5</m:t>
                                  </m:r>
                                </m:e>
                              </m:d>
                            </m:e>
                            <m:e>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e>
                            <m:e>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7</m:t>
                                  </m:r>
                                </m:e>
                              </m:d>
                            </m:e>
                          </m:mr>
                          <m:mr>
                            <m:e>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−3</m:t>
                                  </m:r>
                                </m:e>
                              </m:d>
                            </m:e>
                            <m:e>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8</m:t>
                                  </m:r>
                                </m:e>
                              </m:d>
                            </m:e>
                            <m:e>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4</m:t>
                                  </m:r>
                                </m:e>
                              </m:d>
                            </m:e>
                          </m:mr>
                        </m:m>
                      </m:e>
                    </m:d>
                  </m:oMath>
                </a14:m>
                <a:endParaRPr lang="en-US" b="0" dirty="0"/>
              </a:p>
              <a:p>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15</m:t>
                              </m:r>
                            </m:e>
                            <m:e>
                              <m:r>
                                <a:rPr lang="en-US" b="0" i="1" smtClean="0">
                                  <a:latin typeface="Cambria Math" panose="02040503050406030204" pitchFamily="18" charset="0"/>
                                </a:rPr>
                                <m:t>−6</m:t>
                              </m:r>
                            </m:e>
                            <m:e>
                              <m:r>
                                <a:rPr lang="en-US" b="0" i="1" smtClean="0">
                                  <a:latin typeface="Cambria Math" panose="02040503050406030204" pitchFamily="18" charset="0"/>
                                </a:rPr>
                                <m:t>21</m:t>
                              </m:r>
                            </m:e>
                          </m:mr>
                          <m:mr>
                            <m:e>
                              <m:r>
                                <a:rPr lang="en-US" b="0" i="1" smtClean="0">
                                  <a:latin typeface="Cambria Math" panose="02040503050406030204" pitchFamily="18" charset="0"/>
                                </a:rPr>
                                <m:t>−9</m:t>
                              </m:r>
                            </m:e>
                            <m:e>
                              <m:r>
                                <a:rPr lang="en-US" b="0" i="1" smtClean="0">
                                  <a:latin typeface="Cambria Math" panose="02040503050406030204" pitchFamily="18" charset="0"/>
                                </a:rPr>
                                <m:t>24</m:t>
                              </m:r>
                            </m:e>
                            <m:e>
                              <m:r>
                                <a:rPr lang="en-US" b="0" i="1" smtClean="0">
                                  <a:latin typeface="Cambria Math" panose="02040503050406030204" pitchFamily="18" charset="0"/>
                                </a:rPr>
                                <m:t>12</m:t>
                              </m:r>
                            </m:e>
                          </m:mr>
                        </m:m>
                      </m:e>
                    </m:d>
                  </m:oMath>
                </a14:m>
                <a:endParaRPr lang="en-US" dirty="0"/>
              </a:p>
              <a:p>
                <a:pPr lvl="1"/>
                <a:endParaRPr lang="en-US" dirty="0"/>
              </a:p>
              <a:p>
                <a:pPr lvl="1"/>
                <a:endParaRPr lang="en-US" dirty="0"/>
              </a:p>
              <a:p>
                <a:pPr lvl="1"/>
                <a:endParaRPr lang="en-US" dirty="0"/>
              </a:p>
              <a:p>
                <a:pPr lvl="1"/>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867" t="-1320"/>
                </a:stretch>
              </a:blipFill>
            </p:spPr>
            <p:txBody>
              <a:bodyPr/>
              <a:lstStyle/>
              <a:p>
                <a:r>
                  <a:rPr lang="en-US">
                    <a:noFill/>
                  </a:rPr>
                  <a:t> </a:t>
                </a:r>
              </a:p>
            </p:txBody>
          </p:sp>
        </mc:Fallback>
      </mc:AlternateContent>
      <p:sp>
        <p:nvSpPr>
          <p:cNvPr id="2355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3.5 Perform Basic Matrix Operations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971550"/>
                <a:ext cx="9144000" cy="4171950"/>
              </a:xfrm>
            </p:spPr>
            <p:txBody>
              <a:bodyPr>
                <a:normAutofit fontScale="70000" lnSpcReduction="20000"/>
              </a:bodyPr>
              <a:lstStyle/>
              <a:p>
                <a:r>
                  <a:rPr lang="en-US" sz="2800" dirty="0"/>
                  <a:t>The National Weather Service keeps track of weather.</a:t>
                </a:r>
              </a:p>
              <a:p>
                <a:endParaRPr lang="en-US" sz="2800" dirty="0"/>
              </a:p>
              <a:p>
                <a:endParaRPr lang="en-US" sz="2800" dirty="0"/>
              </a:p>
              <a:p>
                <a:endParaRPr lang="en-US" sz="2800" dirty="0"/>
              </a:p>
              <a:p>
                <a:endParaRPr lang="en-US" sz="2800" dirty="0"/>
              </a:p>
              <a:p>
                <a:endParaRPr lang="en-US" sz="2800" dirty="0"/>
              </a:p>
              <a:p>
                <a:r>
                  <a:rPr lang="en-US" sz="2800" dirty="0"/>
                  <a:t>What is meaning of the first matrix + second matrix?</a:t>
                </a:r>
              </a:p>
              <a:p>
                <a:pPr lvl="1"/>
                <a:r>
                  <a:rPr lang="en-US" sz="2800" dirty="0"/>
                  <a:t>The total number of days of each type for each city.</a:t>
                </a:r>
              </a:p>
              <a:p>
                <a:r>
                  <a:rPr lang="en-US" sz="2800" dirty="0"/>
                  <a:t>Use matrix operations to find the total weather stats of each city</a:t>
                </a:r>
              </a:p>
              <a:p>
                <a:pPr lvl="1"/>
                <a14:m>
                  <m:oMath xmlns:m="http://schemas.openxmlformats.org/officeDocument/2006/math">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m>
                          <m:mPr>
                            <m:plcHide m:val="on"/>
                            <m:mcs>
                              <m:mc>
                                <m:mcPr>
                                  <m:count m:val="2"/>
                                  <m:mcJc m:val="center"/>
                                </m:mcPr>
                              </m:mc>
                            </m:mcs>
                            <m:ctrlPr>
                              <a:rPr lang="en-US" sz="2800" b="0" i="1" smtClean="0">
                                <a:latin typeface="Cambria Math" panose="02040503050406030204" pitchFamily="18" charset="0"/>
                              </a:rPr>
                            </m:ctrlPr>
                          </m:mPr>
                          <m:mr>
                            <m:e>
                              <m:r>
                                <a:rPr lang="en-US" sz="2800" b="0" i="1" smtClean="0">
                                  <a:latin typeface="Cambria Math" panose="02040503050406030204" pitchFamily="18" charset="0"/>
                                </a:rPr>
                                <m:t>13+14</m:t>
                              </m:r>
                            </m:e>
                            <m:e>
                              <m:r>
                                <a:rPr lang="en-US" sz="2800" b="0" i="1" smtClean="0">
                                  <a:latin typeface="Cambria Math" panose="02040503050406030204" pitchFamily="18" charset="0"/>
                                </a:rPr>
                                <m:t>18+15</m:t>
                              </m:r>
                            </m:e>
                          </m:mr>
                          <m:mr>
                            <m:e>
                              <m:r>
                                <a:rPr lang="en-US" sz="2800" b="0" i="1" smtClean="0">
                                  <a:latin typeface="Cambria Math" panose="02040503050406030204" pitchFamily="18" charset="0"/>
                                </a:rPr>
                                <m:t>16+18</m:t>
                              </m:r>
                            </m:e>
                            <m:e>
                              <m:r>
                                <a:rPr lang="en-US" sz="2800" b="0" i="1" smtClean="0">
                                  <a:latin typeface="Cambria Math" panose="02040503050406030204" pitchFamily="18" charset="0"/>
                                </a:rPr>
                                <m:t>13+18</m:t>
                              </m:r>
                            </m:e>
                          </m:mr>
                          <m:mr>
                            <m:e>
                              <m:r>
                                <a:rPr lang="en-US" sz="2800" b="0" i="1" smtClean="0">
                                  <a:latin typeface="Cambria Math" panose="02040503050406030204" pitchFamily="18" charset="0"/>
                                </a:rPr>
                                <m:t>12+2</m:t>
                              </m:r>
                            </m:e>
                            <m:e>
                              <m:r>
                                <a:rPr lang="en-US" sz="2800" b="0" i="1" smtClean="0">
                                  <a:latin typeface="Cambria Math" panose="02040503050406030204" pitchFamily="18" charset="0"/>
                                </a:rPr>
                                <m:t>19+8</m:t>
                              </m:r>
                            </m:e>
                          </m:mr>
                        </m:m>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m>
                          <m:mPr>
                            <m:plcHide m:val="on"/>
                            <m:mcs>
                              <m:mc>
                                <m:mcPr>
                                  <m:count m:val="2"/>
                                  <m:mcJc m:val="center"/>
                                </m:mcPr>
                              </m:mc>
                            </m:mcs>
                            <m:ctrlPr>
                              <a:rPr lang="en-US" sz="2800" b="0" i="1" smtClean="0">
                                <a:latin typeface="Cambria Math" panose="02040503050406030204" pitchFamily="18" charset="0"/>
                              </a:rPr>
                            </m:ctrlPr>
                          </m:mPr>
                          <m:mr>
                            <m:e>
                              <m:r>
                                <a:rPr lang="en-US" sz="2800" b="0" i="1" smtClean="0">
                                  <a:latin typeface="Cambria Math" panose="02040503050406030204" pitchFamily="18" charset="0"/>
                                </a:rPr>
                                <m:t>27</m:t>
                              </m:r>
                            </m:e>
                            <m:e>
                              <m:r>
                                <a:rPr lang="en-US" sz="2800" b="0" i="1" smtClean="0">
                                  <a:latin typeface="Cambria Math" panose="02040503050406030204" pitchFamily="18" charset="0"/>
                                </a:rPr>
                                <m:t>33</m:t>
                              </m:r>
                            </m:e>
                          </m:mr>
                          <m:mr>
                            <m:e>
                              <m:r>
                                <a:rPr lang="en-US" sz="2800" b="0" i="1" smtClean="0">
                                  <a:latin typeface="Cambria Math" panose="02040503050406030204" pitchFamily="18" charset="0"/>
                                </a:rPr>
                                <m:t>34</m:t>
                              </m:r>
                            </m:e>
                            <m:e>
                              <m:r>
                                <a:rPr lang="en-US" sz="2800" b="0" i="1" smtClean="0">
                                  <a:latin typeface="Cambria Math" panose="02040503050406030204" pitchFamily="18" charset="0"/>
                                </a:rPr>
                                <m:t>31</m:t>
                              </m:r>
                            </m:e>
                          </m:mr>
                          <m:mr>
                            <m:e>
                              <m:r>
                                <a:rPr lang="en-US" sz="2800" b="0" i="1" smtClean="0">
                                  <a:latin typeface="Cambria Math" panose="02040503050406030204" pitchFamily="18" charset="0"/>
                                </a:rPr>
                                <m:t>14</m:t>
                              </m:r>
                            </m:e>
                            <m:e>
                              <m:r>
                                <a:rPr lang="en-US" sz="2800" b="0" i="1" smtClean="0">
                                  <a:latin typeface="Cambria Math" panose="02040503050406030204" pitchFamily="18" charset="0"/>
                                </a:rPr>
                                <m:t>27</m:t>
                              </m:r>
                            </m:e>
                          </m:mr>
                        </m:m>
                      </m:e>
                    </m:d>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971550"/>
                <a:ext cx="9144000" cy="4171950"/>
              </a:xfrm>
              <a:blipFill>
                <a:blip r:embed="rId7"/>
                <a:stretch>
                  <a:fillRect l="-600" t="-2190"/>
                </a:stretch>
              </a:blipFill>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918020669"/>
              </p:ext>
            </p:extLst>
          </p:nvPr>
        </p:nvGraphicFramePr>
        <p:xfrm>
          <a:off x="0" y="1352550"/>
          <a:ext cx="4572000" cy="16459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617220">
                <a:tc>
                  <a:txBody>
                    <a:bodyPr/>
                    <a:lstStyle/>
                    <a:p>
                      <a:r>
                        <a:rPr lang="en-US" sz="1800" dirty="0"/>
                        <a:t>June 2014</a:t>
                      </a:r>
                    </a:p>
                  </a:txBody>
                  <a:tcPr marT="34290" marB="34290"/>
                </a:tc>
                <a:tc>
                  <a:txBody>
                    <a:bodyPr/>
                    <a:lstStyle/>
                    <a:p>
                      <a:r>
                        <a:rPr lang="en-US" sz="1800" dirty="0"/>
                        <a:t>Benton Harbor</a:t>
                      </a:r>
                    </a:p>
                  </a:txBody>
                  <a:tcPr marT="34290" marB="34290"/>
                </a:tc>
                <a:tc>
                  <a:txBody>
                    <a:bodyPr/>
                    <a:lstStyle/>
                    <a:p>
                      <a:r>
                        <a:rPr lang="en-US" sz="1800" dirty="0"/>
                        <a:t>South Bend</a:t>
                      </a:r>
                    </a:p>
                  </a:txBody>
                  <a:tcPr marT="34290" marB="34290"/>
                </a:tc>
                <a:extLst>
                  <a:ext uri="{0D108BD9-81ED-4DB2-BD59-A6C34878D82A}">
                    <a16:rowId xmlns:a16="http://schemas.microsoft.com/office/drawing/2014/main" val="10000"/>
                  </a:ext>
                </a:extLst>
              </a:tr>
              <a:tr h="342900">
                <a:tc>
                  <a:txBody>
                    <a:bodyPr/>
                    <a:lstStyle/>
                    <a:p>
                      <a:r>
                        <a:rPr lang="en-US" sz="1800" dirty="0" err="1"/>
                        <a:t>Precip</a:t>
                      </a:r>
                      <a:r>
                        <a:rPr lang="en-US" sz="1800" dirty="0"/>
                        <a:t> Days</a:t>
                      </a:r>
                    </a:p>
                  </a:txBody>
                  <a:tcPr marT="34290" marB="34290"/>
                </a:tc>
                <a:tc>
                  <a:txBody>
                    <a:bodyPr/>
                    <a:lstStyle/>
                    <a:p>
                      <a:r>
                        <a:rPr lang="en-US" sz="1800" dirty="0"/>
                        <a:t>13</a:t>
                      </a:r>
                    </a:p>
                  </a:txBody>
                  <a:tcPr marT="34290" marB="34290"/>
                </a:tc>
                <a:tc>
                  <a:txBody>
                    <a:bodyPr/>
                    <a:lstStyle/>
                    <a:p>
                      <a:r>
                        <a:rPr lang="en-US" sz="1800" dirty="0"/>
                        <a:t>18</a:t>
                      </a:r>
                    </a:p>
                  </a:txBody>
                  <a:tcPr marT="34290" marB="34290"/>
                </a:tc>
                <a:extLst>
                  <a:ext uri="{0D108BD9-81ED-4DB2-BD59-A6C34878D82A}">
                    <a16:rowId xmlns:a16="http://schemas.microsoft.com/office/drawing/2014/main" val="10001"/>
                  </a:ext>
                </a:extLst>
              </a:tr>
              <a:tr h="342900">
                <a:tc>
                  <a:txBody>
                    <a:bodyPr/>
                    <a:lstStyle/>
                    <a:p>
                      <a:r>
                        <a:rPr lang="en-US" sz="1800" dirty="0"/>
                        <a:t>Clear Days</a:t>
                      </a:r>
                    </a:p>
                  </a:txBody>
                  <a:tcPr marT="34290" marB="34290"/>
                </a:tc>
                <a:tc>
                  <a:txBody>
                    <a:bodyPr/>
                    <a:lstStyle/>
                    <a:p>
                      <a:r>
                        <a:rPr lang="en-US" sz="1800" dirty="0"/>
                        <a:t>16</a:t>
                      </a:r>
                    </a:p>
                  </a:txBody>
                  <a:tcPr marT="34290" marB="34290"/>
                </a:tc>
                <a:tc>
                  <a:txBody>
                    <a:bodyPr/>
                    <a:lstStyle/>
                    <a:p>
                      <a:r>
                        <a:rPr lang="en-US" sz="1800" dirty="0"/>
                        <a:t>13</a:t>
                      </a:r>
                    </a:p>
                  </a:txBody>
                  <a:tcPr marT="34290" marB="34290"/>
                </a:tc>
                <a:extLst>
                  <a:ext uri="{0D108BD9-81ED-4DB2-BD59-A6C34878D82A}">
                    <a16:rowId xmlns:a16="http://schemas.microsoft.com/office/drawing/2014/main" val="10002"/>
                  </a:ext>
                </a:extLst>
              </a:tr>
              <a:tr h="342900">
                <a:tc>
                  <a:txBody>
                    <a:bodyPr/>
                    <a:lstStyle/>
                    <a:p>
                      <a:r>
                        <a:rPr lang="en-US" sz="1800" dirty="0"/>
                        <a:t>Ab Norm T</a:t>
                      </a:r>
                    </a:p>
                  </a:txBody>
                  <a:tcPr marT="34290" marB="34290"/>
                </a:tc>
                <a:tc>
                  <a:txBody>
                    <a:bodyPr/>
                    <a:lstStyle/>
                    <a:p>
                      <a:r>
                        <a:rPr lang="en-US" sz="1800" dirty="0"/>
                        <a:t>12</a:t>
                      </a:r>
                    </a:p>
                  </a:txBody>
                  <a:tcPr marT="34290" marB="34290"/>
                </a:tc>
                <a:tc>
                  <a:txBody>
                    <a:bodyPr/>
                    <a:lstStyle/>
                    <a:p>
                      <a:r>
                        <a:rPr lang="en-US" sz="1800" dirty="0"/>
                        <a:t>19</a:t>
                      </a:r>
                    </a:p>
                  </a:txBody>
                  <a:tcPr marT="34290" marB="34290"/>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7451363"/>
              </p:ext>
            </p:extLst>
          </p:nvPr>
        </p:nvGraphicFramePr>
        <p:xfrm>
          <a:off x="4876800" y="1352550"/>
          <a:ext cx="4267200" cy="164592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tblGrid>
              <a:tr h="617220">
                <a:tc>
                  <a:txBody>
                    <a:bodyPr/>
                    <a:lstStyle/>
                    <a:p>
                      <a:r>
                        <a:rPr lang="en-US" sz="1800" dirty="0"/>
                        <a:t>July 2014</a:t>
                      </a:r>
                    </a:p>
                  </a:txBody>
                  <a:tcPr marT="34290" marB="34290"/>
                </a:tc>
                <a:tc>
                  <a:txBody>
                    <a:bodyPr/>
                    <a:lstStyle/>
                    <a:p>
                      <a:r>
                        <a:rPr lang="en-US" sz="1800" dirty="0"/>
                        <a:t>Benton Harbor</a:t>
                      </a:r>
                    </a:p>
                  </a:txBody>
                  <a:tcPr marT="34290" marB="34290"/>
                </a:tc>
                <a:tc>
                  <a:txBody>
                    <a:bodyPr/>
                    <a:lstStyle/>
                    <a:p>
                      <a:r>
                        <a:rPr lang="en-US" sz="1800" dirty="0"/>
                        <a:t>South</a:t>
                      </a:r>
                      <a:r>
                        <a:rPr lang="en-US" sz="1800" baseline="0" dirty="0"/>
                        <a:t> Bend</a:t>
                      </a:r>
                      <a:endParaRPr lang="en-US" sz="1800" dirty="0"/>
                    </a:p>
                  </a:txBody>
                  <a:tcPr marT="34290" marB="34290"/>
                </a:tc>
                <a:extLst>
                  <a:ext uri="{0D108BD9-81ED-4DB2-BD59-A6C34878D82A}">
                    <a16:rowId xmlns:a16="http://schemas.microsoft.com/office/drawing/2014/main" val="10000"/>
                  </a:ext>
                </a:extLst>
              </a:tr>
              <a:tr h="342900">
                <a:tc>
                  <a:txBody>
                    <a:bodyPr/>
                    <a:lstStyle/>
                    <a:p>
                      <a:r>
                        <a:rPr lang="en-US" sz="1800" dirty="0" err="1"/>
                        <a:t>Precip</a:t>
                      </a:r>
                      <a:r>
                        <a:rPr lang="en-US" sz="1800" dirty="0"/>
                        <a:t> Days</a:t>
                      </a:r>
                    </a:p>
                  </a:txBody>
                  <a:tcPr marT="34290" marB="34290"/>
                </a:tc>
                <a:tc>
                  <a:txBody>
                    <a:bodyPr/>
                    <a:lstStyle/>
                    <a:p>
                      <a:r>
                        <a:rPr lang="en-US" sz="1800" dirty="0"/>
                        <a:t>14</a:t>
                      </a:r>
                    </a:p>
                  </a:txBody>
                  <a:tcPr marT="34290" marB="34290"/>
                </a:tc>
                <a:tc>
                  <a:txBody>
                    <a:bodyPr/>
                    <a:lstStyle/>
                    <a:p>
                      <a:r>
                        <a:rPr lang="en-US" sz="1800" dirty="0"/>
                        <a:t>15</a:t>
                      </a:r>
                    </a:p>
                  </a:txBody>
                  <a:tcPr marT="34290" marB="34290"/>
                </a:tc>
                <a:extLst>
                  <a:ext uri="{0D108BD9-81ED-4DB2-BD59-A6C34878D82A}">
                    <a16:rowId xmlns:a16="http://schemas.microsoft.com/office/drawing/2014/main" val="10001"/>
                  </a:ext>
                </a:extLst>
              </a:tr>
              <a:tr h="342900">
                <a:tc>
                  <a:txBody>
                    <a:bodyPr/>
                    <a:lstStyle/>
                    <a:p>
                      <a:r>
                        <a:rPr lang="en-US" sz="1800" dirty="0"/>
                        <a:t>Clear Days</a:t>
                      </a:r>
                    </a:p>
                  </a:txBody>
                  <a:tcPr marT="34290" marB="34290"/>
                </a:tc>
                <a:tc>
                  <a:txBody>
                    <a:bodyPr/>
                    <a:lstStyle/>
                    <a:p>
                      <a:r>
                        <a:rPr lang="en-US" sz="1800" dirty="0"/>
                        <a:t>18</a:t>
                      </a:r>
                    </a:p>
                  </a:txBody>
                  <a:tcPr marT="34290" marB="34290"/>
                </a:tc>
                <a:tc>
                  <a:txBody>
                    <a:bodyPr/>
                    <a:lstStyle/>
                    <a:p>
                      <a:r>
                        <a:rPr lang="en-US" sz="1800" dirty="0"/>
                        <a:t>18</a:t>
                      </a:r>
                    </a:p>
                  </a:txBody>
                  <a:tcPr marT="34290" marB="34290"/>
                </a:tc>
                <a:extLst>
                  <a:ext uri="{0D108BD9-81ED-4DB2-BD59-A6C34878D82A}">
                    <a16:rowId xmlns:a16="http://schemas.microsoft.com/office/drawing/2014/main" val="10002"/>
                  </a:ext>
                </a:extLst>
              </a:tr>
              <a:tr h="342900">
                <a:tc>
                  <a:txBody>
                    <a:bodyPr/>
                    <a:lstStyle/>
                    <a:p>
                      <a:r>
                        <a:rPr lang="en-US" sz="1800" dirty="0"/>
                        <a:t>Ab Norm T</a:t>
                      </a:r>
                    </a:p>
                  </a:txBody>
                  <a:tcPr marT="34290" marB="34290"/>
                </a:tc>
                <a:tc>
                  <a:txBody>
                    <a:bodyPr/>
                    <a:lstStyle/>
                    <a:p>
                      <a:r>
                        <a:rPr lang="en-US" sz="1800" dirty="0"/>
                        <a:t>2</a:t>
                      </a:r>
                    </a:p>
                  </a:txBody>
                  <a:tcPr marT="34290" marB="34290"/>
                </a:tc>
                <a:tc>
                  <a:txBody>
                    <a:bodyPr/>
                    <a:lstStyle/>
                    <a:p>
                      <a:r>
                        <a:rPr lang="en-US" sz="1800" dirty="0"/>
                        <a:t>8</a:t>
                      </a:r>
                    </a:p>
                  </a:txBody>
                  <a:tcPr marT="34290" marB="34290"/>
                </a:tc>
                <a:extLst>
                  <a:ext uri="{0D108BD9-81ED-4DB2-BD59-A6C34878D82A}">
                    <a16:rowId xmlns:a16="http://schemas.microsoft.com/office/drawing/2014/main" val="10003"/>
                  </a:ext>
                </a:extLst>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36252069"/>
              </p:ext>
            </p:extLst>
          </p:nvPr>
        </p:nvGraphicFramePr>
        <p:xfrm>
          <a:off x="1371600" y="1911542"/>
          <a:ext cx="2514600" cy="1086928"/>
        </p:xfrm>
        <a:graphic>
          <a:graphicData uri="http://schemas.openxmlformats.org/presentationml/2006/ole">
            <mc:AlternateContent xmlns:mc="http://schemas.openxmlformats.org/markup-compatibility/2006">
              <mc:Choice xmlns:v="urn:schemas-microsoft-com:vml" Requires="v">
                <p:oleObj spid="_x0000_s32081" name="Equation" r:id="rId8" imgW="672840" imgH="711000" progId="Equation.DSMT4">
                  <p:embed/>
                </p:oleObj>
              </mc:Choice>
              <mc:Fallback>
                <p:oleObj name="Equation" r:id="rId8" imgW="672840" imgH="7110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1911542"/>
                        <a:ext cx="2514600" cy="10869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 name="Object 4"/>
          <p:cNvGraphicFramePr>
            <a:graphicFrameLocks noChangeAspect="1"/>
          </p:cNvGraphicFramePr>
          <p:nvPr>
            <p:extLst>
              <p:ext uri="{D42A27DB-BD31-4B8C-83A1-F6EECF244321}">
                <p14:modId xmlns:p14="http://schemas.microsoft.com/office/powerpoint/2010/main" val="3194191834"/>
              </p:ext>
            </p:extLst>
          </p:nvPr>
        </p:nvGraphicFramePr>
        <p:xfrm>
          <a:off x="6172200" y="1943869"/>
          <a:ext cx="2514600" cy="1087041"/>
        </p:xfrm>
        <a:graphic>
          <a:graphicData uri="http://schemas.openxmlformats.org/presentationml/2006/ole">
            <mc:AlternateContent xmlns:mc="http://schemas.openxmlformats.org/markup-compatibility/2006">
              <mc:Choice xmlns:v="urn:schemas-microsoft-com:vml" Requires="v">
                <p:oleObj spid="_x0000_s32082" name="Equation" r:id="rId10" imgW="672840" imgH="711000" progId="Equation.DSMT4">
                  <p:embed/>
                </p:oleObj>
              </mc:Choice>
              <mc:Fallback>
                <p:oleObj name="Equation" r:id="rId10" imgW="672840" imgH="71100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200" y="1943869"/>
                        <a:ext cx="2514600" cy="10870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extLst mod="1"/>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Quiz</a:t>
            </a:r>
          </a:p>
        </p:txBody>
      </p:sp>
      <p:sp>
        <p:nvSpPr>
          <p:cNvPr id="3" name="Content Placeholder 2"/>
          <p:cNvSpPr>
            <a:spLocks noGrp="1"/>
          </p:cNvSpPr>
          <p:nvPr>
            <p:ph idx="1"/>
          </p:nvPr>
        </p:nvSpPr>
        <p:spPr/>
        <p:txBody>
          <a:bodyPr/>
          <a:lstStyle/>
          <a:p>
            <a:r>
              <a:rPr lang="en-US" dirty="0">
                <a:hlinkClick r:id="rId3" action="ppaction://hlinkpres?slideindex=1&amp;slidetitle="/>
              </a:rPr>
              <a:t>3.5 Homework Quiz</a:t>
            </a:r>
            <a:endParaRPr lang="en-US" dirty="0"/>
          </a:p>
        </p:txBody>
      </p:sp>
    </p:spTree>
    <p:extLst>
      <p:ext uri="{BB962C8B-B14F-4D97-AF65-F5344CB8AC3E}">
        <p14:creationId xmlns:p14="http://schemas.microsoft.com/office/powerpoint/2010/main" val="171968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Solve Linear Systems by Graphing</a:t>
            </a:r>
          </a:p>
        </p:txBody>
      </p:sp>
      <p:sp>
        <p:nvSpPr>
          <p:cNvPr id="3" name="Content Placeholder 2"/>
          <p:cNvSpPr>
            <a:spLocks noGrp="1"/>
          </p:cNvSpPr>
          <p:nvPr>
            <p:ph idx="1"/>
          </p:nvPr>
        </p:nvSpPr>
        <p:spPr/>
        <p:txBody>
          <a:bodyPr>
            <a:normAutofit/>
          </a:bodyPr>
          <a:lstStyle/>
          <a:p>
            <a:r>
              <a:rPr lang="en-US" dirty="0"/>
              <a:t>Solutions to systems</a:t>
            </a:r>
          </a:p>
          <a:p>
            <a:pPr lvl="1"/>
            <a:r>
              <a:rPr lang="en-US" dirty="0"/>
              <a:t>An ordered pair that works in both equations.</a:t>
            </a:r>
          </a:p>
          <a:p>
            <a:pPr lvl="1"/>
            <a:r>
              <a:rPr lang="en-US" dirty="0"/>
              <a:t>If the ordered pair works in both equations, then both graphs have to go through that point.</a:t>
            </a:r>
          </a:p>
          <a:p>
            <a:pPr lvl="1"/>
            <a:r>
              <a:rPr lang="en-US" dirty="0"/>
              <a:t>Solutions are where the graphs cross.</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3.6 Multiply Matrices</a:t>
            </a:r>
          </a:p>
        </p:txBody>
      </p:sp>
      <p:sp>
        <p:nvSpPr>
          <p:cNvPr id="3" name="Text Placeholder 2"/>
          <p:cNvSpPr>
            <a:spLocks noGrp="1"/>
          </p:cNvSpPr>
          <p:nvPr>
            <p:ph type="body" idx="1"/>
          </p:nvPr>
        </p:nvSpPr>
        <p:spPr/>
        <p:txBody>
          <a:bodyPr/>
          <a:lstStyle/>
          <a:p>
            <a:r>
              <a:rPr lang="en-US" dirty="0"/>
              <a:t>Larson Algebra 2</a:t>
            </a:r>
          </a:p>
          <a:p>
            <a:r>
              <a:rPr lang="en-US" dirty="0"/>
              <a:t>(2011)</a:t>
            </a:r>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2718382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3.6 Multiply Matrices</a:t>
            </a:r>
          </a:p>
        </p:txBody>
      </p:sp>
      <p:sp>
        <p:nvSpPr>
          <p:cNvPr id="3" name="Content Placeholder 2"/>
          <p:cNvSpPr>
            <a:spLocks noGrp="1"/>
          </p:cNvSpPr>
          <p:nvPr>
            <p:ph idx="1"/>
          </p:nvPr>
        </p:nvSpPr>
        <p:spPr/>
        <p:txBody>
          <a:bodyPr>
            <a:normAutofit/>
          </a:bodyPr>
          <a:lstStyle/>
          <a:p>
            <a:r>
              <a:rPr lang="en-US" dirty="0"/>
              <a:t>Yesterday we learned all about matrices and how to add and subtract them.  But how do you multiply or divide matrices?  </a:t>
            </a:r>
          </a:p>
          <a:p>
            <a:endParaRPr lang="en-US" dirty="0"/>
          </a:p>
          <a:p>
            <a:r>
              <a:rPr lang="en-US" dirty="0"/>
              <a:t>Today we will multiply matrices.</a:t>
            </a:r>
          </a:p>
          <a:p>
            <a:endParaRPr lang="en-US" dirty="0"/>
          </a:p>
          <a:p>
            <a:r>
              <a:rPr lang="en-US" dirty="0"/>
              <a:t>Later we will find out that you can’t divide by a matrix.</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3.6 Multiply Matrices</a:t>
            </a:r>
          </a:p>
        </p:txBody>
      </p:sp>
      <p:sp>
        <p:nvSpPr>
          <p:cNvPr id="3" name="Content Placeholder 2"/>
          <p:cNvSpPr>
            <a:spLocks noGrp="1"/>
          </p:cNvSpPr>
          <p:nvPr>
            <p:ph idx="1"/>
          </p:nvPr>
        </p:nvSpPr>
        <p:spPr/>
        <p:txBody>
          <a:bodyPr>
            <a:normAutofit/>
          </a:bodyPr>
          <a:lstStyle/>
          <a:p>
            <a:r>
              <a:rPr lang="en-US" dirty="0"/>
              <a:t>Matrix multiplication can only happen if the number of columns of the first matrix is the same as the number of rows on the second matrix.</a:t>
            </a:r>
          </a:p>
          <a:p>
            <a:r>
              <a:rPr lang="en-US" dirty="0"/>
              <a:t>You can multiply a 3×5 with a 5×2.  </a:t>
            </a:r>
          </a:p>
          <a:p>
            <a:pPr lvl="1"/>
            <a:r>
              <a:rPr lang="en-US" dirty="0"/>
              <a:t>3×</a:t>
            </a:r>
            <a:r>
              <a:rPr lang="en-US" b="1" dirty="0">
                <a:solidFill>
                  <a:schemeClr val="accent3"/>
                </a:solidFill>
              </a:rPr>
              <a:t>5</a:t>
            </a:r>
            <a:r>
              <a:rPr lang="en-US" dirty="0"/>
              <a:t> </a:t>
            </a:r>
            <a:r>
              <a:rPr lang="en-US" dirty="0">
                <a:sym typeface="Symbol"/>
              </a:rPr>
              <a:t></a:t>
            </a:r>
            <a:r>
              <a:rPr lang="en-US" dirty="0"/>
              <a:t> </a:t>
            </a:r>
            <a:r>
              <a:rPr lang="en-US" b="1" dirty="0">
                <a:solidFill>
                  <a:schemeClr val="accent3"/>
                </a:solidFill>
              </a:rPr>
              <a:t>5</a:t>
            </a:r>
            <a:r>
              <a:rPr lang="en-US" dirty="0"/>
              <a:t>×2 </a:t>
            </a:r>
            <a:r>
              <a:rPr lang="en-US" dirty="0">
                <a:sym typeface="Wingdings"/>
              </a:rPr>
              <a:t></a:t>
            </a:r>
            <a:r>
              <a:rPr lang="en-US" dirty="0"/>
              <a:t> 3×2 will be the dimensions of the answer</a:t>
            </a:r>
          </a:p>
          <a:p>
            <a:r>
              <a:rPr lang="en-US" dirty="0"/>
              <a:t>Because of this </a:t>
            </a:r>
            <a:r>
              <a:rPr lang="en-US" b="1" dirty="0">
                <a:solidFill>
                  <a:schemeClr val="accent3"/>
                </a:solidFill>
              </a:rPr>
              <a:t>order does matter</a:t>
            </a:r>
            <a:r>
              <a:rPr lang="en-US" dirty="0"/>
              <a:t>! </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extLst mod="1"/>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11497" y="1303553"/>
            <a:ext cx="1345905" cy="273788"/>
          </a:xfrm>
          <a:prstGeom prst="rect">
            <a:avLst/>
          </a:prstGeom>
          <a:solidFill>
            <a:schemeClr val="accent6">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Rectangle 18"/>
          <p:cNvSpPr/>
          <p:nvPr/>
        </p:nvSpPr>
        <p:spPr>
          <a:xfrm>
            <a:off x="3429000" y="1260690"/>
            <a:ext cx="533400" cy="679819"/>
          </a:xfrm>
          <a:prstGeom prst="rect">
            <a:avLst/>
          </a:prstGeom>
          <a:solidFill>
            <a:schemeClr val="accent6">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3" name="Rectangle 22"/>
          <p:cNvSpPr/>
          <p:nvPr/>
        </p:nvSpPr>
        <p:spPr>
          <a:xfrm>
            <a:off x="711497" y="1654165"/>
            <a:ext cx="1345905" cy="273788"/>
          </a:xfrm>
          <a:prstGeom prst="rect">
            <a:avLst/>
          </a:prstGeom>
          <a:solidFill>
            <a:schemeClr val="accent6">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 name="Rectangle 14"/>
          <p:cNvSpPr/>
          <p:nvPr/>
        </p:nvSpPr>
        <p:spPr>
          <a:xfrm>
            <a:off x="2730168" y="1260690"/>
            <a:ext cx="533400" cy="679819"/>
          </a:xfrm>
          <a:prstGeom prst="rect">
            <a:avLst/>
          </a:prstGeom>
          <a:solidFill>
            <a:schemeClr val="accent6">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397835" y="1047750"/>
                <a:ext cx="3930563" cy="10161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0" i="1" smtClean="0">
                              <a:solidFill>
                                <a:schemeClr val="tx1"/>
                              </a:solidFill>
                              <a:effectLst/>
                              <a:latin typeface="Cambria Math" panose="02040503050406030204" pitchFamily="18" charset="0"/>
                            </a:rPr>
                          </m:ctrlPr>
                        </m:dPr>
                        <m:e>
                          <m:m>
                            <m:mPr>
                              <m:mcs>
                                <m:mc>
                                  <m:mcPr>
                                    <m:count m:val="2"/>
                                    <m:mcJc m:val="center"/>
                                  </m:mcPr>
                                </m:mc>
                              </m:mcs>
                              <m:ctrlPr>
                                <a:rPr lang="en-US" sz="3600" b="0" i="1" smtClean="0">
                                  <a:solidFill>
                                    <a:schemeClr val="tx1"/>
                                  </a:solidFill>
                                  <a:effectLst/>
                                  <a:latin typeface="Cambria Math" panose="02040503050406030204" pitchFamily="18" charset="0"/>
                                </a:rPr>
                              </m:ctrlPr>
                            </m:mPr>
                            <m:mr>
                              <m:e>
                                <m:r>
                                  <m:rPr>
                                    <m:brk m:alnAt="7"/>
                                  </m:rPr>
                                  <a:rPr lang="en-US" sz="3600" b="0" i="1" smtClean="0">
                                    <a:solidFill>
                                      <a:schemeClr val="tx1"/>
                                    </a:solidFill>
                                    <a:effectLst/>
                                    <a:latin typeface="Cambria Math"/>
                                  </a:rPr>
                                  <m:t>1</m:t>
                                </m:r>
                              </m:e>
                              <m:e>
                                <m:r>
                                  <a:rPr lang="en-US" sz="3600" b="0" i="1" smtClean="0">
                                    <a:solidFill>
                                      <a:schemeClr val="tx1"/>
                                    </a:solidFill>
                                    <a:effectLst/>
                                    <a:latin typeface="Cambria Math"/>
                                  </a:rPr>
                                  <m:t>2</m:t>
                                </m:r>
                              </m:e>
                            </m:mr>
                            <m:mr>
                              <m:e>
                                <m:r>
                                  <a:rPr lang="en-US" sz="3600" b="0" i="1" smtClean="0">
                                    <a:solidFill>
                                      <a:schemeClr val="tx1"/>
                                    </a:solidFill>
                                    <a:effectLst/>
                                    <a:latin typeface="Cambria Math"/>
                                  </a:rPr>
                                  <m:t>0</m:t>
                                </m:r>
                              </m:e>
                              <m:e>
                                <m:r>
                                  <a:rPr lang="en-US" sz="3600" b="0" i="1" smtClean="0">
                                    <a:solidFill>
                                      <a:schemeClr val="tx1"/>
                                    </a:solidFill>
                                    <a:effectLst/>
                                    <a:latin typeface="Cambria Math"/>
                                  </a:rPr>
                                  <m:t>−3</m:t>
                                </m:r>
                              </m:e>
                            </m:mr>
                          </m:m>
                        </m:e>
                      </m:d>
                      <m:r>
                        <a:rPr lang="en-US" sz="3600" b="0" i="1" smtClean="0">
                          <a:solidFill>
                            <a:schemeClr val="tx1"/>
                          </a:solidFill>
                          <a:effectLst/>
                          <a:latin typeface="Cambria Math"/>
                        </a:rPr>
                        <m:t>⋅</m:t>
                      </m:r>
                      <m:d>
                        <m:dPr>
                          <m:begChr m:val="["/>
                          <m:endChr m:val="]"/>
                          <m:ctrlPr>
                            <a:rPr lang="en-US" sz="3600" b="0" i="1" smtClean="0">
                              <a:solidFill>
                                <a:schemeClr val="tx1"/>
                              </a:solidFill>
                              <a:effectLst/>
                              <a:latin typeface="Cambria Math" panose="02040503050406030204" pitchFamily="18" charset="0"/>
                              <a:ea typeface="Cambria Math"/>
                            </a:rPr>
                          </m:ctrlPr>
                        </m:dPr>
                        <m:e>
                          <m:m>
                            <m:mPr>
                              <m:mcs>
                                <m:mc>
                                  <m:mcPr>
                                    <m:count m:val="2"/>
                                    <m:mcJc m:val="center"/>
                                  </m:mcPr>
                                </m:mc>
                              </m:mcs>
                              <m:ctrlPr>
                                <a:rPr lang="en-US" sz="3600" b="0" i="1" smtClean="0">
                                  <a:solidFill>
                                    <a:schemeClr val="tx1"/>
                                  </a:solidFill>
                                  <a:effectLst/>
                                  <a:latin typeface="Cambria Math" panose="02040503050406030204" pitchFamily="18" charset="0"/>
                                  <a:ea typeface="Cambria Math"/>
                                </a:rPr>
                              </m:ctrlPr>
                            </m:mPr>
                            <m:mr>
                              <m:e>
                                <m:r>
                                  <a:rPr lang="en-US" sz="3600" b="0" i="1" smtClean="0">
                                    <a:solidFill>
                                      <a:schemeClr val="tx1"/>
                                    </a:solidFill>
                                    <a:effectLst/>
                                    <a:latin typeface="Cambria Math"/>
                                    <a:ea typeface="Cambria Math"/>
                                  </a:rPr>
                                  <m:t>−2</m:t>
                                </m:r>
                              </m:e>
                              <m:e>
                                <m:r>
                                  <a:rPr lang="en-US" sz="3600" b="0" i="1" smtClean="0">
                                    <a:solidFill>
                                      <a:schemeClr val="tx1"/>
                                    </a:solidFill>
                                    <a:effectLst/>
                                    <a:latin typeface="Cambria Math"/>
                                    <a:ea typeface="Cambria Math"/>
                                  </a:rPr>
                                  <m:t>1</m:t>
                                </m:r>
                              </m:e>
                            </m:mr>
                            <m:mr>
                              <m:e>
                                <m:r>
                                  <a:rPr lang="en-US" sz="3600" b="0" i="1" smtClean="0">
                                    <a:solidFill>
                                      <a:schemeClr val="tx1"/>
                                    </a:solidFill>
                                    <a:effectLst/>
                                    <a:latin typeface="Cambria Math"/>
                                    <a:ea typeface="Cambria Math"/>
                                  </a:rPr>
                                  <m:t>4</m:t>
                                </m:r>
                              </m:e>
                              <m:e>
                                <m:r>
                                  <a:rPr lang="en-US" sz="3600" b="0" i="1" smtClean="0">
                                    <a:solidFill>
                                      <a:schemeClr val="tx1"/>
                                    </a:solidFill>
                                    <a:effectLst/>
                                    <a:latin typeface="Cambria Math"/>
                                    <a:ea typeface="Cambria Math"/>
                                  </a:rPr>
                                  <m:t>3</m:t>
                                </m:r>
                              </m:e>
                            </m:mr>
                          </m:m>
                        </m:e>
                      </m:d>
                    </m:oMath>
                  </m:oMathPara>
                </a14:m>
                <a:endParaRPr lang="en-US" dirty="0">
                  <a:solidFill>
                    <a:schemeClr val="tx1"/>
                  </a:solidFill>
                  <a:effectLs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97835" y="1047750"/>
                <a:ext cx="3930563" cy="1016112"/>
              </a:xfrm>
              <a:prstGeom prst="rect">
                <a:avLst/>
              </a:prstGeom>
              <a:blipFill>
                <a:blip r:embed="rId6"/>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3.6 Multiply Matrices</a:t>
            </a:r>
          </a:p>
        </p:txBody>
      </p:sp>
      <mc:AlternateContent xmlns:mc="http://schemas.openxmlformats.org/markup-compatibility/2006" xmlns:a14="http://schemas.microsoft.com/office/drawing/2010/main">
        <mc:Choice Requires="a14">
          <p:sp>
            <p:nvSpPr>
              <p:cNvPr id="8" name="TextBox 7"/>
              <p:cNvSpPr txBox="1"/>
              <p:nvPr/>
            </p:nvSpPr>
            <p:spPr>
              <a:xfrm>
                <a:off x="2897544" y="2173222"/>
                <a:ext cx="147828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brk m:alnAt="7"/>
                        </m:rPr>
                        <a:rPr lang="en-US" sz="3600" i="1" smtClean="0">
                          <a:solidFill>
                            <a:schemeClr val="tx1"/>
                          </a:solidFill>
                          <a:effectLst/>
                          <a:latin typeface="Cambria Math"/>
                        </a:rPr>
                        <m:t>1</m:t>
                      </m:r>
                      <m:r>
                        <a:rPr lang="en-US" sz="3600" b="0" i="1" smtClean="0">
                          <a:solidFill>
                            <a:schemeClr val="tx1"/>
                          </a:solidFill>
                          <a:effectLst/>
                          <a:latin typeface="Cambria Math"/>
                        </a:rPr>
                        <m:t>⋅</m:t>
                      </m:r>
                      <m:r>
                        <a:rPr lang="en-US" sz="3600" i="1">
                          <a:solidFill>
                            <a:schemeClr val="tx1"/>
                          </a:solidFill>
                          <a:effectLst/>
                          <a:latin typeface="Cambria Math"/>
                          <a:ea typeface="Cambria Math"/>
                        </a:rPr>
                        <m:t>−</m:t>
                      </m:r>
                      <m:r>
                        <a:rPr lang="en-US" sz="3600" b="0" i="1" smtClean="0">
                          <a:solidFill>
                            <a:schemeClr val="tx1"/>
                          </a:solidFill>
                          <a:effectLst/>
                          <a:latin typeface="Cambria Math"/>
                          <a:ea typeface="Cambria Math"/>
                        </a:rPr>
                        <m:t>2</m:t>
                      </m:r>
                    </m:oMath>
                  </m:oMathPara>
                </a14:m>
                <a:endParaRPr lang="en-US" dirty="0">
                  <a:solidFill>
                    <a:schemeClr val="tx1"/>
                  </a:solidFill>
                  <a:effectLs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897544" y="2173222"/>
                <a:ext cx="1478289" cy="6463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386594" y="2038350"/>
                <a:ext cx="531107" cy="13695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solidFill>
                                <a:schemeClr val="tx1"/>
                              </a:solidFill>
                              <a:effectLst/>
                              <a:latin typeface="Cambria Math" panose="02040503050406030204" pitchFamily="18" charset="0"/>
                            </a:rPr>
                          </m:ctrlPr>
                        </m:dPr>
                        <m:e>
                          <m:m>
                            <m:mPr>
                              <m:mcs>
                                <m:mc>
                                  <m:mcPr>
                                    <m:count m:val="1"/>
                                    <m:mcJc m:val="center"/>
                                  </m:mcPr>
                                </m:mc>
                              </m:mcs>
                              <m:ctrlPr>
                                <a:rPr lang="en-US" sz="3200" i="1" smtClean="0">
                                  <a:solidFill>
                                    <a:schemeClr val="tx1"/>
                                  </a:solidFill>
                                  <a:effectLst/>
                                  <a:latin typeface="Cambria Math" panose="02040503050406030204" pitchFamily="18" charset="0"/>
                                </a:rPr>
                              </m:ctrlPr>
                            </m:mPr>
                            <m:mr>
                              <m:e>
                                <m:r>
                                  <m:rPr>
                                    <m:brk m:alnAt="7"/>
                                  </m:rPr>
                                  <a:rPr lang="en-US" sz="3200" b="0" i="1" smtClean="0">
                                    <a:solidFill>
                                      <a:schemeClr val="tx1"/>
                                    </a:solidFill>
                                    <a:effectLst/>
                                    <a:latin typeface="Cambria Math"/>
                                  </a:rPr>
                                  <m:t> </m:t>
                                </m:r>
                              </m:e>
                            </m:mr>
                            <m:mr>
                              <m:e>
                                <m:r>
                                  <a:rPr lang="en-US" sz="3200" b="0" i="1" smtClean="0">
                                    <a:solidFill>
                                      <a:schemeClr val="tx1"/>
                                    </a:solidFill>
                                    <a:effectLst/>
                                    <a:latin typeface="Cambria Math"/>
                                  </a:rPr>
                                  <m:t> </m:t>
                                </m:r>
                              </m:e>
                            </m:mr>
                            <m:mr>
                              <m:e>
                                <m:r>
                                  <a:rPr lang="en-US" sz="3200" b="0" i="1" smtClean="0">
                                    <a:solidFill>
                                      <a:schemeClr val="tx1"/>
                                    </a:solidFill>
                                    <a:effectLst/>
                                    <a:latin typeface="Cambria Math"/>
                                  </a:rPr>
                                  <m:t> </m:t>
                                </m:r>
                              </m:e>
                            </m:mr>
                          </m:m>
                        </m:e>
                      </m:d>
                    </m:oMath>
                  </m:oMathPara>
                </a14:m>
                <a:endParaRPr lang="en-US" sz="3200" dirty="0">
                  <a:solidFill>
                    <a:schemeClr val="tx1"/>
                  </a:solidFill>
                  <a:effectLs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386594" y="2038350"/>
                <a:ext cx="531107" cy="136954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467326" y="2129016"/>
                <a:ext cx="524887" cy="1188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solidFill>
                                <a:schemeClr val="tx1"/>
                              </a:solidFill>
                              <a:effectLst/>
                              <a:latin typeface="Cambria Math" panose="02040503050406030204" pitchFamily="18" charset="0"/>
                            </a:rPr>
                          </m:ctrlPr>
                        </m:dPr>
                        <m:e>
                          <m:m>
                            <m:mPr>
                              <m:mcs>
                                <m:mc>
                                  <m:mcPr>
                                    <m:count m:val="1"/>
                                    <m:mcJc m:val="center"/>
                                  </m:mcPr>
                                </m:mc>
                              </m:mcs>
                              <m:ctrlPr>
                                <a:rPr lang="en-US" sz="3200" i="1" smtClean="0">
                                  <a:solidFill>
                                    <a:schemeClr val="tx1"/>
                                  </a:solidFill>
                                  <a:effectLst/>
                                  <a:latin typeface="Cambria Math" panose="02040503050406030204" pitchFamily="18" charset="0"/>
                                </a:rPr>
                              </m:ctrlPr>
                            </m:mPr>
                            <m:mr>
                              <m:e>
                                <m:r>
                                  <m:rPr>
                                    <m:brk m:alnAt="7"/>
                                  </m:rPr>
                                  <a:rPr lang="en-US" sz="3200" b="0" i="1" smtClean="0">
                                    <a:solidFill>
                                      <a:schemeClr val="tx1"/>
                                    </a:solidFill>
                                    <a:effectLst/>
                                    <a:latin typeface="Cambria Math"/>
                                  </a:rPr>
                                  <m:t> </m:t>
                                </m:r>
                              </m:e>
                            </m:mr>
                            <m:mr>
                              <m:e>
                                <m:r>
                                  <a:rPr lang="en-US" sz="3200" b="0" i="1" smtClean="0">
                                    <a:solidFill>
                                      <a:schemeClr val="tx1"/>
                                    </a:solidFill>
                                    <a:effectLst/>
                                    <a:latin typeface="Cambria Math"/>
                                  </a:rPr>
                                  <m:t> </m:t>
                                </m:r>
                              </m:e>
                            </m:mr>
                            <m:mr>
                              <m:e>
                                <m:r>
                                  <a:rPr lang="en-US" sz="3200" b="0" i="1" smtClean="0">
                                    <a:solidFill>
                                      <a:schemeClr val="tx1"/>
                                    </a:solidFill>
                                    <a:effectLst/>
                                    <a:latin typeface="Cambria Math"/>
                                  </a:rPr>
                                  <m:t> </m:t>
                                </m:r>
                              </m:e>
                            </m:mr>
                          </m:m>
                        </m:e>
                      </m:d>
                    </m:oMath>
                  </m:oMathPara>
                </a14:m>
                <a:endParaRPr lang="en-US" sz="4400" dirty="0">
                  <a:solidFill>
                    <a:schemeClr val="tx1"/>
                  </a:solidFill>
                  <a:effectLst/>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8467326" y="2129016"/>
                <a:ext cx="524887" cy="11882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725222" y="2657970"/>
                <a:ext cx="321754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tx1"/>
                          </a:solidFill>
                          <a:effectLst/>
                          <a:latin typeface="Cambria Math"/>
                        </a:rPr>
                        <m:t>0⋅−2+−3⋅4</m:t>
                      </m:r>
                    </m:oMath>
                  </m:oMathPara>
                </a14:m>
                <a:endParaRPr lang="en-US" dirty="0">
                  <a:solidFill>
                    <a:schemeClr val="tx1"/>
                  </a:solidFill>
                  <a:effectLs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725222" y="2657970"/>
                <a:ext cx="3217547" cy="64633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362201" y="3487194"/>
                <a:ext cx="488211" cy="12098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solidFill>
                                <a:schemeClr val="tx1"/>
                              </a:solidFill>
                              <a:effectLst/>
                              <a:latin typeface="Cambria Math" panose="02040503050406030204" pitchFamily="18" charset="0"/>
                            </a:rPr>
                          </m:ctrlPr>
                        </m:dPr>
                        <m:e>
                          <m:m>
                            <m:mPr>
                              <m:mcs>
                                <m:mc>
                                  <m:mcPr>
                                    <m:count m:val="1"/>
                                    <m:mcJc m:val="center"/>
                                  </m:mcPr>
                                </m:mc>
                              </m:mcs>
                              <m:ctrlPr>
                                <a:rPr lang="en-US" sz="2800" i="1" smtClean="0">
                                  <a:solidFill>
                                    <a:schemeClr val="tx1"/>
                                  </a:solidFill>
                                  <a:effectLst/>
                                  <a:latin typeface="Cambria Math" panose="02040503050406030204" pitchFamily="18" charset="0"/>
                                </a:rPr>
                              </m:ctrlPr>
                            </m:mPr>
                            <m:mr>
                              <m:e>
                                <m:r>
                                  <m:rPr>
                                    <m:brk m:alnAt="7"/>
                                  </m:rPr>
                                  <a:rPr lang="en-US" sz="2800" b="0" i="1" smtClean="0">
                                    <a:solidFill>
                                      <a:schemeClr val="tx1"/>
                                    </a:solidFill>
                                    <a:effectLst/>
                                    <a:latin typeface="Cambria Math"/>
                                  </a:rPr>
                                  <m:t> </m:t>
                                </m:r>
                              </m:e>
                            </m:mr>
                            <m:mr>
                              <m:e>
                                <m:r>
                                  <a:rPr lang="en-US" sz="2800" b="0" i="1" smtClean="0">
                                    <a:solidFill>
                                      <a:schemeClr val="tx1"/>
                                    </a:solidFill>
                                    <a:effectLst/>
                                    <a:latin typeface="Cambria Math"/>
                                  </a:rPr>
                                  <m:t> </m:t>
                                </m:r>
                              </m:e>
                            </m:mr>
                            <m:mr>
                              <m:e>
                                <m:r>
                                  <a:rPr lang="en-US" sz="2800" b="0" i="1" smtClean="0">
                                    <a:solidFill>
                                      <a:schemeClr val="tx1"/>
                                    </a:solidFill>
                                    <a:effectLst/>
                                    <a:latin typeface="Cambria Math"/>
                                  </a:rPr>
                                  <m:t> </m:t>
                                </m:r>
                              </m:e>
                            </m:mr>
                          </m:m>
                        </m:e>
                      </m:d>
                    </m:oMath>
                  </m:oMathPara>
                </a14:m>
                <a:endParaRPr lang="en-US" sz="2800" dirty="0">
                  <a:solidFill>
                    <a:schemeClr val="tx1"/>
                  </a:solidFill>
                  <a:effectLst/>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362201" y="3487194"/>
                <a:ext cx="488211" cy="120988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723928" y="3521029"/>
                <a:ext cx="524887" cy="1188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solidFill>
                                <a:schemeClr val="tx1"/>
                              </a:solidFill>
                              <a:effectLst/>
                              <a:latin typeface="Cambria Math" panose="02040503050406030204" pitchFamily="18" charset="0"/>
                            </a:rPr>
                          </m:ctrlPr>
                        </m:dPr>
                        <m:e>
                          <m:m>
                            <m:mPr>
                              <m:mcs>
                                <m:mc>
                                  <m:mcPr>
                                    <m:count m:val="1"/>
                                    <m:mcJc m:val="center"/>
                                  </m:mcPr>
                                </m:mc>
                              </m:mcs>
                              <m:ctrlPr>
                                <a:rPr lang="en-US" sz="3200" i="1" smtClean="0">
                                  <a:solidFill>
                                    <a:schemeClr val="tx1"/>
                                  </a:solidFill>
                                  <a:effectLst/>
                                  <a:latin typeface="Cambria Math" panose="02040503050406030204" pitchFamily="18" charset="0"/>
                                </a:rPr>
                              </m:ctrlPr>
                            </m:mPr>
                            <m:mr>
                              <m:e>
                                <m:r>
                                  <m:rPr>
                                    <m:brk m:alnAt="7"/>
                                  </m:rPr>
                                  <a:rPr lang="en-US" sz="3200" b="0" i="1" smtClean="0">
                                    <a:solidFill>
                                      <a:schemeClr val="tx1"/>
                                    </a:solidFill>
                                    <a:effectLst/>
                                    <a:latin typeface="Cambria Math"/>
                                  </a:rPr>
                                  <m:t> </m:t>
                                </m:r>
                              </m:e>
                            </m:mr>
                            <m:mr>
                              <m:e>
                                <m:r>
                                  <a:rPr lang="en-US" sz="3200" b="0" i="1" smtClean="0">
                                    <a:solidFill>
                                      <a:schemeClr val="tx1"/>
                                    </a:solidFill>
                                    <a:effectLst/>
                                    <a:latin typeface="Cambria Math"/>
                                  </a:rPr>
                                  <m:t> </m:t>
                                </m:r>
                              </m:e>
                            </m:mr>
                            <m:mr>
                              <m:e>
                                <m:r>
                                  <a:rPr lang="en-US" sz="3200" b="0" i="1" smtClean="0">
                                    <a:solidFill>
                                      <a:schemeClr val="tx1"/>
                                    </a:solidFill>
                                    <a:effectLst/>
                                    <a:latin typeface="Cambria Math"/>
                                  </a:rPr>
                                  <m:t> </m:t>
                                </m:r>
                              </m:e>
                            </m:mr>
                          </m:m>
                        </m:e>
                      </m:d>
                    </m:oMath>
                  </m:oMathPara>
                </a14:m>
                <a:endParaRPr lang="en-US" sz="3200" dirty="0">
                  <a:solidFill>
                    <a:schemeClr val="tx1"/>
                  </a:solidFill>
                  <a:effectLst/>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723928" y="3521029"/>
                <a:ext cx="524887" cy="118821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041070" y="3615274"/>
                <a:ext cx="54373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accent1"/>
                          </a:solidFill>
                          <a:effectLst/>
                          <a:latin typeface="Cambria Math"/>
                        </a:rPr>
                        <m:t>6</m:t>
                      </m:r>
                    </m:oMath>
                  </m:oMathPara>
                </a14:m>
                <a:endParaRPr lang="en-US" dirty="0">
                  <a:solidFill>
                    <a:schemeClr val="accent1"/>
                  </a:solidFill>
                  <a:effectLst/>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041070" y="3615274"/>
                <a:ext cx="543739" cy="64633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740411" y="4086879"/>
                <a:ext cx="1143262"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accent4"/>
                          </a:solidFill>
                          <a:effectLst/>
                          <a:latin typeface="Cambria Math"/>
                        </a:rPr>
                        <m:t>−12</m:t>
                      </m:r>
                    </m:oMath>
                  </m:oMathPara>
                </a14:m>
                <a:endParaRPr lang="en-US" dirty="0">
                  <a:solidFill>
                    <a:schemeClr val="accent4"/>
                  </a:solidFill>
                  <a:effectLst/>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740411" y="4086879"/>
                <a:ext cx="1143262" cy="64633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136563" y="2173222"/>
                <a:ext cx="147828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tx1"/>
                          </a:solidFill>
                          <a:effectLst/>
                          <a:latin typeface="Cambria Math"/>
                        </a:rPr>
                        <m:t>+2⋅4</m:t>
                      </m:r>
                    </m:oMath>
                  </m:oMathPara>
                </a14:m>
                <a:endParaRPr lang="en-US" dirty="0">
                  <a:solidFill>
                    <a:schemeClr val="tx1"/>
                  </a:solidFill>
                  <a:effectLs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136563" y="2173222"/>
                <a:ext cx="1478289" cy="646331"/>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06144" y="2173222"/>
                <a:ext cx="2528256"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tx1"/>
                          </a:solidFill>
                          <a:effectLst/>
                          <a:latin typeface="Cambria Math"/>
                        </a:rPr>
                        <m:t>1⋅1+2⋅3</m:t>
                      </m:r>
                    </m:oMath>
                  </m:oMathPara>
                </a14:m>
                <a:endParaRPr lang="en-US" dirty="0">
                  <a:solidFill>
                    <a:schemeClr val="tx1"/>
                  </a:solidFill>
                  <a:effectLst/>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006144" y="2173222"/>
                <a:ext cx="2528256" cy="646331"/>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942768" y="2657970"/>
                <a:ext cx="287290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tx1"/>
                          </a:solidFill>
                          <a:effectLst/>
                          <a:latin typeface="Cambria Math"/>
                        </a:rPr>
                        <m:t>0⋅1+−3⋅3</m:t>
                      </m:r>
                    </m:oMath>
                  </m:oMathPara>
                </a14:m>
                <a:endParaRPr lang="en-US" dirty="0">
                  <a:solidFill>
                    <a:schemeClr val="tx1"/>
                  </a:solidFill>
                  <a:effectLs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942768" y="2657970"/>
                <a:ext cx="2872901" cy="646331"/>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208214" y="3628270"/>
                <a:ext cx="54373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accent3"/>
                          </a:solidFill>
                          <a:effectLst/>
                          <a:latin typeface="Cambria Math"/>
                        </a:rPr>
                        <m:t>7</m:t>
                      </m:r>
                    </m:oMath>
                  </m:oMathPara>
                </a14:m>
                <a:endParaRPr lang="en-US" dirty="0">
                  <a:solidFill>
                    <a:schemeClr val="accent3"/>
                  </a:solidFill>
                  <a:effectLs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208214" y="3628270"/>
                <a:ext cx="543739" cy="646331"/>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035890" y="4099875"/>
                <a:ext cx="888384"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accent2"/>
                          </a:solidFill>
                          <a:effectLst/>
                          <a:latin typeface="Cambria Math"/>
                        </a:rPr>
                        <m:t>−9</m:t>
                      </m:r>
                    </m:oMath>
                  </m:oMathPara>
                </a14:m>
                <a:endParaRPr lang="en-US" dirty="0">
                  <a:solidFill>
                    <a:schemeClr val="accent2"/>
                  </a:solidFill>
                  <a:effectLst/>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035890" y="4099875"/>
                <a:ext cx="888384" cy="646331"/>
              </a:xfrm>
              <a:prstGeom prst="rect">
                <a:avLst/>
              </a:prstGeom>
              <a:blipFill>
                <a:blip r:embed="rId19"/>
                <a:stretch>
                  <a:fillRect/>
                </a:stretch>
              </a:blipFill>
            </p:spPr>
            <p:txBody>
              <a:bodyPr/>
              <a:lstStyle/>
              <a:p>
                <a:r>
                  <a:rPr lang="en-US">
                    <a:noFill/>
                  </a:rPr>
                  <a:t> </a:t>
                </a:r>
              </a:p>
            </p:txBody>
          </p:sp>
        </mc:Fallback>
      </mc:AlternateContent>
      <p:sp>
        <p:nvSpPr>
          <p:cNvPr id="5" name="TextBox 4"/>
          <p:cNvSpPr txBox="1"/>
          <p:nvPr/>
        </p:nvSpPr>
        <p:spPr>
          <a:xfrm>
            <a:off x="4906460" y="893505"/>
            <a:ext cx="423754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Pick a row in the 1</a:t>
            </a:r>
            <a:r>
              <a:rPr lang="en-US" baseline="30000" dirty="0"/>
              <a:t>st</a:t>
            </a:r>
            <a:r>
              <a:rPr lang="en-US" dirty="0"/>
              <a:t> matrix and a column in the 2</a:t>
            </a:r>
            <a:r>
              <a:rPr lang="en-US" baseline="30000" dirty="0"/>
              <a:t>nd</a:t>
            </a:r>
            <a:r>
              <a:rPr lang="en-US" dirty="0"/>
              <a:t> matrix. </a:t>
            </a:r>
          </a:p>
          <a:p>
            <a:pPr marL="285750" indent="-285750">
              <a:buFont typeface="Arial" panose="020B0604020202020204" pitchFamily="34" charset="0"/>
              <a:buChar char="•"/>
            </a:pPr>
            <a:r>
              <a:rPr lang="en-US" dirty="0"/>
              <a:t>Multiply the first numbers.</a:t>
            </a:r>
          </a:p>
          <a:p>
            <a:pPr marL="285750" indent="-285750">
              <a:buFont typeface="Arial" panose="020B0604020202020204" pitchFamily="34" charset="0"/>
              <a:buChar char="•"/>
            </a:pPr>
            <a:r>
              <a:rPr lang="en-US" dirty="0"/>
              <a:t>Plus.</a:t>
            </a:r>
          </a:p>
          <a:p>
            <a:pPr marL="285750" indent="-285750">
              <a:buFont typeface="Arial" panose="020B0604020202020204" pitchFamily="34" charset="0"/>
              <a:buChar char="•"/>
            </a:pPr>
            <a:r>
              <a:rPr lang="en-US" dirty="0"/>
              <a:t>Multiply the second numbers.</a:t>
            </a:r>
          </a:p>
        </p:txBody>
      </p:sp>
      <p:sp>
        <p:nvSpPr>
          <p:cNvPr id="7" name="TextBox 6"/>
          <p:cNvSpPr txBox="1"/>
          <p:nvPr/>
        </p:nvSpPr>
        <p:spPr>
          <a:xfrm>
            <a:off x="4893428" y="896577"/>
            <a:ext cx="3336172" cy="646331"/>
          </a:xfrm>
          <a:prstGeom prst="rect">
            <a:avLst/>
          </a:prstGeom>
          <a:noFill/>
        </p:spPr>
        <p:txBody>
          <a:bodyPr wrap="square" rtlCol="0">
            <a:spAutoFit/>
          </a:bodyPr>
          <a:lstStyle/>
          <a:p>
            <a:pPr marL="285750" indent="-285750">
              <a:buFont typeface="Arial" panose="020B0604020202020204" pitchFamily="34" charset="0"/>
              <a:buChar char="•"/>
            </a:pPr>
            <a:r>
              <a:rPr lang="en-US" dirty="0"/>
              <a:t>Pick another row and column.</a:t>
            </a:r>
          </a:p>
        </p:txBody>
      </p:sp>
      <p:sp>
        <p:nvSpPr>
          <p:cNvPr id="11" name="TextBox 10"/>
          <p:cNvSpPr txBox="1"/>
          <p:nvPr/>
        </p:nvSpPr>
        <p:spPr>
          <a:xfrm>
            <a:off x="5118369" y="3289270"/>
            <a:ext cx="4025631" cy="1477328"/>
          </a:xfrm>
          <a:prstGeom prst="rect">
            <a:avLst/>
          </a:prstGeom>
          <a:noFill/>
        </p:spPr>
        <p:txBody>
          <a:bodyPr wrap="square" rtlCol="0">
            <a:spAutoFit/>
          </a:bodyPr>
          <a:lstStyle/>
          <a:p>
            <a:r>
              <a:rPr lang="en-US" dirty="0"/>
              <a:t>The answers go in the same location as the row and column.</a:t>
            </a:r>
          </a:p>
          <a:p>
            <a:r>
              <a:rPr lang="en-US" dirty="0"/>
              <a:t>For example, the result of the 1</a:t>
            </a:r>
            <a:r>
              <a:rPr lang="en-US" baseline="30000" dirty="0"/>
              <a:t>st</a:t>
            </a:r>
            <a:r>
              <a:rPr lang="en-US" dirty="0"/>
              <a:t> row and 2</a:t>
            </a:r>
            <a:r>
              <a:rPr lang="en-US" baseline="30000" dirty="0"/>
              <a:t>nd</a:t>
            </a:r>
            <a:r>
              <a:rPr lang="en-US" dirty="0"/>
              <a:t> column will go in the 1</a:t>
            </a:r>
            <a:r>
              <a:rPr lang="en-US" baseline="30000" dirty="0"/>
              <a:t>st</a:t>
            </a:r>
            <a:r>
              <a:rPr lang="en-US" dirty="0"/>
              <a:t> row 2</a:t>
            </a:r>
            <a:r>
              <a:rPr lang="en-US" baseline="30000" dirty="0"/>
              <a:t>nd</a:t>
            </a:r>
            <a:r>
              <a:rPr lang="en-US" dirty="0"/>
              <a:t> column of the answer.</a:t>
            </a:r>
          </a:p>
        </p:txBody>
      </p:sp>
      <p:sp>
        <p:nvSpPr>
          <p:cNvPr id="12" name="TextBox 11"/>
          <p:cNvSpPr txBox="1"/>
          <p:nvPr/>
        </p:nvSpPr>
        <p:spPr>
          <a:xfrm>
            <a:off x="304799" y="3521029"/>
            <a:ext cx="1597151" cy="646331"/>
          </a:xfrm>
          <a:prstGeom prst="rect">
            <a:avLst/>
          </a:prstGeom>
          <a:noFill/>
        </p:spPr>
        <p:txBody>
          <a:bodyPr wrap="square" rtlCol="0">
            <a:spAutoFit/>
          </a:bodyPr>
          <a:lstStyle/>
          <a:p>
            <a:r>
              <a:rPr lang="en-US" dirty="0"/>
              <a:t>Simplify each element.</a:t>
            </a:r>
          </a:p>
        </p:txBody>
      </p:sp>
      <p:cxnSp>
        <p:nvCxnSpPr>
          <p:cNvPr id="13" name="Straight Arrow Connector 12"/>
          <p:cNvCxnSpPr/>
          <p:nvPr/>
        </p:nvCxnSpPr>
        <p:spPr>
          <a:xfrm>
            <a:off x="838200" y="514350"/>
            <a:ext cx="0" cy="533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200400" y="666750"/>
            <a:ext cx="304800" cy="381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14400" y="514350"/>
            <a:ext cx="0" cy="533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3917830" y="693580"/>
            <a:ext cx="304800" cy="381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836221" y="2038350"/>
            <a:ext cx="1979" cy="5078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3200400" y="666750"/>
            <a:ext cx="304800" cy="381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3919809" y="742950"/>
            <a:ext cx="304800" cy="381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838200" y="2087720"/>
            <a:ext cx="1979" cy="5078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8712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1"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53" presetClass="entr" presetSubtype="16" fill="hold" grpId="3"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childTnLst>
                                </p:cTn>
                              </p:par>
                              <p:par>
                                <p:cTn id="48" presetID="42" presetClass="path" presetSubtype="0" accel="50000" decel="50000" fill="hold" nodeType="withEffect">
                                  <p:stCondLst>
                                    <p:cond delay="0"/>
                                  </p:stCondLst>
                                  <p:childTnLst>
                                    <p:animMotion origin="layout" path="M 3.33333E-6 3.33333E-6 L -0.00834 0.14012 " pathEditMode="relative" rAng="0" ptsTypes="AA">
                                      <p:cBhvr>
                                        <p:cTn id="49" dur="2000" fill="hold"/>
                                        <p:tgtEl>
                                          <p:spTgt spid="27"/>
                                        </p:tgtEl>
                                        <p:attrNameLst>
                                          <p:attrName>ppt_x</p:attrName>
                                          <p:attrName>ppt_y</p:attrName>
                                        </p:attrNameLst>
                                      </p:cBhvr>
                                      <p:rCtr x="-417" y="7006"/>
                                    </p:animMotion>
                                  </p:childTnLst>
                                </p:cTn>
                              </p:par>
                              <p:par>
                                <p:cTn id="50" presetID="42" presetClass="path" presetSubtype="0" accel="50000" decel="50000" fill="hold" nodeType="withEffect">
                                  <p:stCondLst>
                                    <p:cond delay="0"/>
                                  </p:stCondLst>
                                  <p:childTnLst>
                                    <p:animMotion origin="layout" path="M 3.33333E-6 -1.85185E-6 L 0.09166 0.00216 " pathEditMode="relative" rAng="0" ptsTypes="AA">
                                      <p:cBhvr>
                                        <p:cTn id="51" dur="2000" fill="hold"/>
                                        <p:tgtEl>
                                          <p:spTgt spid="13"/>
                                        </p:tgtEl>
                                        <p:attrNameLst>
                                          <p:attrName>ppt_x</p:attrName>
                                          <p:attrName>ppt_y</p:attrName>
                                        </p:attrNameLst>
                                      </p:cBhvr>
                                      <p:rCtr x="4583" y="93"/>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childTnLst>
                                </p:cTn>
                              </p:par>
                            </p:childTnLst>
                          </p:cTn>
                        </p:par>
                        <p:par>
                          <p:cTn id="56" fill="hold">
                            <p:stCondLst>
                              <p:cond delay="0"/>
                            </p:stCondLst>
                            <p:childTnLst>
                              <p:par>
                                <p:cTn id="57" presetID="10" presetClass="exit" presetSubtype="0" fill="hold" nodeType="afterEffect">
                                  <p:stCondLst>
                                    <p:cond delay="0"/>
                                  </p:stCondLst>
                                  <p:childTnLst>
                                    <p:animEffect transition="out" filter="fade">
                                      <p:cBhvr>
                                        <p:cTn id="58" dur="500"/>
                                        <p:tgtEl>
                                          <p:spTgt spid="27"/>
                                        </p:tgtEl>
                                      </p:cBhvr>
                                    </p:animEffect>
                                    <p:set>
                                      <p:cBhvr>
                                        <p:cTn id="59" dur="1" fill="hold">
                                          <p:stCondLst>
                                            <p:cond delay="499"/>
                                          </p:stCondLst>
                                        </p:cTn>
                                        <p:tgtEl>
                                          <p:spTgt spid="27"/>
                                        </p:tgtEl>
                                        <p:attrNameLst>
                                          <p:attrName>style.visibility</p:attrName>
                                        </p:attrNameLst>
                                      </p:cBhvr>
                                      <p:to>
                                        <p:strVal val="hidden"/>
                                      </p:to>
                                    </p:set>
                                  </p:childTnLst>
                                </p:cTn>
                              </p:par>
                            </p:childTnLst>
                          </p:cTn>
                        </p:par>
                        <p:par>
                          <p:cTn id="60" fill="hold">
                            <p:stCondLst>
                              <p:cond delay="500"/>
                            </p:stCondLst>
                            <p:childTnLst>
                              <p:par>
                                <p:cTn id="61" presetID="10" presetClass="exit" presetSubtype="0" fill="hold" nodeType="afterEffect">
                                  <p:stCondLst>
                                    <p:cond delay="0"/>
                                  </p:stCondLst>
                                  <p:childTnLst>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5">
                                            <p:txEl>
                                              <p:pRg st="0" end="0"/>
                                            </p:txEl>
                                          </p:spTgt>
                                        </p:tgtEl>
                                      </p:cBhvr>
                                    </p:animEffect>
                                    <p:set>
                                      <p:cBhvr>
                                        <p:cTn id="68" dur="1" fill="hold">
                                          <p:stCondLst>
                                            <p:cond delay="499"/>
                                          </p:stCondLst>
                                        </p:cTn>
                                        <p:tgtEl>
                                          <p:spTgt spid="5">
                                            <p:txEl>
                                              <p:pRg st="0" end="0"/>
                                            </p:txEl>
                                          </p:spTgt>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5">
                                            <p:txEl>
                                              <p:pRg st="1" end="1"/>
                                            </p:txEl>
                                          </p:spTgt>
                                        </p:tgtEl>
                                      </p:cBhvr>
                                    </p:animEffect>
                                    <p:set>
                                      <p:cBhvr>
                                        <p:cTn id="71" dur="1" fill="hold">
                                          <p:stCondLst>
                                            <p:cond delay="499"/>
                                          </p:stCondLst>
                                        </p:cTn>
                                        <p:tgtEl>
                                          <p:spTgt spid="5">
                                            <p:txEl>
                                              <p:pRg st="1" end="1"/>
                                            </p:txEl>
                                          </p:spTgt>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5">
                                            <p:txEl>
                                              <p:pRg st="2" end="2"/>
                                            </p:txEl>
                                          </p:spTgt>
                                        </p:tgtEl>
                                      </p:cBhvr>
                                    </p:animEffect>
                                    <p:set>
                                      <p:cBhvr>
                                        <p:cTn id="74" dur="1" fill="hold">
                                          <p:stCondLst>
                                            <p:cond delay="499"/>
                                          </p:stCondLst>
                                        </p:cTn>
                                        <p:tgtEl>
                                          <p:spTgt spid="5">
                                            <p:txEl>
                                              <p:pRg st="2" end="2"/>
                                            </p:txEl>
                                          </p:spTgt>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5">
                                            <p:txEl>
                                              <p:pRg st="3" end="3"/>
                                            </p:txEl>
                                          </p:spTgt>
                                        </p:tgtEl>
                                      </p:cBhvr>
                                    </p:animEffect>
                                    <p:set>
                                      <p:cBhvr>
                                        <p:cTn id="77"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grpId="4" nodeType="clickEffect">
                                  <p:stCondLst>
                                    <p:cond delay="0"/>
                                  </p:stCondLst>
                                  <p:childTnLst>
                                    <p:anim calcmode="lin" valueType="num">
                                      <p:cBhvr>
                                        <p:cTn id="85" dur="500"/>
                                        <p:tgtEl>
                                          <p:spTgt spid="15"/>
                                        </p:tgtEl>
                                        <p:attrNameLst>
                                          <p:attrName>ppt_w</p:attrName>
                                        </p:attrNameLst>
                                      </p:cBhvr>
                                      <p:tavLst>
                                        <p:tav tm="0">
                                          <p:val>
                                            <p:strVal val="ppt_w"/>
                                          </p:val>
                                        </p:tav>
                                        <p:tav tm="100000">
                                          <p:val>
                                            <p:fltVal val="0"/>
                                          </p:val>
                                        </p:tav>
                                      </p:tavLst>
                                    </p:anim>
                                    <p:anim calcmode="lin" valueType="num">
                                      <p:cBhvr>
                                        <p:cTn id="86" dur="500"/>
                                        <p:tgtEl>
                                          <p:spTgt spid="15"/>
                                        </p:tgtEl>
                                        <p:attrNameLst>
                                          <p:attrName>ppt_h</p:attrName>
                                        </p:attrNameLst>
                                      </p:cBhvr>
                                      <p:tavLst>
                                        <p:tav tm="0">
                                          <p:val>
                                            <p:strVal val="ppt_h"/>
                                          </p:val>
                                        </p:tav>
                                        <p:tav tm="100000">
                                          <p:val>
                                            <p:fltVal val="0"/>
                                          </p:val>
                                        </p:tav>
                                      </p:tavLst>
                                    </p:anim>
                                    <p:animEffect transition="out" filter="fade">
                                      <p:cBhvr>
                                        <p:cTn id="87" dur="500"/>
                                        <p:tgtEl>
                                          <p:spTgt spid="15"/>
                                        </p:tgtEl>
                                      </p:cBhvr>
                                    </p:animEffect>
                                    <p:set>
                                      <p:cBhvr>
                                        <p:cTn id="88" dur="1" fill="hold">
                                          <p:stCondLst>
                                            <p:cond delay="499"/>
                                          </p:stCondLst>
                                        </p:cTn>
                                        <p:tgtEl>
                                          <p:spTgt spid="1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ppt_w</p:attrName>
                                        </p:attrNameLst>
                                      </p:cBhvr>
                                      <p:tavLst>
                                        <p:tav tm="0">
                                          <p:val>
                                            <p:fltVal val="0"/>
                                          </p:val>
                                        </p:tav>
                                        <p:tav tm="100000">
                                          <p:val>
                                            <p:strVal val="#ppt_w"/>
                                          </p:val>
                                        </p:tav>
                                      </p:tavLst>
                                    </p:anim>
                                    <p:anim calcmode="lin" valueType="num">
                                      <p:cBhvr>
                                        <p:cTn id="94" dur="500" fill="hold"/>
                                        <p:tgtEl>
                                          <p:spTgt spid="19"/>
                                        </p:tgtEl>
                                        <p:attrNameLst>
                                          <p:attrName>ppt_h</p:attrName>
                                        </p:attrNameLst>
                                      </p:cBhvr>
                                      <p:tavLst>
                                        <p:tav tm="0">
                                          <p:val>
                                            <p:fltVal val="0"/>
                                          </p:val>
                                        </p:tav>
                                        <p:tav tm="100000">
                                          <p:val>
                                            <p:strVal val="#ppt_h"/>
                                          </p:val>
                                        </p:tav>
                                      </p:tavLst>
                                    </p:anim>
                                    <p:animEffect transition="in" filter="fade">
                                      <p:cBhvr>
                                        <p:cTn id="95" dur="500"/>
                                        <p:tgtEl>
                                          <p:spTgt spid="19"/>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5">
                                            <p:txEl>
                                              <p:pRg st="1" end="1"/>
                                            </p:txEl>
                                          </p:spTgt>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42"/>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41"/>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5">
                                            <p:txEl>
                                              <p:pRg st="2" end="2"/>
                                            </p:txEl>
                                          </p:spTgt>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5">
                                            <p:txEl>
                                              <p:pRg st="3" end="3"/>
                                            </p:txEl>
                                          </p:spTgt>
                                        </p:tgtEl>
                                        <p:attrNameLst>
                                          <p:attrName>style.visibility</p:attrName>
                                        </p:attrNameLst>
                                      </p:cBhvr>
                                      <p:to>
                                        <p:strVal val="visible"/>
                                      </p:to>
                                    </p:set>
                                  </p:childTnLst>
                                </p:cTn>
                              </p:par>
                              <p:par>
                                <p:cTn id="108" presetID="42" presetClass="path" presetSubtype="0" accel="50000" decel="50000" fill="hold" nodeType="withEffect">
                                  <p:stCondLst>
                                    <p:cond delay="0"/>
                                  </p:stCondLst>
                                  <p:childTnLst>
                                    <p:animMotion origin="layout" path="M 1.11111E-6 -3.58025E-6 L -0.00833 0.14013 " pathEditMode="relative" rAng="0" ptsTypes="AA">
                                      <p:cBhvr>
                                        <p:cTn id="109" dur="2000" fill="hold"/>
                                        <p:tgtEl>
                                          <p:spTgt spid="42"/>
                                        </p:tgtEl>
                                        <p:attrNameLst>
                                          <p:attrName>ppt_x</p:attrName>
                                          <p:attrName>ppt_y</p:attrName>
                                        </p:attrNameLst>
                                      </p:cBhvr>
                                      <p:rCtr x="-417" y="7006"/>
                                    </p:animMotion>
                                  </p:childTnLst>
                                </p:cTn>
                              </p:par>
                              <p:par>
                                <p:cTn id="110" presetID="42" presetClass="path" presetSubtype="0" accel="50000" decel="50000" fill="hold" nodeType="withEffect">
                                  <p:stCondLst>
                                    <p:cond delay="0"/>
                                  </p:stCondLst>
                                  <p:childTnLst>
                                    <p:animMotion origin="layout" path="M 0 -1.85185E-6 L 0.09167 0.00216 " pathEditMode="relative" rAng="0" ptsTypes="AA">
                                      <p:cBhvr>
                                        <p:cTn id="111" dur="2000" fill="hold"/>
                                        <p:tgtEl>
                                          <p:spTgt spid="41"/>
                                        </p:tgtEl>
                                        <p:attrNameLst>
                                          <p:attrName>ppt_x</p:attrName>
                                          <p:attrName>ppt_y</p:attrName>
                                        </p:attrNameLst>
                                      </p:cBhvr>
                                      <p:rCtr x="4583" y="93"/>
                                    </p:animMotion>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17"/>
                                        </p:tgtEl>
                                        <p:attrNameLst>
                                          <p:attrName>style.visibility</p:attrName>
                                        </p:attrNameLst>
                                      </p:cBhvr>
                                      <p:to>
                                        <p:strVal val="visible"/>
                                      </p:to>
                                    </p:set>
                                  </p:childTnLst>
                                </p:cTn>
                              </p:par>
                            </p:childTnLst>
                          </p:cTn>
                        </p:par>
                        <p:par>
                          <p:cTn id="116" fill="hold">
                            <p:stCondLst>
                              <p:cond delay="0"/>
                            </p:stCondLst>
                            <p:childTnLst>
                              <p:par>
                                <p:cTn id="117" presetID="10" presetClass="exit" presetSubtype="0" fill="hold" nodeType="afterEffect">
                                  <p:stCondLst>
                                    <p:cond delay="0"/>
                                  </p:stCondLst>
                                  <p:childTnLst>
                                    <p:animEffect transition="out" filter="fade">
                                      <p:cBhvr>
                                        <p:cTn id="118" dur="500"/>
                                        <p:tgtEl>
                                          <p:spTgt spid="42"/>
                                        </p:tgtEl>
                                      </p:cBhvr>
                                    </p:animEffect>
                                    <p:set>
                                      <p:cBhvr>
                                        <p:cTn id="119" dur="1" fill="hold">
                                          <p:stCondLst>
                                            <p:cond delay="499"/>
                                          </p:stCondLst>
                                        </p:cTn>
                                        <p:tgtEl>
                                          <p:spTgt spid="42"/>
                                        </p:tgtEl>
                                        <p:attrNameLst>
                                          <p:attrName>style.visibility</p:attrName>
                                        </p:attrNameLst>
                                      </p:cBhvr>
                                      <p:to>
                                        <p:strVal val="hidden"/>
                                      </p:to>
                                    </p:set>
                                  </p:childTnLst>
                                </p:cTn>
                              </p:par>
                            </p:childTnLst>
                          </p:cTn>
                        </p:par>
                        <p:par>
                          <p:cTn id="120" fill="hold">
                            <p:stCondLst>
                              <p:cond delay="500"/>
                            </p:stCondLst>
                            <p:childTnLst>
                              <p:par>
                                <p:cTn id="121" presetID="10" presetClass="exit" presetSubtype="0" fill="hold" nodeType="afterEffect">
                                  <p:stCondLst>
                                    <p:cond delay="0"/>
                                  </p:stCondLst>
                                  <p:childTnLst>
                                    <p:animEffect transition="out" filter="fade">
                                      <p:cBhvr>
                                        <p:cTn id="122" dur="500"/>
                                        <p:tgtEl>
                                          <p:spTgt spid="41"/>
                                        </p:tgtEl>
                                      </p:cBhvr>
                                    </p:animEffect>
                                    <p:set>
                                      <p:cBhvr>
                                        <p:cTn id="123" dur="1" fill="hold">
                                          <p:stCondLst>
                                            <p:cond delay="499"/>
                                          </p:stCondLst>
                                        </p:cTn>
                                        <p:tgtEl>
                                          <p:spTgt spid="41"/>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fade">
                                      <p:cBhvr>
                                        <p:cTn id="128" dur="500"/>
                                        <p:tgtEl>
                                          <p:spTgt spid="11"/>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xit" presetSubtype="32" fill="hold" grpId="2" nodeType="clickEffect">
                                  <p:stCondLst>
                                    <p:cond delay="0"/>
                                  </p:stCondLst>
                                  <p:childTnLst>
                                    <p:anim calcmode="lin" valueType="num">
                                      <p:cBhvr>
                                        <p:cTn id="132" dur="500"/>
                                        <p:tgtEl>
                                          <p:spTgt spid="18"/>
                                        </p:tgtEl>
                                        <p:attrNameLst>
                                          <p:attrName>ppt_w</p:attrName>
                                        </p:attrNameLst>
                                      </p:cBhvr>
                                      <p:tavLst>
                                        <p:tav tm="0">
                                          <p:val>
                                            <p:strVal val="ppt_w"/>
                                          </p:val>
                                        </p:tav>
                                        <p:tav tm="100000">
                                          <p:val>
                                            <p:fltVal val="0"/>
                                          </p:val>
                                        </p:tav>
                                      </p:tavLst>
                                    </p:anim>
                                    <p:anim calcmode="lin" valueType="num">
                                      <p:cBhvr>
                                        <p:cTn id="133" dur="500"/>
                                        <p:tgtEl>
                                          <p:spTgt spid="18"/>
                                        </p:tgtEl>
                                        <p:attrNameLst>
                                          <p:attrName>ppt_h</p:attrName>
                                        </p:attrNameLst>
                                      </p:cBhvr>
                                      <p:tavLst>
                                        <p:tav tm="0">
                                          <p:val>
                                            <p:strVal val="ppt_h"/>
                                          </p:val>
                                        </p:tav>
                                        <p:tav tm="100000">
                                          <p:val>
                                            <p:fltVal val="0"/>
                                          </p:val>
                                        </p:tav>
                                      </p:tavLst>
                                    </p:anim>
                                    <p:animEffect transition="out" filter="fade">
                                      <p:cBhvr>
                                        <p:cTn id="134" dur="500"/>
                                        <p:tgtEl>
                                          <p:spTgt spid="18"/>
                                        </p:tgtEl>
                                      </p:cBhvr>
                                    </p:animEffect>
                                    <p:set>
                                      <p:cBhvr>
                                        <p:cTn id="135" dur="1" fill="hold">
                                          <p:stCondLst>
                                            <p:cond delay="499"/>
                                          </p:stCondLst>
                                        </p:cTn>
                                        <p:tgtEl>
                                          <p:spTgt spid="18"/>
                                        </p:tgtEl>
                                        <p:attrNameLst>
                                          <p:attrName>style.visibility</p:attrName>
                                        </p:attrNameLst>
                                      </p:cBhvr>
                                      <p:to>
                                        <p:strVal val="hidden"/>
                                      </p:to>
                                    </p:set>
                                  </p:childTnLst>
                                </p:cTn>
                              </p:par>
                              <p:par>
                                <p:cTn id="136" presetID="53" presetClass="exit" presetSubtype="32" fill="hold" grpId="1" nodeType="withEffect">
                                  <p:stCondLst>
                                    <p:cond delay="0"/>
                                  </p:stCondLst>
                                  <p:childTnLst>
                                    <p:anim calcmode="lin" valueType="num">
                                      <p:cBhvr>
                                        <p:cTn id="137" dur="500"/>
                                        <p:tgtEl>
                                          <p:spTgt spid="19"/>
                                        </p:tgtEl>
                                        <p:attrNameLst>
                                          <p:attrName>ppt_w</p:attrName>
                                        </p:attrNameLst>
                                      </p:cBhvr>
                                      <p:tavLst>
                                        <p:tav tm="0">
                                          <p:val>
                                            <p:strVal val="ppt_w"/>
                                          </p:val>
                                        </p:tav>
                                        <p:tav tm="100000">
                                          <p:val>
                                            <p:fltVal val="0"/>
                                          </p:val>
                                        </p:tav>
                                      </p:tavLst>
                                    </p:anim>
                                    <p:anim calcmode="lin" valueType="num">
                                      <p:cBhvr>
                                        <p:cTn id="138" dur="500"/>
                                        <p:tgtEl>
                                          <p:spTgt spid="19"/>
                                        </p:tgtEl>
                                        <p:attrNameLst>
                                          <p:attrName>ppt_h</p:attrName>
                                        </p:attrNameLst>
                                      </p:cBhvr>
                                      <p:tavLst>
                                        <p:tav tm="0">
                                          <p:val>
                                            <p:strVal val="ppt_h"/>
                                          </p:val>
                                        </p:tav>
                                        <p:tav tm="100000">
                                          <p:val>
                                            <p:fltVal val="0"/>
                                          </p:val>
                                        </p:tav>
                                      </p:tavLst>
                                    </p:anim>
                                    <p:animEffect transition="out" filter="fade">
                                      <p:cBhvr>
                                        <p:cTn id="139" dur="500"/>
                                        <p:tgtEl>
                                          <p:spTgt spid="19"/>
                                        </p:tgtEl>
                                      </p:cBhvr>
                                    </p:animEffect>
                                    <p:set>
                                      <p:cBhvr>
                                        <p:cTn id="140" dur="1" fill="hold">
                                          <p:stCondLst>
                                            <p:cond delay="499"/>
                                          </p:stCondLst>
                                        </p:cTn>
                                        <p:tgtEl>
                                          <p:spTgt spid="19"/>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5" nodeType="clickEffect">
                                  <p:stCondLst>
                                    <p:cond delay="0"/>
                                  </p:stCondLst>
                                  <p:childTnLst>
                                    <p:set>
                                      <p:cBhvr>
                                        <p:cTn id="144" dur="1" fill="hold">
                                          <p:stCondLst>
                                            <p:cond delay="0"/>
                                          </p:stCondLst>
                                        </p:cTn>
                                        <p:tgtEl>
                                          <p:spTgt spid="15"/>
                                        </p:tgtEl>
                                        <p:attrNameLst>
                                          <p:attrName>style.visibility</p:attrName>
                                        </p:attrNameLst>
                                      </p:cBhvr>
                                      <p:to>
                                        <p:strVal val="visible"/>
                                      </p:to>
                                    </p:set>
                                    <p:anim calcmode="lin" valueType="num">
                                      <p:cBhvr>
                                        <p:cTn id="145" dur="500" fill="hold"/>
                                        <p:tgtEl>
                                          <p:spTgt spid="15"/>
                                        </p:tgtEl>
                                        <p:attrNameLst>
                                          <p:attrName>ppt_w</p:attrName>
                                        </p:attrNameLst>
                                      </p:cBhvr>
                                      <p:tavLst>
                                        <p:tav tm="0">
                                          <p:val>
                                            <p:fltVal val="0"/>
                                          </p:val>
                                        </p:tav>
                                        <p:tav tm="100000">
                                          <p:val>
                                            <p:strVal val="#ppt_w"/>
                                          </p:val>
                                        </p:tav>
                                      </p:tavLst>
                                    </p:anim>
                                    <p:anim calcmode="lin" valueType="num">
                                      <p:cBhvr>
                                        <p:cTn id="146" dur="500" fill="hold"/>
                                        <p:tgtEl>
                                          <p:spTgt spid="15"/>
                                        </p:tgtEl>
                                        <p:attrNameLst>
                                          <p:attrName>ppt_h</p:attrName>
                                        </p:attrNameLst>
                                      </p:cBhvr>
                                      <p:tavLst>
                                        <p:tav tm="0">
                                          <p:val>
                                            <p:fltVal val="0"/>
                                          </p:val>
                                        </p:tav>
                                        <p:tav tm="100000">
                                          <p:val>
                                            <p:strVal val="#ppt_h"/>
                                          </p:val>
                                        </p:tav>
                                      </p:tavLst>
                                    </p:anim>
                                    <p:animEffect transition="in" filter="fade">
                                      <p:cBhvr>
                                        <p:cTn id="147" dur="500"/>
                                        <p:tgtEl>
                                          <p:spTgt spid="15"/>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23"/>
                                        </p:tgtEl>
                                        <p:attrNameLst>
                                          <p:attrName>style.visibility</p:attrName>
                                        </p:attrNameLst>
                                      </p:cBhvr>
                                      <p:to>
                                        <p:strVal val="visible"/>
                                      </p:to>
                                    </p:set>
                                    <p:anim calcmode="lin" valueType="num">
                                      <p:cBhvr>
                                        <p:cTn id="150" dur="500" fill="hold"/>
                                        <p:tgtEl>
                                          <p:spTgt spid="23"/>
                                        </p:tgtEl>
                                        <p:attrNameLst>
                                          <p:attrName>ppt_w</p:attrName>
                                        </p:attrNameLst>
                                      </p:cBhvr>
                                      <p:tavLst>
                                        <p:tav tm="0">
                                          <p:val>
                                            <p:fltVal val="0"/>
                                          </p:val>
                                        </p:tav>
                                        <p:tav tm="100000">
                                          <p:val>
                                            <p:strVal val="#ppt_w"/>
                                          </p:val>
                                        </p:tav>
                                      </p:tavLst>
                                    </p:anim>
                                    <p:anim calcmode="lin" valueType="num">
                                      <p:cBhvr>
                                        <p:cTn id="151" dur="500" fill="hold"/>
                                        <p:tgtEl>
                                          <p:spTgt spid="23"/>
                                        </p:tgtEl>
                                        <p:attrNameLst>
                                          <p:attrName>ppt_h</p:attrName>
                                        </p:attrNameLst>
                                      </p:cBhvr>
                                      <p:tavLst>
                                        <p:tav tm="0">
                                          <p:val>
                                            <p:fltVal val="0"/>
                                          </p:val>
                                        </p:tav>
                                        <p:tav tm="100000">
                                          <p:val>
                                            <p:strVal val="#ppt_h"/>
                                          </p:val>
                                        </p:tav>
                                      </p:tavLst>
                                    </p:anim>
                                    <p:animEffect transition="in" filter="fade">
                                      <p:cBhvr>
                                        <p:cTn id="152" dur="500"/>
                                        <p:tgtEl>
                                          <p:spTgt spid="23"/>
                                        </p:tgtEl>
                                      </p:cBhvr>
                                    </p:animEffect>
                                  </p:childTnLst>
                                </p:cTn>
                              </p:par>
                              <p:par>
                                <p:cTn id="153" presetID="1" presetClass="entr" presetSubtype="0" fill="hold" nodeType="withEffect">
                                  <p:stCondLst>
                                    <p:cond delay="0"/>
                                  </p:stCondLst>
                                  <p:childTnLst>
                                    <p:set>
                                      <p:cBhvr>
                                        <p:cTn id="154" dur="1" fill="hold">
                                          <p:stCondLst>
                                            <p:cond delay="0"/>
                                          </p:stCondLst>
                                        </p:cTn>
                                        <p:tgtEl>
                                          <p:spTgt spid="43"/>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45"/>
                                        </p:tgtEl>
                                        <p:attrNameLst>
                                          <p:attrName>style.visibility</p:attrName>
                                        </p:attrNameLst>
                                      </p:cBhvr>
                                      <p:to>
                                        <p:strVal val="visible"/>
                                      </p:to>
                                    </p:set>
                                  </p:childTnLst>
                                </p:cTn>
                              </p:par>
                              <p:par>
                                <p:cTn id="157" presetID="42" presetClass="path" presetSubtype="0" accel="50000" decel="50000" fill="hold" nodeType="withEffect">
                                  <p:stCondLst>
                                    <p:cond delay="0"/>
                                  </p:stCondLst>
                                  <p:childTnLst>
                                    <p:animMotion origin="layout" path="M -3.05556E-6 9.87654E-7 L 0.09167 0.00216 " pathEditMode="relative" rAng="0" ptsTypes="AA">
                                      <p:cBhvr>
                                        <p:cTn id="158" dur="2000" fill="hold"/>
                                        <p:tgtEl>
                                          <p:spTgt spid="43"/>
                                        </p:tgtEl>
                                        <p:attrNameLst>
                                          <p:attrName>ppt_x</p:attrName>
                                          <p:attrName>ppt_y</p:attrName>
                                        </p:attrNameLst>
                                      </p:cBhvr>
                                      <p:rCtr x="4583" y="93"/>
                                    </p:animMotion>
                                  </p:childTnLst>
                                </p:cTn>
                              </p:par>
                              <p:par>
                                <p:cTn id="159" presetID="42" presetClass="path" presetSubtype="0" accel="50000" decel="50000" fill="hold" nodeType="withEffect">
                                  <p:stCondLst>
                                    <p:cond delay="0"/>
                                  </p:stCondLst>
                                  <p:childTnLst>
                                    <p:animMotion origin="layout" path="M 3.33333E-6 3.33333E-6 L -0.00834 0.14012 " pathEditMode="relative" rAng="0" ptsTypes="AA">
                                      <p:cBhvr>
                                        <p:cTn id="160" dur="2000" fill="hold"/>
                                        <p:tgtEl>
                                          <p:spTgt spid="45"/>
                                        </p:tgtEl>
                                        <p:attrNameLst>
                                          <p:attrName>ppt_x</p:attrName>
                                          <p:attrName>ppt_y</p:attrName>
                                        </p:attrNameLst>
                                      </p:cBhvr>
                                      <p:rCtr x="-417" y="7006"/>
                                    </p:animMotion>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10"/>
                                        </p:tgtEl>
                                        <p:attrNameLst>
                                          <p:attrName>style.visibility</p:attrName>
                                        </p:attrNameLst>
                                      </p:cBhvr>
                                      <p:to>
                                        <p:strVal val="visible"/>
                                      </p:to>
                                    </p:set>
                                  </p:childTnLst>
                                </p:cTn>
                              </p:par>
                            </p:childTnLst>
                          </p:cTn>
                        </p:par>
                        <p:par>
                          <p:cTn id="165" fill="hold">
                            <p:stCondLst>
                              <p:cond delay="0"/>
                            </p:stCondLst>
                            <p:childTnLst>
                              <p:par>
                                <p:cTn id="166" presetID="10" presetClass="exit" presetSubtype="0" fill="hold" nodeType="afterEffect">
                                  <p:stCondLst>
                                    <p:cond delay="0"/>
                                  </p:stCondLst>
                                  <p:childTnLst>
                                    <p:animEffect transition="out" filter="fade">
                                      <p:cBhvr>
                                        <p:cTn id="167" dur="500"/>
                                        <p:tgtEl>
                                          <p:spTgt spid="43"/>
                                        </p:tgtEl>
                                      </p:cBhvr>
                                    </p:animEffect>
                                    <p:set>
                                      <p:cBhvr>
                                        <p:cTn id="168" dur="1" fill="hold">
                                          <p:stCondLst>
                                            <p:cond delay="499"/>
                                          </p:stCondLst>
                                        </p:cTn>
                                        <p:tgtEl>
                                          <p:spTgt spid="43"/>
                                        </p:tgtEl>
                                        <p:attrNameLst>
                                          <p:attrName>style.visibility</p:attrName>
                                        </p:attrNameLst>
                                      </p:cBhvr>
                                      <p:to>
                                        <p:strVal val="hidden"/>
                                      </p:to>
                                    </p:set>
                                  </p:childTnLst>
                                </p:cTn>
                              </p:par>
                            </p:childTnLst>
                          </p:cTn>
                        </p:par>
                        <p:par>
                          <p:cTn id="169" fill="hold">
                            <p:stCondLst>
                              <p:cond delay="500"/>
                            </p:stCondLst>
                            <p:childTnLst>
                              <p:par>
                                <p:cTn id="170" presetID="10" presetClass="exit" presetSubtype="0" fill="hold" nodeType="afterEffect">
                                  <p:stCondLst>
                                    <p:cond delay="0"/>
                                  </p:stCondLst>
                                  <p:childTnLst>
                                    <p:animEffect transition="out" filter="fade">
                                      <p:cBhvr>
                                        <p:cTn id="171" dur="500"/>
                                        <p:tgtEl>
                                          <p:spTgt spid="45"/>
                                        </p:tgtEl>
                                      </p:cBhvr>
                                    </p:animEffect>
                                    <p:set>
                                      <p:cBhvr>
                                        <p:cTn id="172" dur="1" fill="hold">
                                          <p:stCondLst>
                                            <p:cond delay="499"/>
                                          </p:stCondLst>
                                        </p:cTn>
                                        <p:tgtEl>
                                          <p:spTgt spid="45"/>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53" presetClass="exit" presetSubtype="32" fill="hold" grpId="6" nodeType="clickEffect">
                                  <p:stCondLst>
                                    <p:cond delay="0"/>
                                  </p:stCondLst>
                                  <p:childTnLst>
                                    <p:anim calcmode="lin" valueType="num">
                                      <p:cBhvr>
                                        <p:cTn id="176" dur="500"/>
                                        <p:tgtEl>
                                          <p:spTgt spid="15"/>
                                        </p:tgtEl>
                                        <p:attrNameLst>
                                          <p:attrName>ppt_w</p:attrName>
                                        </p:attrNameLst>
                                      </p:cBhvr>
                                      <p:tavLst>
                                        <p:tav tm="0">
                                          <p:val>
                                            <p:strVal val="ppt_w"/>
                                          </p:val>
                                        </p:tav>
                                        <p:tav tm="100000">
                                          <p:val>
                                            <p:fltVal val="0"/>
                                          </p:val>
                                        </p:tav>
                                      </p:tavLst>
                                    </p:anim>
                                    <p:anim calcmode="lin" valueType="num">
                                      <p:cBhvr>
                                        <p:cTn id="177" dur="500"/>
                                        <p:tgtEl>
                                          <p:spTgt spid="15"/>
                                        </p:tgtEl>
                                        <p:attrNameLst>
                                          <p:attrName>ppt_h</p:attrName>
                                        </p:attrNameLst>
                                      </p:cBhvr>
                                      <p:tavLst>
                                        <p:tav tm="0">
                                          <p:val>
                                            <p:strVal val="ppt_h"/>
                                          </p:val>
                                        </p:tav>
                                        <p:tav tm="100000">
                                          <p:val>
                                            <p:fltVal val="0"/>
                                          </p:val>
                                        </p:tav>
                                      </p:tavLst>
                                    </p:anim>
                                    <p:animEffect transition="out" filter="fade">
                                      <p:cBhvr>
                                        <p:cTn id="178" dur="500"/>
                                        <p:tgtEl>
                                          <p:spTgt spid="15"/>
                                        </p:tgtEl>
                                      </p:cBhvr>
                                    </p:animEffect>
                                    <p:set>
                                      <p:cBhvr>
                                        <p:cTn id="179" dur="1" fill="hold">
                                          <p:stCondLst>
                                            <p:cond delay="499"/>
                                          </p:stCondLst>
                                        </p:cTn>
                                        <p:tgtEl>
                                          <p:spTgt spid="15"/>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53" presetClass="entr" presetSubtype="16" fill="hold" grpId="2" nodeType="click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500" fill="hold"/>
                                        <p:tgtEl>
                                          <p:spTgt spid="19"/>
                                        </p:tgtEl>
                                        <p:attrNameLst>
                                          <p:attrName>ppt_w</p:attrName>
                                        </p:attrNameLst>
                                      </p:cBhvr>
                                      <p:tavLst>
                                        <p:tav tm="0">
                                          <p:val>
                                            <p:fltVal val="0"/>
                                          </p:val>
                                        </p:tav>
                                        <p:tav tm="100000">
                                          <p:val>
                                            <p:strVal val="#ppt_w"/>
                                          </p:val>
                                        </p:tav>
                                      </p:tavLst>
                                    </p:anim>
                                    <p:anim calcmode="lin" valueType="num">
                                      <p:cBhvr>
                                        <p:cTn id="185" dur="500" fill="hold"/>
                                        <p:tgtEl>
                                          <p:spTgt spid="19"/>
                                        </p:tgtEl>
                                        <p:attrNameLst>
                                          <p:attrName>ppt_h</p:attrName>
                                        </p:attrNameLst>
                                      </p:cBhvr>
                                      <p:tavLst>
                                        <p:tav tm="0">
                                          <p:val>
                                            <p:fltVal val="0"/>
                                          </p:val>
                                        </p:tav>
                                        <p:tav tm="100000">
                                          <p:val>
                                            <p:strVal val="#ppt_h"/>
                                          </p:val>
                                        </p:tav>
                                      </p:tavLst>
                                    </p:anim>
                                    <p:animEffect transition="in" filter="fade">
                                      <p:cBhvr>
                                        <p:cTn id="186" dur="500"/>
                                        <p:tgtEl>
                                          <p:spTgt spid="19"/>
                                        </p:tgtEl>
                                      </p:cBhvr>
                                    </p:animEffect>
                                  </p:childTnLst>
                                </p:cTn>
                              </p:par>
                              <p:par>
                                <p:cTn id="187" presetID="1" presetClass="entr" presetSubtype="0" fill="hold" nodeType="withEffect">
                                  <p:stCondLst>
                                    <p:cond delay="0"/>
                                  </p:stCondLst>
                                  <p:childTnLst>
                                    <p:set>
                                      <p:cBhvr>
                                        <p:cTn id="188" dur="1" fill="hold">
                                          <p:stCondLst>
                                            <p:cond delay="0"/>
                                          </p:stCondLst>
                                        </p:cTn>
                                        <p:tgtEl>
                                          <p:spTgt spid="46"/>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47"/>
                                        </p:tgtEl>
                                        <p:attrNameLst>
                                          <p:attrName>style.visibility</p:attrName>
                                        </p:attrNameLst>
                                      </p:cBhvr>
                                      <p:to>
                                        <p:strVal val="visible"/>
                                      </p:to>
                                    </p:set>
                                  </p:childTnLst>
                                </p:cTn>
                              </p:par>
                              <p:par>
                                <p:cTn id="191" presetID="42" presetClass="path" presetSubtype="0" accel="50000" decel="50000" fill="hold" nodeType="withEffect">
                                  <p:stCondLst>
                                    <p:cond delay="0"/>
                                  </p:stCondLst>
                                  <p:childTnLst>
                                    <p:animMotion origin="layout" path="M -2.5E-6 -1.48148E-6 L -0.00833 0.14012 " pathEditMode="relative" rAng="0" ptsTypes="AA">
                                      <p:cBhvr>
                                        <p:cTn id="192" dur="2000" fill="hold"/>
                                        <p:tgtEl>
                                          <p:spTgt spid="46"/>
                                        </p:tgtEl>
                                        <p:attrNameLst>
                                          <p:attrName>ppt_x</p:attrName>
                                          <p:attrName>ppt_y</p:attrName>
                                        </p:attrNameLst>
                                      </p:cBhvr>
                                      <p:rCtr x="-417" y="7006"/>
                                    </p:animMotion>
                                  </p:childTnLst>
                                </p:cTn>
                              </p:par>
                              <p:par>
                                <p:cTn id="193" presetID="42" presetClass="path" presetSubtype="0" accel="50000" decel="50000" fill="hold" nodeType="withEffect">
                                  <p:stCondLst>
                                    <p:cond delay="0"/>
                                  </p:stCondLst>
                                  <p:childTnLst>
                                    <p:animMotion origin="layout" path="M 3.33333E-6 3.08642E-6 L 0.09166 0.00216 " pathEditMode="relative" rAng="0" ptsTypes="AA">
                                      <p:cBhvr>
                                        <p:cTn id="194" dur="2000" fill="hold"/>
                                        <p:tgtEl>
                                          <p:spTgt spid="47"/>
                                        </p:tgtEl>
                                        <p:attrNameLst>
                                          <p:attrName>ppt_x</p:attrName>
                                          <p:attrName>ppt_y</p:attrName>
                                        </p:attrNameLst>
                                      </p:cBhvr>
                                      <p:rCtr x="4583" y="93"/>
                                    </p:animMotion>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iterate type="lt">
                                    <p:tmAbs val="0"/>
                                  </p:iterate>
                                  <p:childTnLst>
                                    <p:set>
                                      <p:cBhvr>
                                        <p:cTn id="198" dur="1" fill="hold">
                                          <p:stCondLst>
                                            <p:cond delay="0"/>
                                          </p:stCondLst>
                                        </p:cTn>
                                        <p:tgtEl>
                                          <p:spTgt spid="20"/>
                                        </p:tgtEl>
                                        <p:attrNameLst>
                                          <p:attrName>style.visibility</p:attrName>
                                        </p:attrNameLst>
                                      </p:cBhvr>
                                      <p:to>
                                        <p:strVal val="visible"/>
                                      </p:to>
                                    </p:set>
                                  </p:childTnLst>
                                </p:cTn>
                              </p:par>
                            </p:childTnLst>
                          </p:cTn>
                        </p:par>
                        <p:par>
                          <p:cTn id="199" fill="hold">
                            <p:stCondLst>
                              <p:cond delay="0"/>
                            </p:stCondLst>
                            <p:childTnLst>
                              <p:par>
                                <p:cTn id="200" presetID="10" presetClass="exit" presetSubtype="0" fill="hold" nodeType="afterEffect">
                                  <p:stCondLst>
                                    <p:cond delay="0"/>
                                  </p:stCondLst>
                                  <p:childTnLst>
                                    <p:animEffect transition="out" filter="fade">
                                      <p:cBhvr>
                                        <p:cTn id="201" dur="500"/>
                                        <p:tgtEl>
                                          <p:spTgt spid="46"/>
                                        </p:tgtEl>
                                      </p:cBhvr>
                                    </p:animEffect>
                                    <p:set>
                                      <p:cBhvr>
                                        <p:cTn id="202" dur="1" fill="hold">
                                          <p:stCondLst>
                                            <p:cond delay="499"/>
                                          </p:stCondLst>
                                        </p:cTn>
                                        <p:tgtEl>
                                          <p:spTgt spid="46"/>
                                        </p:tgtEl>
                                        <p:attrNameLst>
                                          <p:attrName>style.visibility</p:attrName>
                                        </p:attrNameLst>
                                      </p:cBhvr>
                                      <p:to>
                                        <p:strVal val="hidden"/>
                                      </p:to>
                                    </p:set>
                                  </p:childTnLst>
                                </p:cTn>
                              </p:par>
                            </p:childTnLst>
                          </p:cTn>
                        </p:par>
                        <p:par>
                          <p:cTn id="203" fill="hold">
                            <p:stCondLst>
                              <p:cond delay="500"/>
                            </p:stCondLst>
                            <p:childTnLst>
                              <p:par>
                                <p:cTn id="204" presetID="10" presetClass="exit" presetSubtype="0" fill="hold" nodeType="afterEffect">
                                  <p:stCondLst>
                                    <p:cond delay="0"/>
                                  </p:stCondLst>
                                  <p:childTnLst>
                                    <p:animEffect transition="out" filter="fade">
                                      <p:cBhvr>
                                        <p:cTn id="205" dur="500"/>
                                        <p:tgtEl>
                                          <p:spTgt spid="47"/>
                                        </p:tgtEl>
                                      </p:cBhvr>
                                    </p:animEffect>
                                    <p:set>
                                      <p:cBhvr>
                                        <p:cTn id="206" dur="1" fill="hold">
                                          <p:stCondLst>
                                            <p:cond delay="499"/>
                                          </p:stCondLst>
                                        </p:cTn>
                                        <p:tgtEl>
                                          <p:spTgt spid="47"/>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53" presetClass="exit" presetSubtype="32" fill="hold" grpId="3" nodeType="clickEffect">
                                  <p:stCondLst>
                                    <p:cond delay="0"/>
                                  </p:stCondLst>
                                  <p:childTnLst>
                                    <p:anim calcmode="lin" valueType="num">
                                      <p:cBhvr>
                                        <p:cTn id="210" dur="500"/>
                                        <p:tgtEl>
                                          <p:spTgt spid="19"/>
                                        </p:tgtEl>
                                        <p:attrNameLst>
                                          <p:attrName>ppt_w</p:attrName>
                                        </p:attrNameLst>
                                      </p:cBhvr>
                                      <p:tavLst>
                                        <p:tav tm="0">
                                          <p:val>
                                            <p:strVal val="ppt_w"/>
                                          </p:val>
                                        </p:tav>
                                        <p:tav tm="100000">
                                          <p:val>
                                            <p:fltVal val="0"/>
                                          </p:val>
                                        </p:tav>
                                      </p:tavLst>
                                    </p:anim>
                                    <p:anim calcmode="lin" valueType="num">
                                      <p:cBhvr>
                                        <p:cTn id="211" dur="500"/>
                                        <p:tgtEl>
                                          <p:spTgt spid="19"/>
                                        </p:tgtEl>
                                        <p:attrNameLst>
                                          <p:attrName>ppt_h</p:attrName>
                                        </p:attrNameLst>
                                      </p:cBhvr>
                                      <p:tavLst>
                                        <p:tav tm="0">
                                          <p:val>
                                            <p:strVal val="ppt_h"/>
                                          </p:val>
                                        </p:tav>
                                        <p:tav tm="100000">
                                          <p:val>
                                            <p:fltVal val="0"/>
                                          </p:val>
                                        </p:tav>
                                      </p:tavLst>
                                    </p:anim>
                                    <p:animEffect transition="out" filter="fade">
                                      <p:cBhvr>
                                        <p:cTn id="212" dur="500"/>
                                        <p:tgtEl>
                                          <p:spTgt spid="19"/>
                                        </p:tgtEl>
                                      </p:cBhvr>
                                    </p:animEffect>
                                    <p:set>
                                      <p:cBhvr>
                                        <p:cTn id="213" dur="1" fill="hold">
                                          <p:stCondLst>
                                            <p:cond delay="499"/>
                                          </p:stCondLst>
                                        </p:cTn>
                                        <p:tgtEl>
                                          <p:spTgt spid="19"/>
                                        </p:tgtEl>
                                        <p:attrNameLst>
                                          <p:attrName>style.visibility</p:attrName>
                                        </p:attrNameLst>
                                      </p:cBhvr>
                                      <p:to>
                                        <p:strVal val="hidden"/>
                                      </p:to>
                                    </p:set>
                                  </p:childTnLst>
                                </p:cTn>
                              </p:par>
                              <p:par>
                                <p:cTn id="214" presetID="53" presetClass="exit" presetSubtype="32" fill="hold" grpId="1" nodeType="withEffect">
                                  <p:stCondLst>
                                    <p:cond delay="0"/>
                                  </p:stCondLst>
                                  <p:childTnLst>
                                    <p:anim calcmode="lin" valueType="num">
                                      <p:cBhvr>
                                        <p:cTn id="215" dur="500"/>
                                        <p:tgtEl>
                                          <p:spTgt spid="23"/>
                                        </p:tgtEl>
                                        <p:attrNameLst>
                                          <p:attrName>ppt_w</p:attrName>
                                        </p:attrNameLst>
                                      </p:cBhvr>
                                      <p:tavLst>
                                        <p:tav tm="0">
                                          <p:val>
                                            <p:strVal val="ppt_w"/>
                                          </p:val>
                                        </p:tav>
                                        <p:tav tm="100000">
                                          <p:val>
                                            <p:fltVal val="0"/>
                                          </p:val>
                                        </p:tav>
                                      </p:tavLst>
                                    </p:anim>
                                    <p:anim calcmode="lin" valueType="num">
                                      <p:cBhvr>
                                        <p:cTn id="216" dur="500"/>
                                        <p:tgtEl>
                                          <p:spTgt spid="23"/>
                                        </p:tgtEl>
                                        <p:attrNameLst>
                                          <p:attrName>ppt_h</p:attrName>
                                        </p:attrNameLst>
                                      </p:cBhvr>
                                      <p:tavLst>
                                        <p:tav tm="0">
                                          <p:val>
                                            <p:strVal val="ppt_h"/>
                                          </p:val>
                                        </p:tav>
                                        <p:tav tm="100000">
                                          <p:val>
                                            <p:fltVal val="0"/>
                                          </p:val>
                                        </p:tav>
                                      </p:tavLst>
                                    </p:anim>
                                    <p:animEffect transition="out" filter="fade">
                                      <p:cBhvr>
                                        <p:cTn id="217" dur="500"/>
                                        <p:tgtEl>
                                          <p:spTgt spid="23"/>
                                        </p:tgtEl>
                                      </p:cBhvr>
                                    </p:animEffect>
                                    <p:set>
                                      <p:cBhvr>
                                        <p:cTn id="218" dur="1" fill="hold">
                                          <p:stCondLst>
                                            <p:cond delay="499"/>
                                          </p:stCondLst>
                                        </p:cTn>
                                        <p:tgtEl>
                                          <p:spTgt spid="23"/>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10" presetClass="exit" presetSubtype="0" fill="hold" grpId="1" nodeType="clickEffect">
                                  <p:stCondLst>
                                    <p:cond delay="0"/>
                                  </p:stCondLst>
                                  <p:childTnLst>
                                    <p:animEffect transition="out" filter="fade">
                                      <p:cBhvr>
                                        <p:cTn id="222" dur="500"/>
                                        <p:tgtEl>
                                          <p:spTgt spid="7"/>
                                        </p:tgtEl>
                                      </p:cBhvr>
                                    </p:animEffect>
                                    <p:set>
                                      <p:cBhvr>
                                        <p:cTn id="223" dur="1" fill="hold">
                                          <p:stCondLst>
                                            <p:cond delay="499"/>
                                          </p:stCondLst>
                                        </p:cTn>
                                        <p:tgtEl>
                                          <p:spTgt spid="7"/>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5">
                                            <p:txEl>
                                              <p:pRg st="1" end="1"/>
                                            </p:txEl>
                                          </p:spTgt>
                                        </p:tgtEl>
                                      </p:cBhvr>
                                    </p:animEffect>
                                    <p:set>
                                      <p:cBhvr>
                                        <p:cTn id="226" dur="1" fill="hold">
                                          <p:stCondLst>
                                            <p:cond delay="499"/>
                                          </p:stCondLst>
                                        </p:cTn>
                                        <p:tgtEl>
                                          <p:spTgt spid="5">
                                            <p:txEl>
                                              <p:pRg st="1" end="1"/>
                                            </p:txEl>
                                          </p:spTgt>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5">
                                            <p:txEl>
                                              <p:pRg st="2" end="2"/>
                                            </p:txEl>
                                          </p:spTgt>
                                        </p:tgtEl>
                                      </p:cBhvr>
                                    </p:animEffect>
                                    <p:set>
                                      <p:cBhvr>
                                        <p:cTn id="229" dur="1" fill="hold">
                                          <p:stCondLst>
                                            <p:cond delay="499"/>
                                          </p:stCondLst>
                                        </p:cTn>
                                        <p:tgtEl>
                                          <p:spTgt spid="5">
                                            <p:txEl>
                                              <p:pRg st="2" end="2"/>
                                            </p:txEl>
                                          </p:spTgt>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5">
                                            <p:txEl>
                                              <p:pRg st="3" end="3"/>
                                            </p:txEl>
                                          </p:spTgt>
                                        </p:tgtEl>
                                      </p:cBhvr>
                                    </p:animEffect>
                                    <p:set>
                                      <p:cBhvr>
                                        <p:cTn id="232" dur="1" fill="hold">
                                          <p:stCondLst>
                                            <p:cond delay="499"/>
                                          </p:stCondLst>
                                        </p:cTn>
                                        <p:tgtEl>
                                          <p:spTgt spid="5">
                                            <p:txEl>
                                              <p:pRg st="3" end="3"/>
                                            </p:txEl>
                                          </p:spTgt>
                                        </p:tgtEl>
                                        <p:attrNameLst>
                                          <p:attrName>style.visibility</p:attrName>
                                        </p:attrNameLst>
                                      </p:cBhvr>
                                      <p:to>
                                        <p:strVal val="hidden"/>
                                      </p:to>
                                    </p:set>
                                  </p:childTnLst>
                                </p:cTn>
                              </p:par>
                              <p:par>
                                <p:cTn id="233" presetID="10" presetClass="exit" presetSubtype="0" fill="hold" grpId="1" nodeType="withEffect">
                                  <p:stCondLst>
                                    <p:cond delay="0"/>
                                  </p:stCondLst>
                                  <p:childTnLst>
                                    <p:animEffect transition="out" filter="fade">
                                      <p:cBhvr>
                                        <p:cTn id="234" dur="500"/>
                                        <p:tgtEl>
                                          <p:spTgt spid="11"/>
                                        </p:tgtEl>
                                      </p:cBhvr>
                                    </p:animEffect>
                                    <p:set>
                                      <p:cBhvr>
                                        <p:cTn id="235" dur="1" fill="hold">
                                          <p:stCondLst>
                                            <p:cond delay="499"/>
                                          </p:stCondLst>
                                        </p:cTn>
                                        <p:tgtEl>
                                          <p:spTgt spid="11"/>
                                        </p:tgtEl>
                                        <p:attrNameLst>
                                          <p:attrName>style.visibility</p:attrName>
                                        </p:attrNameLst>
                                      </p:cBhvr>
                                      <p:to>
                                        <p:strVal val="hidden"/>
                                      </p:to>
                                    </p:set>
                                  </p:childTnLst>
                                </p:cTn>
                              </p:par>
                            </p:childTnLst>
                          </p:cTn>
                        </p:par>
                      </p:childTnLst>
                    </p:cTn>
                  </p:par>
                  <p:par>
                    <p:cTn id="236" fill="hold">
                      <p:stCondLst>
                        <p:cond delay="indefinite"/>
                      </p:stCondLst>
                      <p:childTnLst>
                        <p:par>
                          <p:cTn id="237" fill="hold">
                            <p:stCondLst>
                              <p:cond delay="0"/>
                            </p:stCondLst>
                            <p:childTnLst>
                              <p:par>
                                <p:cTn id="238" presetID="1" presetClass="entr" presetSubtype="0" fill="hold" grpId="0" nodeType="clickEffect">
                                  <p:stCondLst>
                                    <p:cond delay="0"/>
                                  </p:stCondLst>
                                  <p:childTnLst>
                                    <p:set>
                                      <p:cBhvr>
                                        <p:cTn id="239" dur="1" fill="hold">
                                          <p:stCondLst>
                                            <p:cond delay="0"/>
                                          </p:stCondLst>
                                        </p:cTn>
                                        <p:tgtEl>
                                          <p:spTgt spid="12"/>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26" presetClass="entr" presetSubtype="0" fill="hold" grpId="0" nodeType="clickEffect">
                                  <p:stCondLst>
                                    <p:cond delay="0"/>
                                  </p:stCondLst>
                                  <p:childTnLst>
                                    <p:set>
                                      <p:cBhvr>
                                        <p:cTn id="243" dur="1" fill="hold">
                                          <p:stCondLst>
                                            <p:cond delay="0"/>
                                          </p:stCondLst>
                                        </p:cTn>
                                        <p:tgtEl>
                                          <p:spTgt spid="28"/>
                                        </p:tgtEl>
                                        <p:attrNameLst>
                                          <p:attrName>style.visibility</p:attrName>
                                        </p:attrNameLst>
                                      </p:cBhvr>
                                      <p:to>
                                        <p:strVal val="visible"/>
                                      </p:to>
                                    </p:set>
                                    <p:animEffect transition="in" filter="wipe(down)">
                                      <p:cBhvr>
                                        <p:cTn id="244" dur="580">
                                          <p:stCondLst>
                                            <p:cond delay="0"/>
                                          </p:stCondLst>
                                        </p:cTn>
                                        <p:tgtEl>
                                          <p:spTgt spid="28"/>
                                        </p:tgtEl>
                                      </p:cBhvr>
                                    </p:animEffect>
                                    <p:anim calcmode="lin" valueType="num">
                                      <p:cBhvr>
                                        <p:cTn id="245"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46"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47"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48"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49"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50" dur="26">
                                          <p:stCondLst>
                                            <p:cond delay="650"/>
                                          </p:stCondLst>
                                        </p:cTn>
                                        <p:tgtEl>
                                          <p:spTgt spid="28"/>
                                        </p:tgtEl>
                                      </p:cBhvr>
                                      <p:to x="100000" y="60000"/>
                                    </p:animScale>
                                    <p:animScale>
                                      <p:cBhvr>
                                        <p:cTn id="251" dur="166" decel="50000">
                                          <p:stCondLst>
                                            <p:cond delay="676"/>
                                          </p:stCondLst>
                                        </p:cTn>
                                        <p:tgtEl>
                                          <p:spTgt spid="28"/>
                                        </p:tgtEl>
                                      </p:cBhvr>
                                      <p:to x="100000" y="100000"/>
                                    </p:animScale>
                                    <p:animScale>
                                      <p:cBhvr>
                                        <p:cTn id="252" dur="26">
                                          <p:stCondLst>
                                            <p:cond delay="1312"/>
                                          </p:stCondLst>
                                        </p:cTn>
                                        <p:tgtEl>
                                          <p:spTgt spid="28"/>
                                        </p:tgtEl>
                                      </p:cBhvr>
                                      <p:to x="100000" y="80000"/>
                                    </p:animScale>
                                    <p:animScale>
                                      <p:cBhvr>
                                        <p:cTn id="253" dur="166" decel="50000">
                                          <p:stCondLst>
                                            <p:cond delay="1338"/>
                                          </p:stCondLst>
                                        </p:cTn>
                                        <p:tgtEl>
                                          <p:spTgt spid="28"/>
                                        </p:tgtEl>
                                      </p:cBhvr>
                                      <p:to x="100000" y="100000"/>
                                    </p:animScale>
                                    <p:animScale>
                                      <p:cBhvr>
                                        <p:cTn id="254" dur="26">
                                          <p:stCondLst>
                                            <p:cond delay="1642"/>
                                          </p:stCondLst>
                                        </p:cTn>
                                        <p:tgtEl>
                                          <p:spTgt spid="28"/>
                                        </p:tgtEl>
                                      </p:cBhvr>
                                      <p:to x="100000" y="90000"/>
                                    </p:animScale>
                                    <p:animScale>
                                      <p:cBhvr>
                                        <p:cTn id="255" dur="166" decel="50000">
                                          <p:stCondLst>
                                            <p:cond delay="1668"/>
                                          </p:stCondLst>
                                        </p:cTn>
                                        <p:tgtEl>
                                          <p:spTgt spid="28"/>
                                        </p:tgtEl>
                                      </p:cBhvr>
                                      <p:to x="100000" y="100000"/>
                                    </p:animScale>
                                    <p:animScale>
                                      <p:cBhvr>
                                        <p:cTn id="256" dur="26">
                                          <p:stCondLst>
                                            <p:cond delay="1808"/>
                                          </p:stCondLst>
                                        </p:cTn>
                                        <p:tgtEl>
                                          <p:spTgt spid="28"/>
                                        </p:tgtEl>
                                      </p:cBhvr>
                                      <p:to x="100000" y="95000"/>
                                    </p:animScale>
                                    <p:animScale>
                                      <p:cBhvr>
                                        <p:cTn id="257" dur="166" decel="50000">
                                          <p:stCondLst>
                                            <p:cond delay="1834"/>
                                          </p:stCondLst>
                                        </p:cTn>
                                        <p:tgtEl>
                                          <p:spTgt spid="28"/>
                                        </p:tgtEl>
                                      </p:cBhvr>
                                      <p:to x="100000" y="100000"/>
                                    </p:animScale>
                                  </p:childTnLst>
                                </p:cTn>
                              </p:par>
                              <p:par>
                                <p:cTn id="258" presetID="26" presetClass="entr" presetSubtype="0" fill="hold" grpId="0" nodeType="withEffect">
                                  <p:stCondLst>
                                    <p:cond delay="0"/>
                                  </p:stCondLst>
                                  <p:childTnLst>
                                    <p:set>
                                      <p:cBhvr>
                                        <p:cTn id="259" dur="1" fill="hold">
                                          <p:stCondLst>
                                            <p:cond delay="0"/>
                                          </p:stCondLst>
                                        </p:cTn>
                                        <p:tgtEl>
                                          <p:spTgt spid="29"/>
                                        </p:tgtEl>
                                        <p:attrNameLst>
                                          <p:attrName>style.visibility</p:attrName>
                                        </p:attrNameLst>
                                      </p:cBhvr>
                                      <p:to>
                                        <p:strVal val="visible"/>
                                      </p:to>
                                    </p:set>
                                    <p:animEffect transition="in" filter="wipe(down)">
                                      <p:cBhvr>
                                        <p:cTn id="260" dur="580">
                                          <p:stCondLst>
                                            <p:cond delay="0"/>
                                          </p:stCondLst>
                                        </p:cTn>
                                        <p:tgtEl>
                                          <p:spTgt spid="29"/>
                                        </p:tgtEl>
                                      </p:cBhvr>
                                    </p:animEffect>
                                    <p:anim calcmode="lin" valueType="num">
                                      <p:cBhvr>
                                        <p:cTn id="261"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62"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63"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64"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65"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66" dur="26">
                                          <p:stCondLst>
                                            <p:cond delay="650"/>
                                          </p:stCondLst>
                                        </p:cTn>
                                        <p:tgtEl>
                                          <p:spTgt spid="29"/>
                                        </p:tgtEl>
                                      </p:cBhvr>
                                      <p:to x="100000" y="60000"/>
                                    </p:animScale>
                                    <p:animScale>
                                      <p:cBhvr>
                                        <p:cTn id="267" dur="166" decel="50000">
                                          <p:stCondLst>
                                            <p:cond delay="676"/>
                                          </p:stCondLst>
                                        </p:cTn>
                                        <p:tgtEl>
                                          <p:spTgt spid="29"/>
                                        </p:tgtEl>
                                      </p:cBhvr>
                                      <p:to x="100000" y="100000"/>
                                    </p:animScale>
                                    <p:animScale>
                                      <p:cBhvr>
                                        <p:cTn id="268" dur="26">
                                          <p:stCondLst>
                                            <p:cond delay="1312"/>
                                          </p:stCondLst>
                                        </p:cTn>
                                        <p:tgtEl>
                                          <p:spTgt spid="29"/>
                                        </p:tgtEl>
                                      </p:cBhvr>
                                      <p:to x="100000" y="80000"/>
                                    </p:animScale>
                                    <p:animScale>
                                      <p:cBhvr>
                                        <p:cTn id="269" dur="166" decel="50000">
                                          <p:stCondLst>
                                            <p:cond delay="1338"/>
                                          </p:stCondLst>
                                        </p:cTn>
                                        <p:tgtEl>
                                          <p:spTgt spid="29"/>
                                        </p:tgtEl>
                                      </p:cBhvr>
                                      <p:to x="100000" y="100000"/>
                                    </p:animScale>
                                    <p:animScale>
                                      <p:cBhvr>
                                        <p:cTn id="270" dur="26">
                                          <p:stCondLst>
                                            <p:cond delay="1642"/>
                                          </p:stCondLst>
                                        </p:cTn>
                                        <p:tgtEl>
                                          <p:spTgt spid="29"/>
                                        </p:tgtEl>
                                      </p:cBhvr>
                                      <p:to x="100000" y="90000"/>
                                    </p:animScale>
                                    <p:animScale>
                                      <p:cBhvr>
                                        <p:cTn id="271" dur="166" decel="50000">
                                          <p:stCondLst>
                                            <p:cond delay="1668"/>
                                          </p:stCondLst>
                                        </p:cTn>
                                        <p:tgtEl>
                                          <p:spTgt spid="29"/>
                                        </p:tgtEl>
                                      </p:cBhvr>
                                      <p:to x="100000" y="100000"/>
                                    </p:animScale>
                                    <p:animScale>
                                      <p:cBhvr>
                                        <p:cTn id="272" dur="26">
                                          <p:stCondLst>
                                            <p:cond delay="1808"/>
                                          </p:stCondLst>
                                        </p:cTn>
                                        <p:tgtEl>
                                          <p:spTgt spid="29"/>
                                        </p:tgtEl>
                                      </p:cBhvr>
                                      <p:to x="100000" y="95000"/>
                                    </p:animScale>
                                    <p:animScale>
                                      <p:cBhvr>
                                        <p:cTn id="273" dur="166" decel="50000">
                                          <p:stCondLst>
                                            <p:cond delay="1834"/>
                                          </p:stCondLst>
                                        </p:cTn>
                                        <p:tgtEl>
                                          <p:spTgt spid="29"/>
                                        </p:tgtEl>
                                      </p:cBhvr>
                                      <p:to x="100000" y="100000"/>
                                    </p:animScale>
                                  </p:childTnLst>
                                </p:cTn>
                              </p:par>
                            </p:childTnLst>
                          </p:cTn>
                        </p:par>
                      </p:childTnLst>
                    </p:cTn>
                  </p:par>
                  <p:par>
                    <p:cTn id="274" fill="hold">
                      <p:stCondLst>
                        <p:cond delay="indefinite"/>
                      </p:stCondLst>
                      <p:childTnLst>
                        <p:par>
                          <p:cTn id="275" fill="hold">
                            <p:stCondLst>
                              <p:cond delay="0"/>
                            </p:stCondLst>
                            <p:childTnLst>
                              <p:par>
                                <p:cTn id="276" presetID="3" presetClass="emph" presetSubtype="2" fill="hold" grpId="1" nodeType="clickEffect">
                                  <p:stCondLst>
                                    <p:cond delay="0"/>
                                  </p:stCondLst>
                                  <p:childTnLst>
                                    <p:animClr clrSpc="rgb" dir="cw">
                                      <p:cBhvr override="childStyle">
                                        <p:cTn id="277" dur="2000" fill="hold"/>
                                        <p:tgtEl>
                                          <p:spTgt spid="8"/>
                                        </p:tgtEl>
                                        <p:attrNameLst>
                                          <p:attrName>style.color</p:attrName>
                                        </p:attrNameLst>
                                      </p:cBhvr>
                                      <p:to>
                                        <a:srgbClr val="F6A21D"/>
                                      </p:to>
                                    </p:animClr>
                                  </p:childTnLst>
                                </p:cTn>
                              </p:par>
                              <p:par>
                                <p:cTn id="278" presetID="3" presetClass="emph" presetSubtype="2" fill="hold" grpId="1" nodeType="withEffect">
                                  <p:stCondLst>
                                    <p:cond delay="0"/>
                                  </p:stCondLst>
                                  <p:childTnLst>
                                    <p:animClr clrSpc="rgb" dir="cw">
                                      <p:cBhvr override="childStyle">
                                        <p:cTn id="279" dur="2000" fill="hold"/>
                                        <p:tgtEl>
                                          <p:spTgt spid="3"/>
                                        </p:tgtEl>
                                        <p:attrNameLst>
                                          <p:attrName>style.color</p:attrName>
                                        </p:attrNameLst>
                                      </p:cBhvr>
                                      <p:to>
                                        <a:srgbClr val="F6A21D"/>
                                      </p:to>
                                    </p:animClr>
                                  </p:childTnLst>
                                </p:cTn>
                              </p:par>
                            </p:childTnLst>
                          </p:cTn>
                        </p:par>
                        <p:par>
                          <p:cTn id="280" fill="hold">
                            <p:stCondLst>
                              <p:cond delay="2000"/>
                            </p:stCondLst>
                            <p:childTnLst>
                              <p:par>
                                <p:cTn id="281" presetID="1" presetClass="entr" presetSubtype="0" fill="hold" grpId="0" nodeType="afterEffect">
                                  <p:stCondLst>
                                    <p:cond delay="0"/>
                                  </p:stCondLst>
                                  <p:childTnLst>
                                    <p:set>
                                      <p:cBhvr>
                                        <p:cTn id="282" dur="1" fill="hold">
                                          <p:stCondLst>
                                            <p:cond delay="0"/>
                                          </p:stCondLst>
                                        </p:cTn>
                                        <p:tgtEl>
                                          <p:spTgt spid="30"/>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3" presetClass="emph" presetSubtype="2" fill="hold" grpId="1" nodeType="clickEffect">
                                  <p:stCondLst>
                                    <p:cond delay="0"/>
                                  </p:stCondLst>
                                  <p:childTnLst>
                                    <p:animClr clrSpc="rgb" dir="cw">
                                      <p:cBhvr override="childStyle">
                                        <p:cTn id="286" dur="2000" fill="hold"/>
                                        <p:tgtEl>
                                          <p:spTgt spid="17"/>
                                        </p:tgtEl>
                                        <p:attrNameLst>
                                          <p:attrName>style.color</p:attrName>
                                        </p:attrNameLst>
                                      </p:cBhvr>
                                      <p:to>
                                        <a:srgbClr val="C96731"/>
                                      </p:to>
                                    </p:animClr>
                                  </p:childTnLst>
                                </p:cTn>
                              </p:par>
                            </p:childTnLst>
                          </p:cTn>
                        </p:par>
                        <p:par>
                          <p:cTn id="287" fill="hold">
                            <p:stCondLst>
                              <p:cond delay="2000"/>
                            </p:stCondLst>
                            <p:childTnLst>
                              <p:par>
                                <p:cTn id="288" presetID="1" presetClass="entr" presetSubtype="0" fill="hold" grpId="0" nodeType="afterEffect">
                                  <p:stCondLst>
                                    <p:cond delay="0"/>
                                  </p:stCondLst>
                                  <p:childTnLst>
                                    <p:set>
                                      <p:cBhvr>
                                        <p:cTn id="289" dur="1" fill="hold">
                                          <p:stCondLst>
                                            <p:cond delay="0"/>
                                          </p:stCondLst>
                                        </p:cTn>
                                        <p:tgtEl>
                                          <p:spTgt spid="21"/>
                                        </p:tgtEl>
                                        <p:attrNameLst>
                                          <p:attrName>style.visibility</p:attrName>
                                        </p:attrNameLst>
                                      </p:cBhvr>
                                      <p:to>
                                        <p:strVal val="visible"/>
                                      </p:to>
                                    </p:set>
                                  </p:childTnLst>
                                </p:cTn>
                              </p:par>
                            </p:childTnLst>
                          </p:cTn>
                        </p:par>
                      </p:childTnLst>
                    </p:cTn>
                  </p:par>
                  <p:par>
                    <p:cTn id="290" fill="hold">
                      <p:stCondLst>
                        <p:cond delay="indefinite"/>
                      </p:stCondLst>
                      <p:childTnLst>
                        <p:par>
                          <p:cTn id="291" fill="hold">
                            <p:stCondLst>
                              <p:cond delay="0"/>
                            </p:stCondLst>
                            <p:childTnLst>
                              <p:par>
                                <p:cTn id="292" presetID="3" presetClass="emph" presetSubtype="2" fill="hold" grpId="1" nodeType="clickEffect">
                                  <p:stCondLst>
                                    <p:cond delay="0"/>
                                  </p:stCondLst>
                                  <p:childTnLst>
                                    <p:animClr clrSpc="rgb" dir="cw">
                                      <p:cBhvr override="childStyle">
                                        <p:cTn id="293" dur="2000" fill="hold"/>
                                        <p:tgtEl>
                                          <p:spTgt spid="10"/>
                                        </p:tgtEl>
                                        <p:attrNameLst>
                                          <p:attrName>style.color</p:attrName>
                                        </p:attrNameLst>
                                      </p:cBhvr>
                                      <p:to>
                                        <a:srgbClr val="9CA383"/>
                                      </p:to>
                                    </p:animClr>
                                  </p:childTnLst>
                                </p:cTn>
                              </p:par>
                            </p:childTnLst>
                          </p:cTn>
                        </p:par>
                        <p:par>
                          <p:cTn id="294" fill="hold">
                            <p:stCondLst>
                              <p:cond delay="2000"/>
                            </p:stCondLst>
                            <p:childTnLst>
                              <p:par>
                                <p:cTn id="295" presetID="1" presetClass="entr" presetSubtype="0" fill="hold" grpId="0" nodeType="afterEffect">
                                  <p:stCondLst>
                                    <p:cond delay="0"/>
                                  </p:stCondLst>
                                  <p:childTnLst>
                                    <p:set>
                                      <p:cBhvr>
                                        <p:cTn id="296" dur="1" fill="hold">
                                          <p:stCondLst>
                                            <p:cond delay="0"/>
                                          </p:stCondLst>
                                        </p:cTn>
                                        <p:tgtEl>
                                          <p:spTgt spid="31"/>
                                        </p:tgtEl>
                                        <p:attrNameLst>
                                          <p:attrName>style.visibility</p:attrName>
                                        </p:attrNameLst>
                                      </p:cBhvr>
                                      <p:to>
                                        <p:strVal val="visible"/>
                                      </p:to>
                                    </p:set>
                                  </p:childTnLst>
                                </p:cTn>
                              </p:par>
                            </p:childTnLst>
                          </p:cTn>
                        </p:par>
                      </p:childTnLst>
                    </p:cTn>
                  </p:par>
                  <p:par>
                    <p:cTn id="297" fill="hold">
                      <p:stCondLst>
                        <p:cond delay="indefinite"/>
                      </p:stCondLst>
                      <p:childTnLst>
                        <p:par>
                          <p:cTn id="298" fill="hold">
                            <p:stCondLst>
                              <p:cond delay="0"/>
                            </p:stCondLst>
                            <p:childTnLst>
                              <p:par>
                                <p:cTn id="299" presetID="3" presetClass="emph" presetSubtype="2" fill="hold" grpId="1" nodeType="clickEffect">
                                  <p:stCondLst>
                                    <p:cond delay="0"/>
                                  </p:stCondLst>
                                  <p:iterate type="lt">
                                    <p:tmPct val="0"/>
                                  </p:iterate>
                                  <p:childTnLst>
                                    <p:animClr clrSpc="rgb" dir="cw">
                                      <p:cBhvr override="childStyle">
                                        <p:cTn id="300" dur="2000" fill="hold"/>
                                        <p:tgtEl>
                                          <p:spTgt spid="20"/>
                                        </p:tgtEl>
                                        <p:attrNameLst>
                                          <p:attrName>style.color</p:attrName>
                                        </p:attrNameLst>
                                      </p:cBhvr>
                                      <p:to>
                                        <a:srgbClr val="9BAFB5"/>
                                      </p:to>
                                    </p:animClr>
                                  </p:childTnLst>
                                </p:cTn>
                              </p:par>
                            </p:childTnLst>
                          </p:cTn>
                        </p:par>
                        <p:par>
                          <p:cTn id="301" fill="hold">
                            <p:stCondLst>
                              <p:cond delay="2000"/>
                            </p:stCondLst>
                            <p:childTnLst>
                              <p:par>
                                <p:cTn id="302" presetID="1" presetClass="entr" presetSubtype="0" fill="hold" grpId="0" nodeType="afterEffect">
                                  <p:stCondLst>
                                    <p:cond delay="0"/>
                                  </p:stCondLst>
                                  <p:childTnLst>
                                    <p:set>
                                      <p:cBhvr>
                                        <p:cTn id="30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animBg="1"/>
      <p:bldP spid="18" grpId="2" animBg="1"/>
      <p:bldP spid="19" grpId="0" animBg="1"/>
      <p:bldP spid="19" grpId="1" animBg="1"/>
      <p:bldP spid="19" grpId="2" animBg="1"/>
      <p:bldP spid="19" grpId="3" animBg="1"/>
      <p:bldP spid="23" grpId="0" animBg="1"/>
      <p:bldP spid="23" grpId="1" animBg="1"/>
      <p:bldP spid="15" grpId="3" animBg="1"/>
      <p:bldP spid="15" grpId="4" animBg="1"/>
      <p:bldP spid="15" grpId="5" animBg="1"/>
      <p:bldP spid="15" grpId="6" animBg="1"/>
      <p:bldP spid="8" grpId="0"/>
      <p:bldP spid="8" grpId="1"/>
      <p:bldP spid="9" grpId="0"/>
      <p:bldP spid="26" grpId="0"/>
      <p:bldP spid="10" grpId="0"/>
      <p:bldP spid="10" grpId="1"/>
      <p:bldP spid="28" grpId="0"/>
      <p:bldP spid="29" grpId="0"/>
      <p:bldP spid="30" grpId="0"/>
      <p:bldP spid="31" grpId="0"/>
      <p:bldP spid="3" grpId="0"/>
      <p:bldP spid="3" grpId="1"/>
      <p:bldP spid="17" grpId="0"/>
      <p:bldP spid="17" grpId="1"/>
      <p:bldP spid="20" grpId="0"/>
      <p:bldP spid="20" grpId="1"/>
      <p:bldP spid="21" grpId="0"/>
      <p:bldP spid="22" grpId="0"/>
      <p:bldP spid="7" grpId="0"/>
      <p:bldP spid="7" grpId="1"/>
      <p:bldP spid="11" grpId="0"/>
      <p:bldP spid="11" grpId="1"/>
      <p:bldP spid="12" grpId="0"/>
    </p:bldLst>
  </p:timing>
  <p:extLst mod="1"/>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5800" y="1557271"/>
            <a:ext cx="2060944" cy="273788"/>
          </a:xfrm>
          <a:prstGeom prst="rect">
            <a:avLst/>
          </a:prstGeom>
          <a:solidFill>
            <a:schemeClr val="accent6">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Rectangle 18"/>
          <p:cNvSpPr/>
          <p:nvPr/>
        </p:nvSpPr>
        <p:spPr>
          <a:xfrm>
            <a:off x="3429000" y="1320031"/>
            <a:ext cx="533400" cy="1085850"/>
          </a:xfrm>
          <a:prstGeom prst="rect">
            <a:avLst/>
          </a:prstGeom>
          <a:solidFill>
            <a:schemeClr val="accent6">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3" name="Rectangle 22"/>
          <p:cNvSpPr/>
          <p:nvPr/>
        </p:nvSpPr>
        <p:spPr>
          <a:xfrm>
            <a:off x="685800" y="1932068"/>
            <a:ext cx="2060944" cy="273788"/>
          </a:xfrm>
          <a:prstGeom prst="rect">
            <a:avLst/>
          </a:prstGeom>
          <a:solidFill>
            <a:schemeClr val="accent6">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397835" y="1047750"/>
                <a:ext cx="3945567" cy="1557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0" i="1" smtClean="0">
                              <a:solidFill>
                                <a:schemeClr val="tx1"/>
                              </a:solidFill>
                              <a:effectLst/>
                              <a:latin typeface="Cambria Math" panose="02040503050406030204" pitchFamily="18" charset="0"/>
                            </a:rPr>
                          </m:ctrlPr>
                        </m:dPr>
                        <m:e>
                          <m:m>
                            <m:mPr>
                              <m:mcs>
                                <m:mc>
                                  <m:mcPr>
                                    <m:count m:val="3"/>
                                    <m:mcJc m:val="center"/>
                                  </m:mcPr>
                                </m:mc>
                              </m:mcs>
                              <m:ctrlPr>
                                <a:rPr lang="en-US" sz="3600" b="0" i="1" smtClean="0">
                                  <a:solidFill>
                                    <a:schemeClr val="tx1"/>
                                  </a:solidFill>
                                  <a:effectLst/>
                                  <a:latin typeface="Cambria Math" panose="02040503050406030204" pitchFamily="18" charset="0"/>
                                </a:rPr>
                              </m:ctrlPr>
                            </m:mPr>
                            <m:mr>
                              <m:e>
                                <m:r>
                                  <m:rPr>
                                    <m:brk m:alnAt="7"/>
                                  </m:rPr>
                                  <a:rPr lang="en-US" sz="3600" b="0" i="1" smtClean="0">
                                    <a:solidFill>
                                      <a:schemeClr val="tx1"/>
                                    </a:solidFill>
                                    <a:effectLst/>
                                    <a:latin typeface="Cambria Math"/>
                                  </a:rPr>
                                  <m:t>1</m:t>
                                </m:r>
                              </m:e>
                              <m:e>
                                <m:r>
                                  <a:rPr lang="en-US" sz="3600" b="0" i="1" smtClean="0">
                                    <a:solidFill>
                                      <a:schemeClr val="tx1"/>
                                    </a:solidFill>
                                    <a:effectLst/>
                                    <a:latin typeface="Cambria Math"/>
                                  </a:rPr>
                                  <m:t>0</m:t>
                                </m:r>
                              </m:e>
                              <m:e>
                                <m:r>
                                  <a:rPr lang="en-US" sz="3600" b="0" i="1" smtClean="0">
                                    <a:solidFill>
                                      <a:schemeClr val="tx1"/>
                                    </a:solidFill>
                                    <a:effectLst/>
                                    <a:latin typeface="Cambria Math"/>
                                  </a:rPr>
                                  <m:t>4</m:t>
                                </m:r>
                              </m:e>
                            </m:mr>
                            <m:mr>
                              <m:e>
                                <m:r>
                                  <a:rPr lang="en-US" sz="3600" b="0" i="1" smtClean="0">
                                    <a:solidFill>
                                      <a:schemeClr val="tx1"/>
                                    </a:solidFill>
                                    <a:effectLst/>
                                    <a:latin typeface="Cambria Math"/>
                                  </a:rPr>
                                  <m:t>−2</m:t>
                                </m:r>
                              </m:e>
                              <m:e>
                                <m:r>
                                  <a:rPr lang="en-US" sz="3600" b="0" i="1" smtClean="0">
                                    <a:solidFill>
                                      <a:schemeClr val="tx1"/>
                                    </a:solidFill>
                                    <a:effectLst/>
                                    <a:latin typeface="Cambria Math"/>
                                  </a:rPr>
                                  <m:t>3</m:t>
                                </m:r>
                              </m:e>
                              <m:e>
                                <m:r>
                                  <a:rPr lang="en-US" sz="3600" b="0" i="1" smtClean="0">
                                    <a:solidFill>
                                      <a:schemeClr val="tx1"/>
                                    </a:solidFill>
                                    <a:effectLst/>
                                    <a:latin typeface="Cambria Math"/>
                                  </a:rPr>
                                  <m:t>2</m:t>
                                </m:r>
                              </m:e>
                            </m:mr>
                          </m:m>
                        </m:e>
                      </m:d>
                      <m:r>
                        <a:rPr lang="en-US" sz="3600" i="1" smtClean="0">
                          <a:solidFill>
                            <a:schemeClr val="tx1"/>
                          </a:solidFill>
                          <a:effectLst/>
                          <a:latin typeface="Cambria Math"/>
                          <a:ea typeface="Cambria Math"/>
                        </a:rPr>
                        <m:t>∙</m:t>
                      </m:r>
                      <m:d>
                        <m:dPr>
                          <m:begChr m:val="["/>
                          <m:endChr m:val="]"/>
                          <m:ctrlPr>
                            <a:rPr lang="en-US" sz="3600" b="0" i="1" smtClean="0">
                              <a:solidFill>
                                <a:schemeClr val="tx1"/>
                              </a:solidFill>
                              <a:effectLst/>
                              <a:latin typeface="Cambria Math" panose="02040503050406030204" pitchFamily="18" charset="0"/>
                              <a:ea typeface="Cambria Math"/>
                            </a:rPr>
                          </m:ctrlPr>
                        </m:dPr>
                        <m:e>
                          <m:m>
                            <m:mPr>
                              <m:mcs>
                                <m:mc>
                                  <m:mcPr>
                                    <m:count m:val="1"/>
                                    <m:mcJc m:val="center"/>
                                  </m:mcPr>
                                </m:mc>
                              </m:mcs>
                              <m:ctrlPr>
                                <a:rPr lang="en-US" sz="3600" b="0" i="1" smtClean="0">
                                  <a:solidFill>
                                    <a:schemeClr val="tx1"/>
                                  </a:solidFill>
                                  <a:effectLst/>
                                  <a:latin typeface="Cambria Math" panose="02040503050406030204" pitchFamily="18" charset="0"/>
                                  <a:ea typeface="Cambria Math"/>
                                </a:rPr>
                              </m:ctrlPr>
                            </m:mPr>
                            <m:mr>
                              <m:e>
                                <m:r>
                                  <m:rPr>
                                    <m:brk m:alnAt="7"/>
                                  </m:rPr>
                                  <a:rPr lang="en-US" sz="3600" b="0" i="1" smtClean="0">
                                    <a:solidFill>
                                      <a:schemeClr val="tx1"/>
                                    </a:solidFill>
                                    <a:effectLst/>
                                    <a:latin typeface="Cambria Math"/>
                                    <a:ea typeface="Cambria Math"/>
                                  </a:rPr>
                                  <m:t>−</m:t>
                                </m:r>
                                <m:r>
                                  <a:rPr lang="en-US" sz="3600" b="0" i="1" smtClean="0">
                                    <a:solidFill>
                                      <a:schemeClr val="tx1"/>
                                    </a:solidFill>
                                    <a:effectLst/>
                                    <a:latin typeface="Cambria Math"/>
                                    <a:ea typeface="Cambria Math"/>
                                  </a:rPr>
                                  <m:t>1</m:t>
                                </m:r>
                              </m:e>
                            </m:mr>
                            <m:mr>
                              <m:e>
                                <m:r>
                                  <a:rPr lang="en-US" sz="3600" b="0" i="1" smtClean="0">
                                    <a:solidFill>
                                      <a:schemeClr val="tx1"/>
                                    </a:solidFill>
                                    <a:effectLst/>
                                    <a:latin typeface="Cambria Math"/>
                                    <a:ea typeface="Cambria Math"/>
                                  </a:rPr>
                                  <m:t>3</m:t>
                                </m:r>
                              </m:e>
                            </m:mr>
                            <m:mr>
                              <m:e>
                                <m:r>
                                  <a:rPr lang="en-US" sz="3600" b="0" i="1" smtClean="0">
                                    <a:solidFill>
                                      <a:schemeClr val="tx1"/>
                                    </a:solidFill>
                                    <a:effectLst/>
                                    <a:latin typeface="Cambria Math"/>
                                    <a:ea typeface="Cambria Math"/>
                                  </a:rPr>
                                  <m:t>5</m:t>
                                </m:r>
                              </m:e>
                            </m:mr>
                          </m:m>
                        </m:e>
                      </m:d>
                    </m:oMath>
                  </m:oMathPara>
                </a14:m>
                <a:endParaRPr lang="en-US" dirty="0">
                  <a:solidFill>
                    <a:schemeClr val="tx1"/>
                  </a:solidFill>
                  <a:effectLs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97835" y="1047750"/>
                <a:ext cx="3945567" cy="1557349"/>
              </a:xfrm>
              <a:prstGeom prst="rect">
                <a:avLst/>
              </a:prstGeom>
              <a:blipFill>
                <a:blip r:embed="rId6"/>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3.6 Multiply Matrices</a:t>
            </a:r>
          </a:p>
        </p:txBody>
      </p:sp>
      <mc:AlternateContent xmlns:mc="http://schemas.openxmlformats.org/markup-compatibility/2006" xmlns:a14="http://schemas.microsoft.com/office/drawing/2010/main">
        <mc:Choice Requires="a14">
          <p:sp>
            <p:nvSpPr>
              <p:cNvPr id="8" name="TextBox 7"/>
              <p:cNvSpPr txBox="1"/>
              <p:nvPr/>
            </p:nvSpPr>
            <p:spPr>
              <a:xfrm>
                <a:off x="3180581" y="2401822"/>
                <a:ext cx="426430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brk m:alnAt="7"/>
                        </m:rPr>
                        <a:rPr lang="en-US" sz="3600" i="1" smtClean="0">
                          <a:solidFill>
                            <a:schemeClr val="tx1"/>
                          </a:solidFill>
                          <a:effectLst/>
                          <a:latin typeface="Cambria Math"/>
                        </a:rPr>
                        <m:t>1</m:t>
                      </m:r>
                      <m:r>
                        <a:rPr lang="en-US" sz="3600" i="1">
                          <a:solidFill>
                            <a:schemeClr val="tx1"/>
                          </a:solidFill>
                          <a:effectLst/>
                          <a:latin typeface="Cambria Math"/>
                          <a:ea typeface="Cambria Math"/>
                        </a:rPr>
                        <m:t>∙−1+0∙3+4∙5</m:t>
                      </m:r>
                    </m:oMath>
                  </m:oMathPara>
                </a14:m>
                <a:endParaRPr lang="en-US" dirty="0">
                  <a:solidFill>
                    <a:schemeClr val="tx1"/>
                  </a:solidFill>
                  <a:effectLs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180581" y="2401822"/>
                <a:ext cx="4264309" cy="6463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69632" y="2266950"/>
                <a:ext cx="531107" cy="13695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solidFill>
                                <a:schemeClr val="tx1"/>
                              </a:solidFill>
                              <a:effectLst/>
                              <a:latin typeface="Cambria Math" panose="02040503050406030204" pitchFamily="18" charset="0"/>
                            </a:rPr>
                          </m:ctrlPr>
                        </m:dPr>
                        <m:e>
                          <m:m>
                            <m:mPr>
                              <m:mcs>
                                <m:mc>
                                  <m:mcPr>
                                    <m:count m:val="1"/>
                                    <m:mcJc m:val="center"/>
                                  </m:mcPr>
                                </m:mc>
                              </m:mcs>
                              <m:ctrlPr>
                                <a:rPr lang="en-US" sz="3200" i="1" smtClean="0">
                                  <a:solidFill>
                                    <a:schemeClr val="tx1"/>
                                  </a:solidFill>
                                  <a:effectLst/>
                                  <a:latin typeface="Cambria Math" panose="02040503050406030204" pitchFamily="18" charset="0"/>
                                </a:rPr>
                              </m:ctrlPr>
                            </m:mPr>
                            <m:mr>
                              <m:e>
                                <m:r>
                                  <m:rPr>
                                    <m:brk m:alnAt="7"/>
                                  </m:rPr>
                                  <a:rPr lang="en-US" sz="3200" b="0" i="1" smtClean="0">
                                    <a:solidFill>
                                      <a:schemeClr val="tx1"/>
                                    </a:solidFill>
                                    <a:effectLst/>
                                    <a:latin typeface="Cambria Math"/>
                                  </a:rPr>
                                  <m:t> </m:t>
                                </m:r>
                              </m:e>
                            </m:mr>
                            <m:mr>
                              <m:e>
                                <m:r>
                                  <a:rPr lang="en-US" sz="3200" b="0" i="1" smtClean="0">
                                    <a:solidFill>
                                      <a:schemeClr val="tx1"/>
                                    </a:solidFill>
                                    <a:effectLst/>
                                    <a:latin typeface="Cambria Math"/>
                                  </a:rPr>
                                  <m:t> </m:t>
                                </m:r>
                              </m:e>
                            </m:mr>
                            <m:mr>
                              <m:e>
                                <m:r>
                                  <a:rPr lang="en-US" sz="3200" b="0" i="1" smtClean="0">
                                    <a:solidFill>
                                      <a:schemeClr val="tx1"/>
                                    </a:solidFill>
                                    <a:effectLst/>
                                    <a:latin typeface="Cambria Math"/>
                                  </a:rPr>
                                  <m:t> </m:t>
                                </m:r>
                              </m:e>
                            </m:mr>
                          </m:m>
                        </m:e>
                      </m:d>
                    </m:oMath>
                  </m:oMathPara>
                </a14:m>
                <a:endParaRPr lang="en-US" sz="4400" dirty="0">
                  <a:solidFill>
                    <a:schemeClr val="tx1"/>
                  </a:solidFill>
                  <a:effectLs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69632" y="2266950"/>
                <a:ext cx="531107" cy="136954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245091" y="2286886"/>
                <a:ext cx="567015" cy="13251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i="1" smtClean="0">
                              <a:solidFill>
                                <a:schemeClr val="tx1"/>
                              </a:solidFill>
                              <a:effectLst/>
                              <a:latin typeface="Cambria Math" panose="02040503050406030204" pitchFamily="18" charset="0"/>
                            </a:rPr>
                          </m:ctrlPr>
                        </m:dPr>
                        <m:e>
                          <m:m>
                            <m:mPr>
                              <m:mcs>
                                <m:mc>
                                  <m:mcPr>
                                    <m:count m:val="1"/>
                                    <m:mcJc m:val="center"/>
                                  </m:mcPr>
                                </m:mc>
                              </m:mcs>
                              <m:ctrlPr>
                                <a:rPr lang="en-US" sz="3600" i="1" smtClean="0">
                                  <a:solidFill>
                                    <a:schemeClr val="tx1"/>
                                  </a:solidFill>
                                  <a:effectLst/>
                                  <a:latin typeface="Cambria Math" panose="02040503050406030204" pitchFamily="18" charset="0"/>
                                </a:rPr>
                              </m:ctrlPr>
                            </m:mPr>
                            <m:mr>
                              <m:e>
                                <m:r>
                                  <m:rPr>
                                    <m:brk m:alnAt="7"/>
                                  </m:rPr>
                                  <a:rPr lang="en-US" sz="3600" b="0" i="1" smtClean="0">
                                    <a:solidFill>
                                      <a:schemeClr val="tx1"/>
                                    </a:solidFill>
                                    <a:effectLst/>
                                    <a:latin typeface="Cambria Math"/>
                                  </a:rPr>
                                  <m:t> </m:t>
                                </m:r>
                              </m:e>
                            </m:mr>
                            <m:mr>
                              <m:e>
                                <m:r>
                                  <a:rPr lang="en-US" sz="3600" b="0" i="1" smtClean="0">
                                    <a:solidFill>
                                      <a:schemeClr val="tx1"/>
                                    </a:solidFill>
                                    <a:effectLst/>
                                    <a:latin typeface="Cambria Math"/>
                                  </a:rPr>
                                  <m:t> </m:t>
                                </m:r>
                              </m:e>
                            </m:mr>
                            <m:mr>
                              <m:e>
                                <m:r>
                                  <a:rPr lang="en-US" sz="3600" b="0" i="1" smtClean="0">
                                    <a:solidFill>
                                      <a:schemeClr val="tx1"/>
                                    </a:solidFill>
                                    <a:effectLst/>
                                    <a:latin typeface="Cambria Math"/>
                                  </a:rPr>
                                  <m:t> </m:t>
                                </m:r>
                              </m:e>
                            </m:mr>
                          </m:m>
                        </m:e>
                      </m:d>
                    </m:oMath>
                  </m:oMathPara>
                </a14:m>
                <a:endParaRPr lang="en-US" sz="3600" dirty="0">
                  <a:solidFill>
                    <a:schemeClr val="tx1"/>
                  </a:solidFill>
                  <a:effectLst/>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7245091" y="2286886"/>
                <a:ext cx="567015" cy="132517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008258" y="2886570"/>
                <a:ext cx="4608954"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i="1" smtClean="0">
                          <a:solidFill>
                            <a:schemeClr val="tx1"/>
                          </a:solidFill>
                          <a:effectLst/>
                          <a:latin typeface="Cambria Math"/>
                        </a:rPr>
                        <m:t>−2</m:t>
                      </m:r>
                      <m:r>
                        <a:rPr lang="en-US" sz="3600" i="1">
                          <a:solidFill>
                            <a:schemeClr val="tx1"/>
                          </a:solidFill>
                          <a:effectLst/>
                          <a:latin typeface="Cambria Math"/>
                          <a:ea typeface="Cambria Math"/>
                        </a:rPr>
                        <m:t>∙−1+3∙3+2∙5</m:t>
                      </m:r>
                    </m:oMath>
                  </m:oMathPara>
                </a14:m>
                <a:endParaRPr lang="en-US" dirty="0">
                  <a:solidFill>
                    <a:schemeClr val="tx1"/>
                  </a:solidFill>
                  <a:effectLs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008258" y="2886570"/>
                <a:ext cx="4608954" cy="64633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991736" y="3562350"/>
                <a:ext cx="531107" cy="13695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solidFill>
                                <a:schemeClr val="tx1"/>
                              </a:solidFill>
                              <a:effectLst/>
                              <a:latin typeface="Cambria Math" panose="02040503050406030204" pitchFamily="18" charset="0"/>
                            </a:rPr>
                          </m:ctrlPr>
                        </m:dPr>
                        <m:e>
                          <m:m>
                            <m:mPr>
                              <m:mcs>
                                <m:mc>
                                  <m:mcPr>
                                    <m:count m:val="1"/>
                                    <m:mcJc m:val="center"/>
                                  </m:mcPr>
                                </m:mc>
                              </m:mcs>
                              <m:ctrlPr>
                                <a:rPr lang="en-US" sz="3200" i="1" smtClean="0">
                                  <a:solidFill>
                                    <a:schemeClr val="tx1"/>
                                  </a:solidFill>
                                  <a:effectLst/>
                                  <a:latin typeface="Cambria Math" panose="02040503050406030204" pitchFamily="18" charset="0"/>
                                </a:rPr>
                              </m:ctrlPr>
                            </m:mPr>
                            <m:mr>
                              <m:e>
                                <m:r>
                                  <m:rPr>
                                    <m:brk m:alnAt="7"/>
                                  </m:rPr>
                                  <a:rPr lang="en-US" sz="3200" b="0" i="1" smtClean="0">
                                    <a:solidFill>
                                      <a:schemeClr val="tx1"/>
                                    </a:solidFill>
                                    <a:effectLst/>
                                    <a:latin typeface="Cambria Math"/>
                                  </a:rPr>
                                  <m:t> </m:t>
                                </m:r>
                              </m:e>
                            </m:mr>
                            <m:mr>
                              <m:e>
                                <m:r>
                                  <a:rPr lang="en-US" sz="3200" b="0" i="1" smtClean="0">
                                    <a:solidFill>
                                      <a:schemeClr val="tx1"/>
                                    </a:solidFill>
                                    <a:effectLst/>
                                    <a:latin typeface="Cambria Math"/>
                                  </a:rPr>
                                  <m:t> </m:t>
                                </m:r>
                              </m:e>
                            </m:mr>
                            <m:mr>
                              <m:e>
                                <m:r>
                                  <a:rPr lang="en-US" sz="3200" b="0" i="1" smtClean="0">
                                    <a:solidFill>
                                      <a:schemeClr val="tx1"/>
                                    </a:solidFill>
                                    <a:effectLst/>
                                    <a:latin typeface="Cambria Math"/>
                                  </a:rPr>
                                  <m:t> </m:t>
                                </m:r>
                              </m:e>
                            </m:mr>
                          </m:m>
                        </m:e>
                      </m:d>
                    </m:oMath>
                  </m:oMathPara>
                </a14:m>
                <a:endParaRPr lang="en-US" sz="3200" dirty="0">
                  <a:solidFill>
                    <a:schemeClr val="tx1"/>
                  </a:solidFill>
                  <a:effectLst/>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991736" y="3562350"/>
                <a:ext cx="531107" cy="136954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841326" y="3562350"/>
                <a:ext cx="567014" cy="13251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i="1" smtClean="0">
                              <a:solidFill>
                                <a:schemeClr val="tx1"/>
                              </a:solidFill>
                              <a:effectLst/>
                              <a:latin typeface="Cambria Math" panose="02040503050406030204" pitchFamily="18" charset="0"/>
                            </a:rPr>
                          </m:ctrlPr>
                        </m:dPr>
                        <m:e>
                          <m:m>
                            <m:mPr>
                              <m:mcs>
                                <m:mc>
                                  <m:mcPr>
                                    <m:count m:val="1"/>
                                    <m:mcJc m:val="center"/>
                                  </m:mcPr>
                                </m:mc>
                              </m:mcs>
                              <m:ctrlPr>
                                <a:rPr lang="en-US" sz="3600" i="1" smtClean="0">
                                  <a:solidFill>
                                    <a:schemeClr val="tx1"/>
                                  </a:solidFill>
                                  <a:effectLst/>
                                  <a:latin typeface="Cambria Math" panose="02040503050406030204" pitchFamily="18" charset="0"/>
                                </a:rPr>
                              </m:ctrlPr>
                            </m:mPr>
                            <m:mr>
                              <m:e>
                                <m:r>
                                  <m:rPr>
                                    <m:brk m:alnAt="7"/>
                                  </m:rPr>
                                  <a:rPr lang="en-US" sz="3600" b="0" i="1" smtClean="0">
                                    <a:solidFill>
                                      <a:schemeClr val="tx1"/>
                                    </a:solidFill>
                                    <a:effectLst/>
                                    <a:latin typeface="Cambria Math"/>
                                  </a:rPr>
                                  <m:t> </m:t>
                                </m:r>
                              </m:e>
                            </m:mr>
                            <m:mr>
                              <m:e>
                                <m:r>
                                  <a:rPr lang="en-US" sz="3600" b="0" i="1" smtClean="0">
                                    <a:solidFill>
                                      <a:schemeClr val="tx1"/>
                                    </a:solidFill>
                                    <a:effectLst/>
                                    <a:latin typeface="Cambria Math"/>
                                  </a:rPr>
                                  <m:t> </m:t>
                                </m:r>
                              </m:e>
                            </m:mr>
                            <m:mr>
                              <m:e>
                                <m:r>
                                  <a:rPr lang="en-US" sz="3600" b="0" i="1" smtClean="0">
                                    <a:solidFill>
                                      <a:schemeClr val="tx1"/>
                                    </a:solidFill>
                                    <a:effectLst/>
                                    <a:latin typeface="Cambria Math"/>
                                  </a:rPr>
                                  <m:t> </m:t>
                                </m:r>
                              </m:e>
                            </m:mr>
                          </m:m>
                        </m:e>
                      </m:d>
                    </m:oMath>
                  </m:oMathPara>
                </a14:m>
                <a:endParaRPr lang="en-US" sz="3600" dirty="0">
                  <a:solidFill>
                    <a:schemeClr val="tx1"/>
                  </a:solidFill>
                  <a:effectLst/>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841326" y="3562350"/>
                <a:ext cx="567014" cy="132517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369948" y="3690430"/>
                <a:ext cx="79861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accent1"/>
                          </a:solidFill>
                          <a:effectLst/>
                          <a:latin typeface="Cambria Math"/>
                        </a:rPr>
                        <m:t>19</m:t>
                      </m:r>
                    </m:oMath>
                  </m:oMathPara>
                </a14:m>
                <a:endParaRPr lang="en-US" dirty="0">
                  <a:solidFill>
                    <a:schemeClr val="accent1"/>
                  </a:solidFill>
                  <a:effectLst/>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369948" y="3690430"/>
                <a:ext cx="798617" cy="64633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369948" y="4162035"/>
                <a:ext cx="79861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accent3"/>
                          </a:solidFill>
                          <a:effectLst/>
                          <a:latin typeface="Cambria Math"/>
                        </a:rPr>
                        <m:t>21</m:t>
                      </m:r>
                    </m:oMath>
                  </m:oMathPara>
                </a14:m>
                <a:endParaRPr lang="en-US" dirty="0">
                  <a:solidFill>
                    <a:schemeClr val="accent3"/>
                  </a:solidFill>
                  <a:effectLst/>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369948" y="4162035"/>
                <a:ext cx="798617" cy="646331"/>
              </a:xfrm>
              <a:prstGeom prst="rect">
                <a:avLst/>
              </a:prstGeom>
              <a:blipFill>
                <a:blip r:embed="rId14"/>
                <a:stretch>
                  <a:fillRect/>
                </a:stretch>
              </a:blipFill>
            </p:spPr>
            <p:txBody>
              <a:bodyPr/>
              <a:lstStyle/>
              <a:p>
                <a:r>
                  <a:rPr lang="en-US">
                    <a:noFill/>
                  </a:rPr>
                  <a:t> </a:t>
                </a:r>
              </a:p>
            </p:txBody>
          </p:sp>
        </mc:Fallback>
      </mc:AlternateContent>
      <p:sp>
        <p:nvSpPr>
          <p:cNvPr id="15" name="TextBox 14"/>
          <p:cNvSpPr txBox="1"/>
          <p:nvPr/>
        </p:nvSpPr>
        <p:spPr>
          <a:xfrm>
            <a:off x="4906460" y="893505"/>
            <a:ext cx="423754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Pick a row in the 1</a:t>
            </a:r>
            <a:r>
              <a:rPr lang="en-US" baseline="30000" dirty="0"/>
              <a:t>st</a:t>
            </a:r>
            <a:r>
              <a:rPr lang="en-US" dirty="0"/>
              <a:t> matrix and a column in the 2</a:t>
            </a:r>
            <a:r>
              <a:rPr lang="en-US" baseline="30000" dirty="0"/>
              <a:t>nd</a:t>
            </a:r>
            <a:r>
              <a:rPr lang="en-US" dirty="0"/>
              <a:t> matrix. </a:t>
            </a:r>
          </a:p>
          <a:p>
            <a:pPr marL="285750" indent="-285750">
              <a:buFont typeface="Arial" panose="020B0604020202020204" pitchFamily="34" charset="0"/>
              <a:buChar char="•"/>
            </a:pPr>
            <a:r>
              <a:rPr lang="en-US" dirty="0"/>
              <a:t>Multiply the first numbers.</a:t>
            </a:r>
          </a:p>
          <a:p>
            <a:pPr marL="285750" indent="-285750">
              <a:buFont typeface="Arial" panose="020B0604020202020204" pitchFamily="34" charset="0"/>
              <a:buChar char="•"/>
            </a:pPr>
            <a:r>
              <a:rPr lang="en-US" dirty="0"/>
              <a:t>Plus multiply the second numbers.</a:t>
            </a:r>
          </a:p>
          <a:p>
            <a:pPr marL="285750" indent="-285750">
              <a:buFont typeface="Arial" panose="020B0604020202020204" pitchFamily="34" charset="0"/>
              <a:buChar char="•"/>
            </a:pPr>
            <a:r>
              <a:rPr lang="en-US" dirty="0"/>
              <a:t>Plus multiply the third numbers.</a:t>
            </a:r>
          </a:p>
        </p:txBody>
      </p:sp>
      <p:sp>
        <p:nvSpPr>
          <p:cNvPr id="16" name="TextBox 15"/>
          <p:cNvSpPr txBox="1"/>
          <p:nvPr/>
        </p:nvSpPr>
        <p:spPr>
          <a:xfrm>
            <a:off x="4893428" y="896577"/>
            <a:ext cx="3336172" cy="646331"/>
          </a:xfrm>
          <a:prstGeom prst="rect">
            <a:avLst/>
          </a:prstGeom>
          <a:noFill/>
        </p:spPr>
        <p:txBody>
          <a:bodyPr wrap="square" rtlCol="0">
            <a:spAutoFit/>
          </a:bodyPr>
          <a:lstStyle/>
          <a:p>
            <a:pPr marL="285750" indent="-285750">
              <a:buFont typeface="Arial" panose="020B0604020202020204" pitchFamily="34" charset="0"/>
              <a:buChar char="•"/>
            </a:pPr>
            <a:r>
              <a:rPr lang="en-US" dirty="0"/>
              <a:t>Pick another row and column.</a:t>
            </a:r>
          </a:p>
        </p:txBody>
      </p:sp>
      <p:sp>
        <p:nvSpPr>
          <p:cNvPr id="17" name="TextBox 16"/>
          <p:cNvSpPr txBox="1"/>
          <p:nvPr/>
        </p:nvSpPr>
        <p:spPr>
          <a:xfrm>
            <a:off x="5118369" y="3521029"/>
            <a:ext cx="4025631" cy="1477328"/>
          </a:xfrm>
          <a:prstGeom prst="rect">
            <a:avLst/>
          </a:prstGeom>
          <a:noFill/>
        </p:spPr>
        <p:txBody>
          <a:bodyPr wrap="square" rtlCol="0">
            <a:spAutoFit/>
          </a:bodyPr>
          <a:lstStyle/>
          <a:p>
            <a:r>
              <a:rPr lang="en-US" dirty="0"/>
              <a:t>The answers go in the same location as the row and column.</a:t>
            </a:r>
          </a:p>
          <a:p>
            <a:r>
              <a:rPr lang="en-US" dirty="0"/>
              <a:t>For example, the result of the 1</a:t>
            </a:r>
            <a:r>
              <a:rPr lang="en-US" baseline="30000" dirty="0"/>
              <a:t>st</a:t>
            </a:r>
            <a:r>
              <a:rPr lang="en-US" dirty="0"/>
              <a:t> row and 1</a:t>
            </a:r>
            <a:r>
              <a:rPr lang="en-US" baseline="30000" dirty="0"/>
              <a:t>nd</a:t>
            </a:r>
            <a:r>
              <a:rPr lang="en-US" dirty="0"/>
              <a:t> column will go in the 1</a:t>
            </a:r>
            <a:r>
              <a:rPr lang="en-US" baseline="30000" dirty="0"/>
              <a:t>st</a:t>
            </a:r>
            <a:r>
              <a:rPr lang="en-US" dirty="0"/>
              <a:t> row 1</a:t>
            </a:r>
            <a:r>
              <a:rPr lang="en-US" baseline="30000" dirty="0"/>
              <a:t>nd</a:t>
            </a:r>
            <a:r>
              <a:rPr lang="en-US" dirty="0"/>
              <a:t> column of the answer.</a:t>
            </a:r>
          </a:p>
        </p:txBody>
      </p:sp>
      <p:sp>
        <p:nvSpPr>
          <p:cNvPr id="20" name="TextBox 19"/>
          <p:cNvSpPr txBox="1"/>
          <p:nvPr/>
        </p:nvSpPr>
        <p:spPr>
          <a:xfrm>
            <a:off x="304799" y="3521029"/>
            <a:ext cx="1597151" cy="646331"/>
          </a:xfrm>
          <a:prstGeom prst="rect">
            <a:avLst/>
          </a:prstGeom>
          <a:noFill/>
        </p:spPr>
        <p:txBody>
          <a:bodyPr wrap="square" rtlCol="0">
            <a:spAutoFit/>
          </a:bodyPr>
          <a:lstStyle/>
          <a:p>
            <a:r>
              <a:rPr lang="en-US" dirty="0"/>
              <a:t>Simplify each element.</a:t>
            </a:r>
          </a:p>
        </p:txBody>
      </p:sp>
      <p:cxnSp>
        <p:nvCxnSpPr>
          <p:cNvPr id="21" name="Straight Arrow Connector 20"/>
          <p:cNvCxnSpPr/>
          <p:nvPr/>
        </p:nvCxnSpPr>
        <p:spPr>
          <a:xfrm>
            <a:off x="990600" y="797553"/>
            <a:ext cx="0" cy="533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983182" y="950659"/>
            <a:ext cx="304800" cy="381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1025195" y="2367377"/>
            <a:ext cx="0" cy="4754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4088698" y="965384"/>
            <a:ext cx="304800" cy="381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7531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1"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53" presetClass="entr" presetSubtype="16" fill="hold" grpId="2"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childTnLst>
                                </p:cTn>
                              </p:par>
                              <p:par>
                                <p:cTn id="41" presetID="42" presetClass="path" presetSubtype="0" accel="50000" decel="50000" fill="hold" nodeType="withEffect">
                                  <p:stCondLst>
                                    <p:cond delay="0"/>
                                  </p:stCondLst>
                                  <p:childTnLst>
                                    <p:animMotion origin="layout" path="M -3.33333E-6 -1.23457E-7 L 0.09167 0.00216 " pathEditMode="relative" rAng="0" ptsTypes="AA">
                                      <p:cBhvr>
                                        <p:cTn id="42" dur="2000" fill="hold"/>
                                        <p:tgtEl>
                                          <p:spTgt spid="21"/>
                                        </p:tgtEl>
                                        <p:attrNameLst>
                                          <p:attrName>ppt_x</p:attrName>
                                          <p:attrName>ppt_y</p:attrName>
                                        </p:attrNameLst>
                                      </p:cBhvr>
                                      <p:rCtr x="4583" y="93"/>
                                    </p:animMotion>
                                  </p:childTnLst>
                                </p:cTn>
                              </p:par>
                              <p:par>
                                <p:cTn id="43" presetID="42" presetClass="path" presetSubtype="0" accel="50000" decel="50000" fill="hold" nodeType="withEffect">
                                  <p:stCondLst>
                                    <p:cond delay="0"/>
                                  </p:stCondLst>
                                  <p:childTnLst>
                                    <p:animMotion origin="layout" path="M 3.05556E-6 -3.58025E-6 L -0.00226 0.10031 " pathEditMode="relative" rAng="0" ptsTypes="AA">
                                      <p:cBhvr>
                                        <p:cTn id="44" dur="2000" fill="hold"/>
                                        <p:tgtEl>
                                          <p:spTgt spid="22"/>
                                        </p:tgtEl>
                                        <p:attrNameLst>
                                          <p:attrName>ppt_x</p:attrName>
                                          <p:attrName>ppt_y</p:attrName>
                                        </p:attrNameLst>
                                      </p:cBhvr>
                                      <p:rCtr x="-122" y="5000"/>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xEl>
                                              <p:pRg st="3" end="3"/>
                                            </p:txEl>
                                          </p:spTgt>
                                        </p:tgtEl>
                                        <p:attrNameLst>
                                          <p:attrName>style.visibility</p:attrName>
                                        </p:attrNameLst>
                                      </p:cBhvr>
                                      <p:to>
                                        <p:strVal val="visible"/>
                                      </p:to>
                                    </p:set>
                                  </p:childTnLst>
                                </p:cTn>
                              </p:par>
                            </p:childTnLst>
                          </p:cTn>
                        </p:par>
                        <p:par>
                          <p:cTn id="49" fill="hold">
                            <p:stCondLst>
                              <p:cond delay="0"/>
                            </p:stCondLst>
                            <p:childTnLst>
                              <p:par>
                                <p:cTn id="50" presetID="42" presetClass="path" presetSubtype="0" accel="50000" decel="50000" fill="hold" nodeType="afterEffect">
                                  <p:stCondLst>
                                    <p:cond delay="0"/>
                                  </p:stCondLst>
                                  <p:childTnLst>
                                    <p:animMotion origin="layout" path="M 0.09167 0.00216 L 0.175 0.01451 " pathEditMode="relative" rAng="0" ptsTypes="AA">
                                      <p:cBhvr>
                                        <p:cTn id="51" dur="2000" fill="hold"/>
                                        <p:tgtEl>
                                          <p:spTgt spid="21"/>
                                        </p:tgtEl>
                                        <p:attrNameLst>
                                          <p:attrName>ppt_x</p:attrName>
                                          <p:attrName>ppt_y</p:attrName>
                                        </p:attrNameLst>
                                      </p:cBhvr>
                                      <p:rCtr x="4167" y="617"/>
                                    </p:animMotion>
                                  </p:childTnLst>
                                </p:cTn>
                              </p:par>
                              <p:par>
                                <p:cTn id="52" presetID="42" presetClass="path" presetSubtype="0" accel="50000" decel="50000" fill="hold" nodeType="withEffect">
                                  <p:stCondLst>
                                    <p:cond delay="0"/>
                                  </p:stCondLst>
                                  <p:childTnLst>
                                    <p:animMotion origin="layout" path="M -0.00226 0.10031 L -0.0125 0.19044 " pathEditMode="relative" rAng="0" ptsTypes="AA">
                                      <p:cBhvr>
                                        <p:cTn id="53" dur="2000" fill="hold"/>
                                        <p:tgtEl>
                                          <p:spTgt spid="22"/>
                                        </p:tgtEl>
                                        <p:attrNameLst>
                                          <p:attrName>ppt_x</p:attrName>
                                          <p:attrName>ppt_y</p:attrName>
                                        </p:attrNameLst>
                                      </p:cBhvr>
                                      <p:rCtr x="-521" y="4506"/>
                                    </p:animMotion>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par>
                          <p:cTn id="59" fill="hold">
                            <p:stCondLst>
                              <p:cond delay="500"/>
                            </p:stCondLst>
                            <p:childTnLst>
                              <p:par>
                                <p:cTn id="60" presetID="10" presetClass="exit" presetSubtype="0" fill="hold" nodeType="afterEffect">
                                  <p:stCondLst>
                                    <p:cond delay="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par>
                          <p:cTn id="63" fill="hold">
                            <p:stCondLst>
                              <p:cond delay="1000"/>
                            </p:stCondLst>
                            <p:childTnLst>
                              <p:par>
                                <p:cTn id="64" presetID="10" presetClass="exit" presetSubtype="0" fill="hold" nodeType="afterEffect">
                                  <p:stCondLst>
                                    <p:cond delay="0"/>
                                  </p:stCondLst>
                                  <p:childTnLst>
                                    <p:animEffect transition="out" filter="fade">
                                      <p:cBhvr>
                                        <p:cTn id="65" dur="500"/>
                                        <p:tgtEl>
                                          <p:spTgt spid="22"/>
                                        </p:tgtEl>
                                      </p:cBhvr>
                                    </p:animEffect>
                                    <p:set>
                                      <p:cBhvr>
                                        <p:cTn id="66" dur="1" fill="hold">
                                          <p:stCondLst>
                                            <p:cond delay="499"/>
                                          </p:stCondLst>
                                        </p:cTn>
                                        <p:tgtEl>
                                          <p:spTgt spid="2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15">
                                            <p:txEl>
                                              <p:pRg st="0" end="0"/>
                                            </p:txEl>
                                          </p:spTgt>
                                        </p:tgtEl>
                                      </p:cBhvr>
                                    </p:animEffect>
                                    <p:set>
                                      <p:cBhvr>
                                        <p:cTn id="76" dur="1" fill="hold">
                                          <p:stCondLst>
                                            <p:cond delay="499"/>
                                          </p:stCondLst>
                                        </p:cTn>
                                        <p:tgtEl>
                                          <p:spTgt spid="15">
                                            <p:txEl>
                                              <p:pRg st="0" end="0"/>
                                            </p:txEl>
                                          </p:spTgt>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5">
                                            <p:txEl>
                                              <p:pRg st="1" end="1"/>
                                            </p:txEl>
                                          </p:spTgt>
                                        </p:tgtEl>
                                      </p:cBhvr>
                                    </p:animEffect>
                                    <p:set>
                                      <p:cBhvr>
                                        <p:cTn id="79" dur="1" fill="hold">
                                          <p:stCondLst>
                                            <p:cond delay="499"/>
                                          </p:stCondLst>
                                        </p:cTn>
                                        <p:tgtEl>
                                          <p:spTgt spid="15">
                                            <p:txEl>
                                              <p:pRg st="1" end="1"/>
                                            </p:txEl>
                                          </p:spTgt>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5">
                                            <p:txEl>
                                              <p:pRg st="2" end="2"/>
                                            </p:txEl>
                                          </p:spTgt>
                                        </p:tgtEl>
                                      </p:cBhvr>
                                    </p:animEffect>
                                    <p:set>
                                      <p:cBhvr>
                                        <p:cTn id="82" dur="1" fill="hold">
                                          <p:stCondLst>
                                            <p:cond delay="499"/>
                                          </p:stCondLst>
                                        </p:cTn>
                                        <p:tgtEl>
                                          <p:spTgt spid="15">
                                            <p:txEl>
                                              <p:pRg st="2" end="2"/>
                                            </p:txEl>
                                          </p:spTgt>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5">
                                            <p:txEl>
                                              <p:pRg st="3" end="3"/>
                                            </p:txEl>
                                          </p:spTgt>
                                        </p:tgtEl>
                                      </p:cBhvr>
                                    </p:animEffect>
                                    <p:set>
                                      <p:cBhvr>
                                        <p:cTn id="85" dur="1" fill="hold">
                                          <p:stCondLst>
                                            <p:cond delay="499"/>
                                          </p:stCondLst>
                                        </p:cTn>
                                        <p:tgtEl>
                                          <p:spTgt spid="15">
                                            <p:txEl>
                                              <p:pRg st="3" end="3"/>
                                            </p:txEl>
                                          </p:spTgt>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53" presetClass="exit" presetSubtype="32" fill="hold" grpId="0" nodeType="clickEffect">
                                  <p:stCondLst>
                                    <p:cond delay="0"/>
                                  </p:stCondLst>
                                  <p:childTnLst>
                                    <p:anim calcmode="lin" valueType="num">
                                      <p:cBhvr>
                                        <p:cTn id="89" dur="500"/>
                                        <p:tgtEl>
                                          <p:spTgt spid="18"/>
                                        </p:tgtEl>
                                        <p:attrNameLst>
                                          <p:attrName>ppt_w</p:attrName>
                                        </p:attrNameLst>
                                      </p:cBhvr>
                                      <p:tavLst>
                                        <p:tav tm="0">
                                          <p:val>
                                            <p:strVal val="ppt_w"/>
                                          </p:val>
                                        </p:tav>
                                        <p:tav tm="100000">
                                          <p:val>
                                            <p:fltVal val="0"/>
                                          </p:val>
                                        </p:tav>
                                      </p:tavLst>
                                    </p:anim>
                                    <p:anim calcmode="lin" valueType="num">
                                      <p:cBhvr>
                                        <p:cTn id="90" dur="500"/>
                                        <p:tgtEl>
                                          <p:spTgt spid="18"/>
                                        </p:tgtEl>
                                        <p:attrNameLst>
                                          <p:attrName>ppt_h</p:attrName>
                                        </p:attrNameLst>
                                      </p:cBhvr>
                                      <p:tavLst>
                                        <p:tav tm="0">
                                          <p:val>
                                            <p:strVal val="ppt_h"/>
                                          </p:val>
                                        </p:tav>
                                        <p:tav tm="100000">
                                          <p:val>
                                            <p:fltVal val="0"/>
                                          </p:val>
                                        </p:tav>
                                      </p:tavLst>
                                    </p:anim>
                                    <p:animEffect transition="out" filter="fade">
                                      <p:cBhvr>
                                        <p:cTn id="91" dur="500"/>
                                        <p:tgtEl>
                                          <p:spTgt spid="18"/>
                                        </p:tgtEl>
                                      </p:cBhvr>
                                    </p:animEffect>
                                    <p:set>
                                      <p:cBhvr>
                                        <p:cTn id="92" dur="1" fill="hold">
                                          <p:stCondLst>
                                            <p:cond delay="499"/>
                                          </p:stCondLst>
                                        </p:cTn>
                                        <p:tgtEl>
                                          <p:spTgt spid="18"/>
                                        </p:tgtEl>
                                        <p:attrNameLst>
                                          <p:attrName>style.visibility</p:attrName>
                                        </p:attrNameLst>
                                      </p:cBhvr>
                                      <p:to>
                                        <p:strVal val="hidden"/>
                                      </p:to>
                                    </p:set>
                                  </p:childTnLst>
                                </p:cTn>
                              </p:par>
                              <p:par>
                                <p:cTn id="93" presetID="53" presetClass="exit" presetSubtype="32" fill="hold" grpId="1" nodeType="withEffect">
                                  <p:stCondLst>
                                    <p:cond delay="0"/>
                                  </p:stCondLst>
                                  <p:childTnLst>
                                    <p:anim calcmode="lin" valueType="num">
                                      <p:cBhvr>
                                        <p:cTn id="94" dur="500"/>
                                        <p:tgtEl>
                                          <p:spTgt spid="19"/>
                                        </p:tgtEl>
                                        <p:attrNameLst>
                                          <p:attrName>ppt_w</p:attrName>
                                        </p:attrNameLst>
                                      </p:cBhvr>
                                      <p:tavLst>
                                        <p:tav tm="0">
                                          <p:val>
                                            <p:strVal val="ppt_w"/>
                                          </p:val>
                                        </p:tav>
                                        <p:tav tm="100000">
                                          <p:val>
                                            <p:fltVal val="0"/>
                                          </p:val>
                                        </p:tav>
                                      </p:tavLst>
                                    </p:anim>
                                    <p:anim calcmode="lin" valueType="num">
                                      <p:cBhvr>
                                        <p:cTn id="95" dur="500"/>
                                        <p:tgtEl>
                                          <p:spTgt spid="19"/>
                                        </p:tgtEl>
                                        <p:attrNameLst>
                                          <p:attrName>ppt_h</p:attrName>
                                        </p:attrNameLst>
                                      </p:cBhvr>
                                      <p:tavLst>
                                        <p:tav tm="0">
                                          <p:val>
                                            <p:strVal val="ppt_h"/>
                                          </p:val>
                                        </p:tav>
                                        <p:tav tm="100000">
                                          <p:val>
                                            <p:fltVal val="0"/>
                                          </p:val>
                                        </p:tav>
                                      </p:tavLst>
                                    </p:anim>
                                    <p:animEffect transition="out" filter="fade">
                                      <p:cBhvr>
                                        <p:cTn id="96" dur="500"/>
                                        <p:tgtEl>
                                          <p:spTgt spid="19"/>
                                        </p:tgtEl>
                                      </p:cBhvr>
                                    </p:animEffect>
                                    <p:set>
                                      <p:cBhvr>
                                        <p:cTn id="97" dur="1" fill="hold">
                                          <p:stCondLst>
                                            <p:cond delay="499"/>
                                          </p:stCondLst>
                                        </p:cTn>
                                        <p:tgtEl>
                                          <p:spTgt spid="19"/>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anim calcmode="lin" valueType="num">
                                      <p:cBhvr>
                                        <p:cTn id="106" dur="500" fill="hold"/>
                                        <p:tgtEl>
                                          <p:spTgt spid="19"/>
                                        </p:tgtEl>
                                        <p:attrNameLst>
                                          <p:attrName>ppt_w</p:attrName>
                                        </p:attrNameLst>
                                      </p:cBhvr>
                                      <p:tavLst>
                                        <p:tav tm="0">
                                          <p:val>
                                            <p:fltVal val="0"/>
                                          </p:val>
                                        </p:tav>
                                        <p:tav tm="100000">
                                          <p:val>
                                            <p:strVal val="#ppt_w"/>
                                          </p:val>
                                        </p:tav>
                                      </p:tavLst>
                                    </p:anim>
                                    <p:anim calcmode="lin" valueType="num">
                                      <p:cBhvr>
                                        <p:cTn id="107" dur="500" fill="hold"/>
                                        <p:tgtEl>
                                          <p:spTgt spid="19"/>
                                        </p:tgtEl>
                                        <p:attrNameLst>
                                          <p:attrName>ppt_h</p:attrName>
                                        </p:attrNameLst>
                                      </p:cBhvr>
                                      <p:tavLst>
                                        <p:tav tm="0">
                                          <p:val>
                                            <p:fltVal val="0"/>
                                          </p:val>
                                        </p:tav>
                                        <p:tav tm="100000">
                                          <p:val>
                                            <p:strVal val="#ppt_h"/>
                                          </p:val>
                                        </p:tav>
                                      </p:tavLst>
                                    </p:anim>
                                    <p:animEffect transition="in" filter="fade">
                                      <p:cBhvr>
                                        <p:cTn id="108" dur="500"/>
                                        <p:tgtEl>
                                          <p:spTgt spid="19"/>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 calcmode="lin" valueType="num">
                                      <p:cBhvr>
                                        <p:cTn id="111" dur="500" fill="hold"/>
                                        <p:tgtEl>
                                          <p:spTgt spid="23"/>
                                        </p:tgtEl>
                                        <p:attrNameLst>
                                          <p:attrName>ppt_w</p:attrName>
                                        </p:attrNameLst>
                                      </p:cBhvr>
                                      <p:tavLst>
                                        <p:tav tm="0">
                                          <p:val>
                                            <p:fltVal val="0"/>
                                          </p:val>
                                        </p:tav>
                                        <p:tav tm="100000">
                                          <p:val>
                                            <p:strVal val="#ppt_w"/>
                                          </p:val>
                                        </p:tav>
                                      </p:tavLst>
                                    </p:anim>
                                    <p:anim calcmode="lin" valueType="num">
                                      <p:cBhvr>
                                        <p:cTn id="112" dur="500" fill="hold"/>
                                        <p:tgtEl>
                                          <p:spTgt spid="23"/>
                                        </p:tgtEl>
                                        <p:attrNameLst>
                                          <p:attrName>ppt_h</p:attrName>
                                        </p:attrNameLst>
                                      </p:cBhvr>
                                      <p:tavLst>
                                        <p:tav tm="0">
                                          <p:val>
                                            <p:fltVal val="0"/>
                                          </p:val>
                                        </p:tav>
                                        <p:tav tm="100000">
                                          <p:val>
                                            <p:strVal val="#ppt_h"/>
                                          </p:val>
                                        </p:tav>
                                      </p:tavLst>
                                    </p:anim>
                                    <p:animEffect transition="in" filter="fade">
                                      <p:cBhvr>
                                        <p:cTn id="113" dur="500"/>
                                        <p:tgtEl>
                                          <p:spTgt spid="23"/>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15">
                                            <p:txEl>
                                              <p:pRg st="1" end="1"/>
                                            </p:txEl>
                                          </p:spTgt>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63"/>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64"/>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15">
                                            <p:txEl>
                                              <p:pRg st="2" end="2"/>
                                            </p:txEl>
                                          </p:spTgt>
                                        </p:tgtEl>
                                        <p:attrNameLst>
                                          <p:attrName>style.visibility</p:attrName>
                                        </p:attrNameLst>
                                      </p:cBhvr>
                                      <p:to>
                                        <p:strVal val="visible"/>
                                      </p:to>
                                    </p:set>
                                  </p:childTnLst>
                                </p:cTn>
                              </p:par>
                              <p:par>
                                <p:cTn id="124" presetID="42" presetClass="path" presetSubtype="0" accel="50000" decel="50000" fill="hold" nodeType="withEffect">
                                  <p:stCondLst>
                                    <p:cond delay="0"/>
                                  </p:stCondLst>
                                  <p:childTnLst>
                                    <p:animMotion origin="layout" path="M -2.77778E-6 -1.48148E-6 L 0.09167 0.00216 " pathEditMode="relative" rAng="0" ptsTypes="AA">
                                      <p:cBhvr>
                                        <p:cTn id="125" dur="2000" fill="hold"/>
                                        <p:tgtEl>
                                          <p:spTgt spid="63"/>
                                        </p:tgtEl>
                                        <p:attrNameLst>
                                          <p:attrName>ppt_x</p:attrName>
                                          <p:attrName>ppt_y</p:attrName>
                                        </p:attrNameLst>
                                      </p:cBhvr>
                                      <p:rCtr x="4583" y="93"/>
                                    </p:animMotion>
                                  </p:childTnLst>
                                </p:cTn>
                              </p:par>
                              <p:par>
                                <p:cTn id="126" presetID="42" presetClass="path" presetSubtype="0" accel="50000" decel="50000" fill="hold" nodeType="withEffect">
                                  <p:stCondLst>
                                    <p:cond delay="0"/>
                                  </p:stCondLst>
                                  <p:childTnLst>
                                    <p:animMotion origin="layout" path="M 1.11111E-6 -1.35802E-6 L -0.00226 0.10031 " pathEditMode="relative" rAng="0" ptsTypes="AA">
                                      <p:cBhvr>
                                        <p:cTn id="127" dur="2000" fill="hold"/>
                                        <p:tgtEl>
                                          <p:spTgt spid="64"/>
                                        </p:tgtEl>
                                        <p:attrNameLst>
                                          <p:attrName>ppt_x</p:attrName>
                                          <p:attrName>ppt_y</p:attrName>
                                        </p:attrNameLst>
                                      </p:cBhvr>
                                      <p:rCtr x="-122" y="5000"/>
                                    </p:animMotion>
                                  </p:childTnLst>
                                </p:cTn>
                              </p:par>
                              <p:par>
                                <p:cTn id="128" presetID="1" presetClass="entr" presetSubtype="0" fill="hold" nodeType="withEffect">
                                  <p:stCondLst>
                                    <p:cond delay="0"/>
                                  </p:stCondLst>
                                  <p:childTnLst>
                                    <p:set>
                                      <p:cBhvr>
                                        <p:cTn id="129" dur="1" fill="hold">
                                          <p:stCondLst>
                                            <p:cond delay="0"/>
                                          </p:stCondLst>
                                        </p:cTn>
                                        <p:tgtEl>
                                          <p:spTgt spid="15">
                                            <p:txEl>
                                              <p:pRg st="3" end="3"/>
                                            </p:txEl>
                                          </p:spTgt>
                                        </p:tgtEl>
                                        <p:attrNameLst>
                                          <p:attrName>style.visibility</p:attrName>
                                        </p:attrNameLst>
                                      </p:cBhvr>
                                      <p:to>
                                        <p:strVal val="visible"/>
                                      </p:to>
                                    </p:set>
                                  </p:childTnLst>
                                </p:cTn>
                              </p:par>
                            </p:childTnLst>
                          </p:cTn>
                        </p:par>
                        <p:par>
                          <p:cTn id="130" fill="hold">
                            <p:stCondLst>
                              <p:cond delay="2000"/>
                            </p:stCondLst>
                            <p:childTnLst>
                              <p:par>
                                <p:cTn id="131" presetID="42" presetClass="path" presetSubtype="0" accel="50000" decel="50000" fill="hold" nodeType="afterEffect">
                                  <p:stCondLst>
                                    <p:cond delay="0"/>
                                  </p:stCondLst>
                                  <p:childTnLst>
                                    <p:animMotion origin="layout" path="M 0.09167 0.00216 L 0.175 0.01451 " pathEditMode="relative" rAng="0" ptsTypes="AA">
                                      <p:cBhvr>
                                        <p:cTn id="132" dur="2000" fill="hold"/>
                                        <p:tgtEl>
                                          <p:spTgt spid="63"/>
                                        </p:tgtEl>
                                        <p:attrNameLst>
                                          <p:attrName>ppt_x</p:attrName>
                                          <p:attrName>ppt_y</p:attrName>
                                        </p:attrNameLst>
                                      </p:cBhvr>
                                      <p:rCtr x="4167" y="617"/>
                                    </p:animMotion>
                                  </p:childTnLst>
                                </p:cTn>
                              </p:par>
                              <p:par>
                                <p:cTn id="133" presetID="42" presetClass="path" presetSubtype="0" accel="50000" decel="50000" fill="hold" nodeType="withEffect">
                                  <p:stCondLst>
                                    <p:cond delay="0"/>
                                  </p:stCondLst>
                                  <p:childTnLst>
                                    <p:animMotion origin="layout" path="M -0.00226 0.10031 L -0.0125 0.19043 " pathEditMode="relative" rAng="0" ptsTypes="AA">
                                      <p:cBhvr>
                                        <p:cTn id="134" dur="2000" fill="hold"/>
                                        <p:tgtEl>
                                          <p:spTgt spid="64"/>
                                        </p:tgtEl>
                                        <p:attrNameLst>
                                          <p:attrName>ppt_x</p:attrName>
                                          <p:attrName>ppt_y</p:attrName>
                                        </p:attrNameLst>
                                      </p:cBhvr>
                                      <p:rCtr x="-521" y="4506"/>
                                    </p:animMotion>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0"/>
                                        </p:tgtEl>
                                        <p:attrNameLst>
                                          <p:attrName>style.visibility</p:attrName>
                                        </p:attrNameLst>
                                      </p:cBhvr>
                                      <p:to>
                                        <p:strVal val="visible"/>
                                      </p:to>
                                    </p:set>
                                    <p:animEffect transition="in" filter="fade">
                                      <p:cBhvr>
                                        <p:cTn id="139" dur="500"/>
                                        <p:tgtEl>
                                          <p:spTgt spid="10"/>
                                        </p:tgtEl>
                                      </p:cBhvr>
                                    </p:animEffect>
                                  </p:childTnLst>
                                </p:cTn>
                              </p:par>
                            </p:childTnLst>
                          </p:cTn>
                        </p:par>
                        <p:par>
                          <p:cTn id="140" fill="hold">
                            <p:stCondLst>
                              <p:cond delay="500"/>
                            </p:stCondLst>
                            <p:childTnLst>
                              <p:par>
                                <p:cTn id="141" presetID="10" presetClass="exit" presetSubtype="0" fill="hold" nodeType="afterEffect">
                                  <p:stCondLst>
                                    <p:cond delay="0"/>
                                  </p:stCondLst>
                                  <p:childTnLst>
                                    <p:animEffect transition="out" filter="fade">
                                      <p:cBhvr>
                                        <p:cTn id="142" dur="500"/>
                                        <p:tgtEl>
                                          <p:spTgt spid="63"/>
                                        </p:tgtEl>
                                      </p:cBhvr>
                                    </p:animEffect>
                                    <p:set>
                                      <p:cBhvr>
                                        <p:cTn id="143" dur="1" fill="hold">
                                          <p:stCondLst>
                                            <p:cond delay="499"/>
                                          </p:stCondLst>
                                        </p:cTn>
                                        <p:tgtEl>
                                          <p:spTgt spid="63"/>
                                        </p:tgtEl>
                                        <p:attrNameLst>
                                          <p:attrName>style.visibility</p:attrName>
                                        </p:attrNameLst>
                                      </p:cBhvr>
                                      <p:to>
                                        <p:strVal val="hidden"/>
                                      </p:to>
                                    </p:set>
                                  </p:childTnLst>
                                </p:cTn>
                              </p:par>
                            </p:childTnLst>
                          </p:cTn>
                        </p:par>
                        <p:par>
                          <p:cTn id="144" fill="hold">
                            <p:stCondLst>
                              <p:cond delay="1000"/>
                            </p:stCondLst>
                            <p:childTnLst>
                              <p:par>
                                <p:cTn id="145" presetID="10" presetClass="exit" presetSubtype="0" fill="hold" nodeType="afterEffect">
                                  <p:stCondLst>
                                    <p:cond delay="0"/>
                                  </p:stCondLst>
                                  <p:childTnLst>
                                    <p:animEffect transition="out" filter="fade">
                                      <p:cBhvr>
                                        <p:cTn id="146" dur="500"/>
                                        <p:tgtEl>
                                          <p:spTgt spid="64"/>
                                        </p:tgtEl>
                                      </p:cBhvr>
                                    </p:animEffect>
                                    <p:set>
                                      <p:cBhvr>
                                        <p:cTn id="147" dur="1" fill="hold">
                                          <p:stCondLst>
                                            <p:cond delay="499"/>
                                          </p:stCondLst>
                                        </p:cTn>
                                        <p:tgtEl>
                                          <p:spTgt spid="64"/>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grpId="1" nodeType="clickEffect">
                                  <p:stCondLst>
                                    <p:cond delay="0"/>
                                  </p:stCondLst>
                                  <p:childTnLst>
                                    <p:animEffect transition="out" filter="fade">
                                      <p:cBhvr>
                                        <p:cTn id="151" dur="500"/>
                                        <p:tgtEl>
                                          <p:spTgt spid="16"/>
                                        </p:tgtEl>
                                      </p:cBhvr>
                                    </p:animEffect>
                                    <p:set>
                                      <p:cBhvr>
                                        <p:cTn id="152" dur="1" fill="hold">
                                          <p:stCondLst>
                                            <p:cond delay="499"/>
                                          </p:stCondLst>
                                        </p:cTn>
                                        <p:tgtEl>
                                          <p:spTgt spid="16"/>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15">
                                            <p:txEl>
                                              <p:pRg st="1" end="1"/>
                                            </p:txEl>
                                          </p:spTgt>
                                        </p:tgtEl>
                                      </p:cBhvr>
                                    </p:animEffect>
                                    <p:set>
                                      <p:cBhvr>
                                        <p:cTn id="155" dur="1" fill="hold">
                                          <p:stCondLst>
                                            <p:cond delay="499"/>
                                          </p:stCondLst>
                                        </p:cTn>
                                        <p:tgtEl>
                                          <p:spTgt spid="15">
                                            <p:txEl>
                                              <p:pRg st="1" end="1"/>
                                            </p:txEl>
                                          </p:spTgt>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15">
                                            <p:txEl>
                                              <p:pRg st="2" end="2"/>
                                            </p:txEl>
                                          </p:spTgt>
                                        </p:tgtEl>
                                      </p:cBhvr>
                                    </p:animEffect>
                                    <p:set>
                                      <p:cBhvr>
                                        <p:cTn id="158" dur="1" fill="hold">
                                          <p:stCondLst>
                                            <p:cond delay="499"/>
                                          </p:stCondLst>
                                        </p:cTn>
                                        <p:tgtEl>
                                          <p:spTgt spid="15">
                                            <p:txEl>
                                              <p:pRg st="2" end="2"/>
                                            </p:txEl>
                                          </p:spTgt>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15">
                                            <p:txEl>
                                              <p:pRg st="3" end="3"/>
                                            </p:txEl>
                                          </p:spTgt>
                                        </p:tgtEl>
                                      </p:cBhvr>
                                    </p:animEffect>
                                    <p:set>
                                      <p:cBhvr>
                                        <p:cTn id="161" dur="1" fill="hold">
                                          <p:stCondLst>
                                            <p:cond delay="499"/>
                                          </p:stCondLst>
                                        </p:cTn>
                                        <p:tgtEl>
                                          <p:spTgt spid="15">
                                            <p:txEl>
                                              <p:pRg st="3" end="3"/>
                                            </p:txEl>
                                          </p:spTgt>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17"/>
                                        </p:tgtEl>
                                      </p:cBhvr>
                                    </p:animEffect>
                                    <p:set>
                                      <p:cBhvr>
                                        <p:cTn id="164" dur="1" fill="hold">
                                          <p:stCondLst>
                                            <p:cond delay="499"/>
                                          </p:stCondLst>
                                        </p:cTn>
                                        <p:tgtEl>
                                          <p:spTgt spid="17"/>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20"/>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42" presetClass="entr" presetSubtype="0" fill="hold" grpId="0" nodeType="clickEffect">
                                  <p:stCondLst>
                                    <p:cond delay="0"/>
                                  </p:stCondLst>
                                  <p:childTnLst>
                                    <p:set>
                                      <p:cBhvr>
                                        <p:cTn id="172" dur="1" fill="hold">
                                          <p:stCondLst>
                                            <p:cond delay="0"/>
                                          </p:stCondLst>
                                        </p:cTn>
                                        <p:tgtEl>
                                          <p:spTgt spid="29"/>
                                        </p:tgtEl>
                                        <p:attrNameLst>
                                          <p:attrName>style.visibility</p:attrName>
                                        </p:attrNameLst>
                                      </p:cBhvr>
                                      <p:to>
                                        <p:strVal val="visible"/>
                                      </p:to>
                                    </p:set>
                                    <p:animEffect transition="in" filter="fade">
                                      <p:cBhvr>
                                        <p:cTn id="173" dur="1000"/>
                                        <p:tgtEl>
                                          <p:spTgt spid="29"/>
                                        </p:tgtEl>
                                      </p:cBhvr>
                                    </p:animEffect>
                                    <p:anim calcmode="lin" valueType="num">
                                      <p:cBhvr>
                                        <p:cTn id="174" dur="1000" fill="hold"/>
                                        <p:tgtEl>
                                          <p:spTgt spid="29"/>
                                        </p:tgtEl>
                                        <p:attrNameLst>
                                          <p:attrName>ppt_x</p:attrName>
                                        </p:attrNameLst>
                                      </p:cBhvr>
                                      <p:tavLst>
                                        <p:tav tm="0">
                                          <p:val>
                                            <p:strVal val="#ppt_x"/>
                                          </p:val>
                                        </p:tav>
                                        <p:tav tm="100000">
                                          <p:val>
                                            <p:strVal val="#ppt_x"/>
                                          </p:val>
                                        </p:tav>
                                      </p:tavLst>
                                    </p:anim>
                                    <p:anim calcmode="lin" valueType="num">
                                      <p:cBhvr>
                                        <p:cTn id="175" dur="1000" fill="hold"/>
                                        <p:tgtEl>
                                          <p:spTgt spid="29"/>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28"/>
                                        </p:tgtEl>
                                        <p:attrNameLst>
                                          <p:attrName>style.visibility</p:attrName>
                                        </p:attrNameLst>
                                      </p:cBhvr>
                                      <p:to>
                                        <p:strVal val="visible"/>
                                      </p:to>
                                    </p:set>
                                    <p:animEffect transition="in" filter="fade">
                                      <p:cBhvr>
                                        <p:cTn id="178" dur="1000"/>
                                        <p:tgtEl>
                                          <p:spTgt spid="28"/>
                                        </p:tgtEl>
                                      </p:cBhvr>
                                    </p:animEffect>
                                    <p:anim calcmode="lin" valueType="num">
                                      <p:cBhvr>
                                        <p:cTn id="179" dur="1000" fill="hold"/>
                                        <p:tgtEl>
                                          <p:spTgt spid="28"/>
                                        </p:tgtEl>
                                        <p:attrNameLst>
                                          <p:attrName>ppt_x</p:attrName>
                                        </p:attrNameLst>
                                      </p:cBhvr>
                                      <p:tavLst>
                                        <p:tav tm="0">
                                          <p:val>
                                            <p:strVal val="#ppt_x"/>
                                          </p:val>
                                        </p:tav>
                                        <p:tav tm="100000">
                                          <p:val>
                                            <p:strVal val="#ppt_x"/>
                                          </p:val>
                                        </p:tav>
                                      </p:tavLst>
                                    </p:anim>
                                    <p:anim calcmode="lin" valueType="num">
                                      <p:cBhvr>
                                        <p:cTn id="18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3" presetClass="emph" presetSubtype="2" fill="hold" grpId="1" nodeType="clickEffect">
                                  <p:stCondLst>
                                    <p:cond delay="0"/>
                                  </p:stCondLst>
                                  <p:childTnLst>
                                    <p:animClr clrSpc="rgb" dir="cw">
                                      <p:cBhvr override="childStyle">
                                        <p:cTn id="184" dur="2000" fill="hold"/>
                                        <p:tgtEl>
                                          <p:spTgt spid="8"/>
                                        </p:tgtEl>
                                        <p:attrNameLst>
                                          <p:attrName>style.color</p:attrName>
                                        </p:attrNameLst>
                                      </p:cBhvr>
                                      <p:to>
                                        <a:srgbClr val="F6A21D"/>
                                      </p:to>
                                    </p:animClr>
                                  </p:childTnLst>
                                </p:cTn>
                              </p:par>
                            </p:childTnLst>
                          </p:cTn>
                        </p:par>
                        <p:par>
                          <p:cTn id="185" fill="hold">
                            <p:stCondLst>
                              <p:cond delay="2000"/>
                            </p:stCondLst>
                            <p:childTnLst>
                              <p:par>
                                <p:cTn id="186" presetID="10" presetClass="entr" presetSubtype="0" fill="hold" grpId="0" nodeType="afterEffect">
                                  <p:stCondLst>
                                    <p:cond delay="0"/>
                                  </p:stCondLst>
                                  <p:childTnLst>
                                    <p:set>
                                      <p:cBhvr>
                                        <p:cTn id="187" dur="1" fill="hold">
                                          <p:stCondLst>
                                            <p:cond delay="0"/>
                                          </p:stCondLst>
                                        </p:cTn>
                                        <p:tgtEl>
                                          <p:spTgt spid="30"/>
                                        </p:tgtEl>
                                        <p:attrNameLst>
                                          <p:attrName>style.visibility</p:attrName>
                                        </p:attrNameLst>
                                      </p:cBhvr>
                                      <p:to>
                                        <p:strVal val="visible"/>
                                      </p:to>
                                    </p:set>
                                    <p:animEffect transition="in" filter="fade">
                                      <p:cBhvr>
                                        <p:cTn id="188" dur="500"/>
                                        <p:tgtEl>
                                          <p:spTgt spid="30"/>
                                        </p:tgtEl>
                                      </p:cBhvr>
                                    </p:animEffect>
                                  </p:childTnLst>
                                </p:cTn>
                              </p:par>
                            </p:childTnLst>
                          </p:cTn>
                        </p:par>
                      </p:childTnLst>
                    </p:cTn>
                  </p:par>
                  <p:par>
                    <p:cTn id="189" fill="hold">
                      <p:stCondLst>
                        <p:cond delay="indefinite"/>
                      </p:stCondLst>
                      <p:childTnLst>
                        <p:par>
                          <p:cTn id="190" fill="hold">
                            <p:stCondLst>
                              <p:cond delay="0"/>
                            </p:stCondLst>
                            <p:childTnLst>
                              <p:par>
                                <p:cTn id="191" presetID="3" presetClass="emph" presetSubtype="2" fill="hold" grpId="1" nodeType="clickEffect">
                                  <p:stCondLst>
                                    <p:cond delay="0"/>
                                  </p:stCondLst>
                                  <p:childTnLst>
                                    <p:animClr clrSpc="rgb" dir="cw">
                                      <p:cBhvr override="childStyle">
                                        <p:cTn id="192" dur="2000" fill="hold"/>
                                        <p:tgtEl>
                                          <p:spTgt spid="10"/>
                                        </p:tgtEl>
                                        <p:attrNameLst>
                                          <p:attrName>style.color</p:attrName>
                                        </p:attrNameLst>
                                      </p:cBhvr>
                                      <p:to>
                                        <a:srgbClr val="C96731"/>
                                      </p:to>
                                    </p:animClr>
                                  </p:childTnLst>
                                </p:cTn>
                              </p:par>
                            </p:childTnLst>
                          </p:cTn>
                        </p:par>
                        <p:par>
                          <p:cTn id="193" fill="hold">
                            <p:stCondLst>
                              <p:cond delay="2000"/>
                            </p:stCondLst>
                            <p:childTnLst>
                              <p:par>
                                <p:cTn id="194" presetID="10" presetClass="entr" presetSubtype="0" fill="hold" grpId="0" nodeType="afterEffect">
                                  <p:stCondLst>
                                    <p:cond delay="0"/>
                                  </p:stCondLst>
                                  <p:childTnLst>
                                    <p:set>
                                      <p:cBhvr>
                                        <p:cTn id="195" dur="1" fill="hold">
                                          <p:stCondLst>
                                            <p:cond delay="0"/>
                                          </p:stCondLst>
                                        </p:cTn>
                                        <p:tgtEl>
                                          <p:spTgt spid="31"/>
                                        </p:tgtEl>
                                        <p:attrNameLst>
                                          <p:attrName>style.visibility</p:attrName>
                                        </p:attrNameLst>
                                      </p:cBhvr>
                                      <p:to>
                                        <p:strVal val="visible"/>
                                      </p:to>
                                    </p:set>
                                    <p:animEffect transition="in" filter="fade">
                                      <p:cBhvr>
                                        <p:cTn id="19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19" grpId="2" animBg="1"/>
      <p:bldP spid="23" grpId="0" animBg="1"/>
      <p:bldP spid="8" grpId="0"/>
      <p:bldP spid="8" grpId="1"/>
      <p:bldP spid="9" grpId="0"/>
      <p:bldP spid="26" grpId="0"/>
      <p:bldP spid="10" grpId="0"/>
      <p:bldP spid="10" grpId="1"/>
      <p:bldP spid="28" grpId="0"/>
      <p:bldP spid="29" grpId="0"/>
      <p:bldP spid="30" grpId="0"/>
      <p:bldP spid="31" grpId="0"/>
      <p:bldP spid="16" grpId="0"/>
      <p:bldP spid="16" grpId="1"/>
      <p:bldP spid="17" grpId="0"/>
      <p:bldP spid="17" grpId="1"/>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Quiz</a:t>
            </a:r>
          </a:p>
        </p:txBody>
      </p:sp>
      <p:sp>
        <p:nvSpPr>
          <p:cNvPr id="3" name="Content Placeholder 2"/>
          <p:cNvSpPr>
            <a:spLocks noGrp="1"/>
          </p:cNvSpPr>
          <p:nvPr>
            <p:ph idx="1"/>
          </p:nvPr>
        </p:nvSpPr>
        <p:spPr/>
        <p:txBody>
          <a:bodyPr/>
          <a:lstStyle/>
          <a:p>
            <a:r>
              <a:rPr lang="en-US" dirty="0">
                <a:hlinkClick r:id="rId3" action="ppaction://hlinkpres?slideindex=1&amp;slidetitle="/>
              </a:rPr>
              <a:t>3.6 Homework Quiz</a:t>
            </a:r>
            <a:endParaRPr lang="en-US" dirty="0"/>
          </a:p>
        </p:txBody>
      </p:sp>
    </p:spTree>
    <p:extLst>
      <p:ext uri="{BB962C8B-B14F-4D97-AF65-F5344CB8AC3E}">
        <p14:creationId xmlns:p14="http://schemas.microsoft.com/office/powerpoint/2010/main" val="1719683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 Determinants and Cramer's Rule</a:t>
            </a:r>
          </a:p>
        </p:txBody>
      </p:sp>
      <p:sp>
        <p:nvSpPr>
          <p:cNvPr id="3" name="Text Placeholder 2"/>
          <p:cNvSpPr>
            <a:spLocks noGrp="1"/>
          </p:cNvSpPr>
          <p:nvPr>
            <p:ph type="body" idx="1"/>
          </p:nvPr>
        </p:nvSpPr>
        <p:spPr/>
        <p:txBody>
          <a:bodyPr/>
          <a:lstStyle/>
          <a:p>
            <a:r>
              <a:rPr lang="en-US" dirty="0"/>
              <a:t>Larson Algebra 2</a:t>
            </a:r>
          </a:p>
          <a:p>
            <a:r>
              <a:rPr lang="en-US" dirty="0"/>
              <a:t>(2011)</a:t>
            </a:r>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34964968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3.7 Determinants and Cramer's Rule</a:t>
            </a:r>
          </a:p>
        </p:txBody>
      </p:sp>
      <p:sp>
        <p:nvSpPr>
          <p:cNvPr id="3" name="Content Placeholder 2"/>
          <p:cNvSpPr>
            <a:spLocks noGrp="1"/>
          </p:cNvSpPr>
          <p:nvPr>
            <p:ph idx="1"/>
          </p:nvPr>
        </p:nvSpPr>
        <p:spPr/>
        <p:txBody>
          <a:bodyPr>
            <a:normAutofit/>
          </a:bodyPr>
          <a:lstStyle/>
          <a:p>
            <a:r>
              <a:rPr lang="en-US" dirty="0"/>
              <a:t>You had to know that all this matrix stuff must have some purpose.  </a:t>
            </a:r>
          </a:p>
          <a:p>
            <a:endParaRPr lang="en-US" dirty="0"/>
          </a:p>
          <a:p>
            <a:r>
              <a:rPr lang="en-US" dirty="0"/>
              <a:t>Uses of matrices (that we will investigate today)</a:t>
            </a:r>
          </a:p>
          <a:p>
            <a:pPr lvl="1"/>
            <a:r>
              <a:rPr lang="en-US" dirty="0"/>
              <a:t>Solve systems of equations</a:t>
            </a:r>
          </a:p>
          <a:p>
            <a:pPr lvl="1"/>
            <a:r>
              <a:rPr lang="en-US" dirty="0"/>
              <a:t>Find the area of a triangle when we only know the coordinates of its vertices</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3.7 Determinants and Cramer's Rule</a:t>
            </a:r>
          </a:p>
        </p:txBody>
      </p:sp>
      <p:sp>
        <p:nvSpPr>
          <p:cNvPr id="3" name="Content Placeholder 2"/>
          <p:cNvSpPr>
            <a:spLocks noGrp="1"/>
          </p:cNvSpPr>
          <p:nvPr>
            <p:ph idx="1"/>
          </p:nvPr>
        </p:nvSpPr>
        <p:spPr/>
        <p:txBody>
          <a:bodyPr/>
          <a:lstStyle/>
          <a:p>
            <a:r>
              <a:rPr lang="en-US" dirty="0"/>
              <a:t>Determinant</a:t>
            </a:r>
          </a:p>
          <a:p>
            <a:pPr lvl="1"/>
            <a:r>
              <a:rPr lang="en-US" dirty="0"/>
              <a:t>Number associated with square matrices</a:t>
            </a:r>
          </a:p>
          <a:p>
            <a:pPr lvl="1"/>
            <a:endParaRPr lang="en-US" dirty="0"/>
          </a:p>
          <a:p>
            <a:pPr lvl="1"/>
            <a:r>
              <a:rPr lang="en-US" dirty="0"/>
              <a:t>Symbolized by </a:t>
            </a:r>
            <a:r>
              <a:rPr lang="en-US" i="1" dirty="0" err="1"/>
              <a:t>det</a:t>
            </a:r>
            <a:r>
              <a:rPr lang="en-US" i="1" dirty="0"/>
              <a:t> A</a:t>
            </a:r>
            <a:r>
              <a:rPr lang="en-US" dirty="0"/>
              <a:t> or | A |  </a:t>
            </a:r>
          </a:p>
          <a:p>
            <a:pPr lvl="2"/>
            <a:r>
              <a:rPr lang="en-US" dirty="0"/>
              <a:t>Vertical lines mean determinant</a:t>
            </a:r>
          </a:p>
          <a:p>
            <a:pPr lvl="2"/>
            <a:r>
              <a:rPr lang="en-US" dirty="0"/>
              <a:t>I won’t answer that question on the test for you!</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3.7 Determinants and Cramer's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lvl="0"/>
                <a:r>
                  <a:rPr lang="en-US" dirty="0"/>
                  <a:t>Determinant of 2x2 matrix</a:t>
                </a:r>
              </a:p>
              <a:p>
                <a:pPr lvl="1"/>
                <a:r>
                  <a:rPr lang="en-US" dirty="0"/>
                  <a:t>Multiply along the down diagonal and subtract the product of the up diagonal.</a:t>
                </a:r>
              </a:p>
              <a:p>
                <a:pPr lvl="1"/>
                <a:endParaRPr lang="en-US" dirty="0"/>
              </a:p>
              <a:p>
                <a14:m>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2</m:t>
                              </m:r>
                            </m:e>
                            <m:e>
                              <m:r>
                                <a:rPr lang="en-US" b="0" i="1" smtClean="0">
                                  <a:latin typeface="Cambria Math"/>
                                </a:rPr>
                                <m:t>−1</m:t>
                              </m:r>
                            </m:e>
                          </m:mr>
                          <m:mr>
                            <m:e>
                              <m:r>
                                <a:rPr lang="en-US" b="0" i="1" smtClean="0">
                                  <a:latin typeface="Cambria Math"/>
                                </a:rPr>
                                <m:t>3</m:t>
                              </m:r>
                            </m:e>
                            <m:e>
                              <m:r>
                                <a:rPr lang="en-US" b="0" i="1" smtClean="0">
                                  <a:latin typeface="Cambria Math"/>
                                </a:rPr>
                                <m:t>4</m:t>
                              </m:r>
                            </m:e>
                          </m:mr>
                        </m:m>
                      </m:e>
                    </m:d>
                  </m:oMath>
                </a14:m>
                <a:endParaRPr lang="en-US" dirty="0"/>
              </a:p>
              <a:p>
                <a14:m>
                  <m:oMath xmlns:m="http://schemas.openxmlformats.org/officeDocument/2006/math">
                    <m:r>
                      <a:rPr lang="en-US" b="0" i="1" smtClean="0">
                        <a:latin typeface="Cambria Math" panose="02040503050406030204" pitchFamily="18" charset="0"/>
                      </a:rPr>
                      <m:t>=</m:t>
                    </m:r>
                    <m:r>
                      <a:rPr lang="en-US" b="0" i="1" smtClean="0">
                        <a:solidFill>
                          <a:schemeClr val="accent1"/>
                        </a:solidFill>
                        <a:latin typeface="Cambria Math" panose="02040503050406030204" pitchFamily="18" charset="0"/>
                      </a:rPr>
                      <m:t>2</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4</m:t>
                        </m:r>
                      </m:e>
                    </m:d>
                    <m:r>
                      <a:rPr lang="en-US" b="0" i="1" smtClean="0">
                        <a:latin typeface="Cambria Math" panose="02040503050406030204" pitchFamily="18" charset="0"/>
                      </a:rPr>
                      <m:t>−</m:t>
                    </m:r>
                    <m:r>
                      <a:rPr lang="en-US" b="0" i="1" smtClean="0">
                        <a:solidFill>
                          <a:schemeClr val="accent3"/>
                        </a:solidFill>
                        <a:latin typeface="Cambria Math" panose="02040503050406030204" pitchFamily="18" charset="0"/>
                      </a:rPr>
                      <m:t>3</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e>
                    </m:d>
                  </m:oMath>
                </a14:m>
                <a:endParaRPr lang="en-US" b="0" dirty="0"/>
              </a:p>
              <a:p>
                <a14:m>
                  <m:oMath xmlns:m="http://schemas.openxmlformats.org/officeDocument/2006/math">
                    <m:r>
                      <a:rPr lang="en-US" b="0" i="1" smtClean="0">
                        <a:latin typeface="Cambria Math" panose="02040503050406030204" pitchFamily="18" charset="0"/>
                      </a:rPr>
                      <m:t>=8+3</m:t>
                    </m:r>
                  </m:oMath>
                </a14:m>
                <a:endParaRPr lang="en-US" b="0" dirty="0"/>
              </a:p>
              <a:p>
                <a14:m>
                  <m:oMath xmlns:m="http://schemas.openxmlformats.org/officeDocument/2006/math">
                    <m:r>
                      <a:rPr lang="en-US" b="0" i="1" smtClean="0">
                        <a:latin typeface="Cambria Math" panose="02040503050406030204" pitchFamily="18" charset="0"/>
                      </a:rPr>
                      <m:t>=11</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733" t="-990" b="-660"/>
                </a:stretch>
              </a:blipFill>
            </p:spPr>
            <p:txBody>
              <a:bodyPr/>
              <a:lstStyle/>
              <a:p>
                <a:r>
                  <a:rPr lang="en-US">
                    <a:noFill/>
                  </a:rPr>
                  <a:t> </a:t>
                </a:r>
              </a:p>
            </p:txBody>
          </p:sp>
        </mc:Fallback>
      </mc:AlternateContent>
      <p:sp>
        <p:nvSpPr>
          <p:cNvPr id="27650"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5" name="Straight Connector 4"/>
          <p:cNvCxnSpPr/>
          <p:nvPr/>
        </p:nvCxnSpPr>
        <p:spPr>
          <a:xfrm>
            <a:off x="304800" y="2724150"/>
            <a:ext cx="7620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04800" y="2724150"/>
            <a:ext cx="762000" cy="4572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Solve Linear Systems by Graphing</a:t>
            </a:r>
          </a:p>
        </p:txBody>
      </p:sp>
      <p:sp>
        <p:nvSpPr>
          <p:cNvPr id="3" name="Content Placeholder 2"/>
          <p:cNvSpPr>
            <a:spLocks noGrp="1"/>
          </p:cNvSpPr>
          <p:nvPr>
            <p:ph idx="1"/>
          </p:nvPr>
        </p:nvSpPr>
        <p:spPr/>
        <p:txBody>
          <a:bodyPr>
            <a:normAutofit/>
          </a:bodyPr>
          <a:lstStyle/>
          <a:p>
            <a:r>
              <a:rPr lang="en-US" dirty="0"/>
              <a:t>Solve by graphing</a:t>
            </a:r>
          </a:p>
          <a:p>
            <a:pPr lvl="1"/>
            <a:r>
              <a:rPr lang="en-US" dirty="0"/>
              <a:t>Graph both equations on the same graph.</a:t>
            </a:r>
          </a:p>
          <a:p>
            <a:pPr lvl="1"/>
            <a:r>
              <a:rPr lang="en-US" dirty="0"/>
              <a:t>Where they cross is the solution.</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3.7 Determinants and Cramer's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lvl="0"/>
                <a:r>
                  <a:rPr lang="en-US" dirty="0"/>
                  <a:t>Determinant of 3x3 Matrix</a:t>
                </a:r>
              </a:p>
              <a:p>
                <a:pPr lvl="1"/>
                <a:r>
                  <a:rPr lang="en-US" dirty="0"/>
                  <a:t>Copy the first 2 columns behind the matrix and then add the products of the down diagonals and subtract the product of the up diagonals.</a:t>
                </a:r>
              </a:p>
              <a:p>
                <a:pPr lvl="1"/>
                <a:endParaRPr lang="en-US" dirty="0"/>
              </a:p>
              <a:p>
                <a14:m>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4</m:t>
                              </m:r>
                            </m:e>
                            <m:e>
                              <m:r>
                                <a:rPr lang="en-US" b="0" i="1" smtClean="0">
                                  <a:latin typeface="Cambria Math"/>
                                </a:rPr>
                                <m:t>5</m:t>
                              </m:r>
                            </m:e>
                            <m:e>
                              <m:r>
                                <a:rPr lang="en-US" b="0" i="1" smtClean="0">
                                  <a:latin typeface="Cambria Math"/>
                                </a:rPr>
                                <m:t>6</m:t>
                              </m:r>
                            </m:e>
                          </m:mr>
                          <m:mr>
                            <m:e>
                              <m:r>
                                <a:rPr lang="en-US" b="0" i="1" smtClean="0">
                                  <a:latin typeface="Cambria Math"/>
                                </a:rPr>
                                <m:t>7</m:t>
                              </m:r>
                            </m:e>
                            <m:e>
                              <m:r>
                                <a:rPr lang="en-US" b="0" i="1" smtClean="0">
                                  <a:latin typeface="Cambria Math"/>
                                </a:rPr>
                                <m:t>8</m:t>
                              </m:r>
                            </m:e>
                            <m:e>
                              <m:r>
                                <a:rPr lang="en-US" b="0" i="1" smtClean="0">
                                  <a:latin typeface="Cambria Math"/>
                                </a:rPr>
                                <m:t>9</m:t>
                              </m:r>
                            </m:e>
                          </m:mr>
                        </m:m>
                      </m:e>
                    </m:d>
                  </m:oMath>
                </a14:m>
                <a:r>
                  <a:rPr lang="en-US" dirty="0"/>
                  <a:t> </a:t>
                </a:r>
              </a:p>
              <a:p>
                <a14:m>
                  <m:oMath xmlns:m="http://schemas.openxmlformats.org/officeDocument/2006/math">
                    <m:r>
                      <a:rPr lang="en-US" b="0" i="1" dirty="0" smtClean="0">
                        <a:latin typeface="Cambria Math" panose="02040503050406030204" pitchFamily="18" charset="0"/>
                      </a:rPr>
                      <m:t>=</m:t>
                    </m:r>
                    <m:r>
                      <a:rPr lang="en-US" b="0" i="1" dirty="0" smtClean="0">
                        <a:solidFill>
                          <a:schemeClr val="accent1"/>
                        </a:solidFill>
                        <a:latin typeface="Cambria Math" panose="02040503050406030204" pitchFamily="18" charset="0"/>
                      </a:rPr>
                      <m:t>1⋅5⋅9 </m:t>
                    </m:r>
                    <m:r>
                      <a:rPr lang="en-US" b="0" i="1" dirty="0" smtClean="0">
                        <a:latin typeface="Cambria Math" panose="02040503050406030204" pitchFamily="18" charset="0"/>
                      </a:rPr>
                      <m:t>+ </m:t>
                    </m:r>
                    <m:r>
                      <a:rPr lang="en-US" i="1" dirty="0" smtClean="0">
                        <a:solidFill>
                          <a:schemeClr val="accent2"/>
                        </a:solidFill>
                        <a:latin typeface="Cambria Math" panose="02040503050406030204" pitchFamily="18" charset="0"/>
                      </a:rPr>
                      <m:t>2⋅6⋅7</m:t>
                    </m:r>
                    <m:r>
                      <a:rPr lang="en-US" b="0" i="1" dirty="0" smtClean="0">
                        <a:solidFill>
                          <a:schemeClr val="accent2"/>
                        </a:solidFill>
                        <a:latin typeface="Cambria Math" panose="02040503050406030204" pitchFamily="18" charset="0"/>
                      </a:rPr>
                      <m:t> </m:t>
                    </m:r>
                    <m:r>
                      <a:rPr lang="en-US" i="1" dirty="0" smtClean="0">
                        <a:latin typeface="Cambria Math" panose="02040503050406030204" pitchFamily="18" charset="0"/>
                      </a:rPr>
                      <m:t>+</m:t>
                    </m:r>
                    <m:r>
                      <a:rPr lang="en-US" b="0" i="1" dirty="0" smtClean="0">
                        <a:latin typeface="Cambria Math" panose="02040503050406030204" pitchFamily="18" charset="0"/>
                      </a:rPr>
                      <m:t> </m:t>
                    </m:r>
                    <m:r>
                      <a:rPr lang="en-US" i="1" dirty="0" smtClean="0">
                        <a:solidFill>
                          <a:schemeClr val="accent3"/>
                        </a:solidFill>
                        <a:latin typeface="Cambria Math" panose="02040503050406030204" pitchFamily="18" charset="0"/>
                      </a:rPr>
                      <m:t>3⋅4⋅8</m:t>
                    </m:r>
                    <m:r>
                      <a:rPr lang="en-US" b="0" i="1" dirty="0" smtClean="0">
                        <a:latin typeface="Cambria Math" panose="02040503050406030204" pitchFamily="18" charset="0"/>
                      </a:rPr>
                      <m:t>−</m:t>
                    </m:r>
                    <m:r>
                      <a:rPr lang="en-US" i="1" dirty="0" smtClean="0">
                        <a:solidFill>
                          <a:schemeClr val="accent4"/>
                        </a:solidFill>
                        <a:latin typeface="Cambria Math" panose="02040503050406030204" pitchFamily="18" charset="0"/>
                      </a:rPr>
                      <m:t>7⋅5⋅3</m:t>
                    </m:r>
                    <m:r>
                      <a:rPr lang="en-US" b="0" i="1" dirty="0" smtClean="0">
                        <a:latin typeface="Cambria Math" panose="02040503050406030204" pitchFamily="18" charset="0"/>
                      </a:rPr>
                      <m:t>−</m:t>
                    </m:r>
                    <m:r>
                      <a:rPr lang="en-US" i="1" dirty="0" smtClean="0">
                        <a:solidFill>
                          <a:schemeClr val="accent5"/>
                        </a:solidFill>
                        <a:latin typeface="Cambria Math" panose="02040503050406030204" pitchFamily="18" charset="0"/>
                      </a:rPr>
                      <m:t>8⋅6⋅1</m:t>
                    </m:r>
                    <m:r>
                      <a:rPr lang="en-US" b="0" i="1" dirty="0" smtClean="0">
                        <a:latin typeface="Cambria Math" panose="02040503050406030204" pitchFamily="18" charset="0"/>
                      </a:rPr>
                      <m:t>−</m:t>
                    </m:r>
                    <m:r>
                      <a:rPr lang="en-US" b="0" i="1" dirty="0" smtClean="0">
                        <a:solidFill>
                          <a:schemeClr val="accent6"/>
                        </a:solidFill>
                        <a:latin typeface="Cambria Math" panose="02040503050406030204" pitchFamily="18" charset="0"/>
                      </a:rPr>
                      <m:t>9</m:t>
                    </m:r>
                    <m:r>
                      <a:rPr lang="en-US" i="1" dirty="0" smtClean="0">
                        <a:solidFill>
                          <a:schemeClr val="accent6"/>
                        </a:solidFill>
                        <a:latin typeface="Cambria Math" panose="02040503050406030204" pitchFamily="18" charset="0"/>
                      </a:rPr>
                      <m:t>⋅4⋅2</m:t>
                    </m:r>
                  </m:oMath>
                </a14:m>
                <a:endParaRPr lang="en-US" dirty="0"/>
              </a:p>
              <a:p>
                <a14:m>
                  <m:oMath xmlns:m="http://schemas.openxmlformats.org/officeDocument/2006/math">
                    <m:r>
                      <a:rPr lang="en-US" i="1" dirty="0" smtClean="0">
                        <a:latin typeface="Cambria Math" panose="02040503050406030204" pitchFamily="18" charset="0"/>
                      </a:rPr>
                      <m:t>=</m:t>
                    </m:r>
                    <m:r>
                      <a:rPr lang="en-US" i="1" dirty="0" smtClean="0">
                        <a:solidFill>
                          <a:schemeClr val="accent1"/>
                        </a:solidFill>
                        <a:latin typeface="Cambria Math" panose="02040503050406030204" pitchFamily="18" charset="0"/>
                      </a:rPr>
                      <m:t>45</m:t>
                    </m:r>
                    <m:r>
                      <a:rPr lang="en-US" i="1" dirty="0" smtClean="0">
                        <a:latin typeface="Cambria Math" panose="02040503050406030204" pitchFamily="18" charset="0"/>
                      </a:rPr>
                      <m:t>+</m:t>
                    </m:r>
                    <m:r>
                      <a:rPr lang="en-US" i="1" dirty="0" smtClean="0">
                        <a:solidFill>
                          <a:schemeClr val="accent2"/>
                        </a:solidFill>
                        <a:latin typeface="Cambria Math" panose="02040503050406030204" pitchFamily="18" charset="0"/>
                      </a:rPr>
                      <m:t>84</m:t>
                    </m:r>
                    <m:r>
                      <a:rPr lang="en-US" i="1" dirty="0" smtClean="0">
                        <a:latin typeface="Cambria Math" panose="02040503050406030204" pitchFamily="18" charset="0"/>
                      </a:rPr>
                      <m:t>+</m:t>
                    </m:r>
                    <m:r>
                      <a:rPr lang="en-US" i="1" dirty="0" smtClean="0">
                        <a:solidFill>
                          <a:schemeClr val="accent3"/>
                        </a:solidFill>
                        <a:latin typeface="Cambria Math" panose="02040503050406030204" pitchFamily="18" charset="0"/>
                      </a:rPr>
                      <m:t>96</m:t>
                    </m:r>
                    <m:r>
                      <a:rPr lang="en-US" b="0" i="1" dirty="0" smtClean="0">
                        <a:latin typeface="Cambria Math" panose="02040503050406030204" pitchFamily="18" charset="0"/>
                      </a:rPr>
                      <m:t>−</m:t>
                    </m:r>
                    <m:r>
                      <a:rPr lang="en-US" i="1" dirty="0" smtClean="0">
                        <a:solidFill>
                          <a:schemeClr val="accent4"/>
                        </a:solidFill>
                        <a:latin typeface="Cambria Math" panose="02040503050406030204" pitchFamily="18" charset="0"/>
                      </a:rPr>
                      <m:t>105</m:t>
                    </m:r>
                    <m:r>
                      <a:rPr lang="en-US" b="0" i="1" dirty="0" smtClean="0">
                        <a:latin typeface="Cambria Math" panose="02040503050406030204" pitchFamily="18" charset="0"/>
                      </a:rPr>
                      <m:t>−</m:t>
                    </m:r>
                    <m:r>
                      <a:rPr lang="en-US" i="1" dirty="0" smtClean="0">
                        <a:solidFill>
                          <a:schemeClr val="accent5"/>
                        </a:solidFill>
                        <a:latin typeface="Cambria Math" panose="02040503050406030204" pitchFamily="18" charset="0"/>
                      </a:rPr>
                      <m:t>48</m:t>
                    </m:r>
                    <m:r>
                      <a:rPr lang="en-US" b="0" i="1" dirty="0" smtClean="0">
                        <a:latin typeface="Cambria Math" panose="02040503050406030204" pitchFamily="18" charset="0"/>
                      </a:rPr>
                      <m:t>−</m:t>
                    </m:r>
                    <m:r>
                      <a:rPr lang="en-US" i="1" dirty="0" smtClean="0">
                        <a:solidFill>
                          <a:schemeClr val="accent6"/>
                        </a:solidFill>
                        <a:latin typeface="Cambria Math" panose="02040503050406030204" pitchFamily="18" charset="0"/>
                      </a:rPr>
                      <m:t>72</m:t>
                    </m:r>
                  </m:oMath>
                </a14:m>
                <a:endParaRPr lang="en-US" dirty="0">
                  <a:solidFill>
                    <a:schemeClr val="accent6"/>
                  </a:solidFill>
                </a:endParaRPr>
              </a:p>
              <a:p>
                <a14:m>
                  <m:oMath xmlns:m="http://schemas.openxmlformats.org/officeDocument/2006/math">
                    <m:r>
                      <a:rPr lang="en-US" b="0" i="1" smtClean="0">
                        <a:latin typeface="Cambria Math" panose="02040503050406030204" pitchFamily="18" charset="0"/>
                      </a:rPr>
                      <m:t>=0</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733" t="-2805" r="-1067"/>
                </a:stretch>
              </a:blipFill>
            </p:spPr>
            <p:txBody>
              <a:bodyPr/>
              <a:lstStyle/>
              <a:p>
                <a:r>
                  <a:rPr lang="en-US">
                    <a:noFill/>
                  </a:rPr>
                  <a:t> </a:t>
                </a:r>
              </a:p>
            </p:txBody>
          </p:sp>
        </mc:Fallback>
      </mc:AlternateContent>
      <p:sp>
        <p:nvSpPr>
          <p:cNvPr id="35842"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 name="TextBox 3"/>
              <p:cNvSpPr txBox="1"/>
              <p:nvPr/>
            </p:nvSpPr>
            <p:spPr>
              <a:xfrm>
                <a:off x="1397325" y="2214744"/>
                <a:ext cx="990600" cy="9875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200" b="0" i="1" smtClean="0">
                              <a:solidFill>
                                <a:schemeClr val="tx1"/>
                              </a:solidFill>
                              <a:effectLst/>
                              <a:latin typeface="Cambria Math" panose="02040503050406030204" pitchFamily="18" charset="0"/>
                            </a:rPr>
                          </m:ctrlPr>
                        </m:mPr>
                        <m:mr>
                          <m:e>
                            <m:r>
                              <a:rPr lang="en-US" sz="2200" b="0" i="1" smtClean="0">
                                <a:solidFill>
                                  <a:schemeClr val="tx1"/>
                                </a:solidFill>
                                <a:effectLst/>
                                <a:latin typeface="Cambria Math"/>
                              </a:rPr>
                              <m:t>1</m:t>
                            </m:r>
                          </m:e>
                          <m:e>
                            <m:r>
                              <a:rPr lang="en-US" sz="2200" b="0" i="1" smtClean="0">
                                <a:solidFill>
                                  <a:schemeClr val="tx1"/>
                                </a:solidFill>
                                <a:effectLst/>
                                <a:latin typeface="Cambria Math"/>
                              </a:rPr>
                              <m:t>2</m:t>
                            </m:r>
                          </m:e>
                        </m:mr>
                        <m:mr>
                          <m:e>
                            <m:r>
                              <a:rPr lang="en-US" sz="2200" b="0" i="1" smtClean="0">
                                <a:solidFill>
                                  <a:schemeClr val="tx1"/>
                                </a:solidFill>
                                <a:effectLst/>
                                <a:latin typeface="Cambria Math"/>
                              </a:rPr>
                              <m:t>4</m:t>
                            </m:r>
                          </m:e>
                          <m:e>
                            <m:r>
                              <a:rPr lang="en-US" sz="2200" b="0" i="1" smtClean="0">
                                <a:solidFill>
                                  <a:schemeClr val="tx1"/>
                                </a:solidFill>
                                <a:effectLst/>
                                <a:latin typeface="Cambria Math"/>
                              </a:rPr>
                              <m:t>5</m:t>
                            </m:r>
                          </m:e>
                        </m:mr>
                        <m:mr>
                          <m:e>
                            <m:r>
                              <a:rPr lang="en-US" sz="2200" b="0" i="1" smtClean="0">
                                <a:solidFill>
                                  <a:schemeClr val="tx1"/>
                                </a:solidFill>
                                <a:effectLst/>
                                <a:latin typeface="Cambria Math"/>
                              </a:rPr>
                              <m:t>7</m:t>
                            </m:r>
                          </m:e>
                          <m:e>
                            <m:r>
                              <a:rPr lang="en-US" sz="2200" b="0" i="1" smtClean="0">
                                <a:solidFill>
                                  <a:schemeClr val="tx1"/>
                                </a:solidFill>
                                <a:effectLst/>
                                <a:latin typeface="Cambria Math"/>
                              </a:rPr>
                              <m:t>8</m:t>
                            </m:r>
                          </m:e>
                        </m:mr>
                      </m:m>
                    </m:oMath>
                  </m:oMathPara>
                </a14:m>
                <a:endParaRPr lang="en-US" sz="2200" dirty="0">
                  <a:solidFill>
                    <a:schemeClr val="tx1"/>
                  </a:solidFill>
                  <a:effectLs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397325" y="2214744"/>
                <a:ext cx="990600" cy="987578"/>
              </a:xfrm>
              <a:prstGeom prst="rect">
                <a:avLst/>
              </a:prstGeom>
              <a:blipFill>
                <a:blip r:embed="rId7"/>
                <a:stretch>
                  <a:fillRect/>
                </a:stretch>
              </a:blipFill>
            </p:spPr>
            <p:txBody>
              <a:bodyPr/>
              <a:lstStyle/>
              <a:p>
                <a:r>
                  <a:rPr lang="en-US">
                    <a:noFill/>
                  </a:rPr>
                  <a:t> </a:t>
                </a:r>
              </a:p>
            </p:txBody>
          </p:sp>
        </mc:Fallback>
      </mc:AlternateContent>
      <p:cxnSp>
        <p:nvCxnSpPr>
          <p:cNvPr id="7" name="Straight Connector 6"/>
          <p:cNvCxnSpPr/>
          <p:nvPr/>
        </p:nvCxnSpPr>
        <p:spPr>
          <a:xfrm>
            <a:off x="379023" y="2323275"/>
            <a:ext cx="938150" cy="746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73875" y="2335272"/>
            <a:ext cx="938150" cy="74652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29586" y="2344065"/>
            <a:ext cx="938150" cy="7465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92382" y="2351855"/>
            <a:ext cx="938150" cy="70594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00593" y="2401221"/>
            <a:ext cx="938150" cy="70594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225138" y="2372643"/>
            <a:ext cx="938150" cy="70594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33400" y="3202322"/>
            <a:ext cx="914400" cy="360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28800" y="3202322"/>
            <a:ext cx="914400" cy="3600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164775" y="3181350"/>
            <a:ext cx="914400" cy="3600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372100" y="3181350"/>
            <a:ext cx="914400" cy="36002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62600" y="3181350"/>
            <a:ext cx="914400" cy="36002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81800" y="3181350"/>
            <a:ext cx="914400" cy="3600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18"/>
                                        </p:tgtEl>
                                      </p:cBhvr>
                                    </p:animEffect>
                                    <p:set>
                                      <p:cBhvr>
                                        <p:cTn id="91" dur="1" fill="hold">
                                          <p:stCondLst>
                                            <p:cond delay="499"/>
                                          </p:stCondLst>
                                        </p:cTn>
                                        <p:tgtEl>
                                          <p:spTgt spid="18"/>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500"/>
                                        <p:tgtEl>
                                          <p:spTgt spid="14"/>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fade">
                                      <p:cBhvr>
                                        <p:cTn id="100" dur="500"/>
                                        <p:tgtEl>
                                          <p:spTgt spid="1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500"/>
                                        <p:tgtEl>
                                          <p:spTgt spid="19"/>
                                        </p:tgtEl>
                                      </p:cBhvr>
                                    </p:animEffect>
                                    <p:set>
                                      <p:cBhvr>
                                        <p:cTn id="105" dur="1" fill="hold">
                                          <p:stCondLst>
                                            <p:cond delay="499"/>
                                          </p:stCondLst>
                                        </p:cTn>
                                        <p:tgtEl>
                                          <p:spTgt spid="19"/>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animBg="1"/>
      <p:bldP spid="5"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extLst mod="1"/>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3.7 Determinants and Cramer's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lvl="0"/>
                <a:r>
                  <a:rPr lang="en-US" dirty="0"/>
                  <a:t>Area of a Triangle</a:t>
                </a:r>
              </a:p>
              <a:p>
                <a:pPr marL="457200" lvl="1" indent="0">
                  <a:buNone/>
                </a:pPr>
                <a14:m>
                  <m:oMathPara xmlns:m="http://schemas.openxmlformats.org/officeDocument/2006/math">
                    <m:oMathParaPr>
                      <m:jc m:val="centerGroup"/>
                    </m:oMathParaPr>
                    <m:oMath xmlns:m="http://schemas.openxmlformats.org/officeDocument/2006/math">
                      <m:r>
                        <a:rPr lang="en-US" sz="4600" b="0" i="1" smtClean="0">
                          <a:latin typeface="Cambria Math"/>
                        </a:rPr>
                        <m:t>𝐴𝑟𝑒𝑎</m:t>
                      </m:r>
                      <m:r>
                        <a:rPr lang="en-US" sz="4600" b="0" i="1" smtClean="0">
                          <a:latin typeface="Cambria Math"/>
                        </a:rPr>
                        <m:t>=±</m:t>
                      </m:r>
                      <m:f>
                        <m:fPr>
                          <m:ctrlPr>
                            <a:rPr lang="en-US" sz="4600" b="0" i="1" smtClean="0">
                              <a:latin typeface="Cambria Math" panose="02040503050406030204" pitchFamily="18" charset="0"/>
                            </a:rPr>
                          </m:ctrlPr>
                        </m:fPr>
                        <m:num>
                          <m:r>
                            <a:rPr lang="en-US" sz="4600" b="0" i="1" smtClean="0">
                              <a:latin typeface="Cambria Math"/>
                            </a:rPr>
                            <m:t>1</m:t>
                          </m:r>
                        </m:num>
                        <m:den>
                          <m:r>
                            <a:rPr lang="en-US" sz="4600" b="0" i="1" smtClean="0">
                              <a:latin typeface="Cambria Math"/>
                            </a:rPr>
                            <m:t>2</m:t>
                          </m:r>
                        </m:den>
                      </m:f>
                      <m:d>
                        <m:dPr>
                          <m:begChr m:val="|"/>
                          <m:endChr m:val="|"/>
                          <m:ctrlPr>
                            <a:rPr lang="en-US" sz="4600" b="0" i="1" smtClean="0">
                              <a:latin typeface="Cambria Math" panose="02040503050406030204" pitchFamily="18" charset="0"/>
                            </a:rPr>
                          </m:ctrlPr>
                        </m:dPr>
                        <m:e>
                          <m:m>
                            <m:mPr>
                              <m:plcHide m:val="on"/>
                              <m:mcs>
                                <m:mc>
                                  <m:mcPr>
                                    <m:count m:val="3"/>
                                    <m:mcJc m:val="center"/>
                                  </m:mcPr>
                                </m:mc>
                              </m:mcs>
                              <m:ctrlPr>
                                <a:rPr lang="en-US" sz="4600" b="0" i="1" smtClean="0">
                                  <a:latin typeface="Cambria Math" panose="02040503050406030204" pitchFamily="18" charset="0"/>
                                </a:rPr>
                              </m:ctrlPr>
                            </m:mPr>
                            <m:mr>
                              <m:e>
                                <m:sSub>
                                  <m:sSubPr>
                                    <m:ctrlPr>
                                      <a:rPr lang="en-US" sz="4600" b="0" i="1" smtClean="0">
                                        <a:latin typeface="Cambria Math" panose="02040503050406030204" pitchFamily="18" charset="0"/>
                                      </a:rPr>
                                    </m:ctrlPr>
                                  </m:sSubPr>
                                  <m:e>
                                    <m:r>
                                      <a:rPr lang="en-US" sz="4600" b="0" i="1" smtClean="0">
                                        <a:latin typeface="Cambria Math"/>
                                      </a:rPr>
                                      <m:t>𝑥</m:t>
                                    </m:r>
                                  </m:e>
                                  <m:sub>
                                    <m:r>
                                      <a:rPr lang="en-US" sz="4600" b="0" i="1" smtClean="0">
                                        <a:latin typeface="Cambria Math"/>
                                      </a:rPr>
                                      <m:t>1</m:t>
                                    </m:r>
                                  </m:sub>
                                </m:sSub>
                              </m:e>
                              <m:e>
                                <m:sSub>
                                  <m:sSubPr>
                                    <m:ctrlPr>
                                      <a:rPr lang="en-US" sz="4600" b="0" i="1" smtClean="0">
                                        <a:latin typeface="Cambria Math" panose="02040503050406030204" pitchFamily="18" charset="0"/>
                                      </a:rPr>
                                    </m:ctrlPr>
                                  </m:sSubPr>
                                  <m:e>
                                    <m:r>
                                      <a:rPr lang="en-US" sz="4600" b="0" i="1" smtClean="0">
                                        <a:latin typeface="Cambria Math"/>
                                      </a:rPr>
                                      <m:t>𝑦</m:t>
                                    </m:r>
                                  </m:e>
                                  <m:sub>
                                    <m:r>
                                      <a:rPr lang="en-US" sz="4600" b="0" i="1" smtClean="0">
                                        <a:latin typeface="Cambria Math"/>
                                      </a:rPr>
                                      <m:t>1</m:t>
                                    </m:r>
                                  </m:sub>
                                </m:sSub>
                              </m:e>
                              <m:e>
                                <m:r>
                                  <a:rPr lang="en-US" sz="4600" b="0" i="1" smtClean="0">
                                    <a:latin typeface="Cambria Math"/>
                                  </a:rPr>
                                  <m:t>1</m:t>
                                </m:r>
                              </m:e>
                            </m:mr>
                            <m:mr>
                              <m:e>
                                <m:sSub>
                                  <m:sSubPr>
                                    <m:ctrlPr>
                                      <a:rPr lang="en-US" sz="4600" b="0" i="1" smtClean="0">
                                        <a:latin typeface="Cambria Math" panose="02040503050406030204" pitchFamily="18" charset="0"/>
                                      </a:rPr>
                                    </m:ctrlPr>
                                  </m:sSubPr>
                                  <m:e>
                                    <m:r>
                                      <a:rPr lang="en-US" sz="4600" b="0" i="1" smtClean="0">
                                        <a:latin typeface="Cambria Math"/>
                                      </a:rPr>
                                      <m:t>𝑥</m:t>
                                    </m:r>
                                  </m:e>
                                  <m:sub>
                                    <m:r>
                                      <a:rPr lang="en-US" sz="4600" b="0" i="1" smtClean="0">
                                        <a:latin typeface="Cambria Math"/>
                                      </a:rPr>
                                      <m:t>2</m:t>
                                    </m:r>
                                  </m:sub>
                                </m:sSub>
                              </m:e>
                              <m:e>
                                <m:sSub>
                                  <m:sSubPr>
                                    <m:ctrlPr>
                                      <a:rPr lang="en-US" sz="4600" b="0" i="1" smtClean="0">
                                        <a:latin typeface="Cambria Math" panose="02040503050406030204" pitchFamily="18" charset="0"/>
                                      </a:rPr>
                                    </m:ctrlPr>
                                  </m:sSubPr>
                                  <m:e>
                                    <m:r>
                                      <a:rPr lang="en-US" sz="4600" b="0" i="1" smtClean="0">
                                        <a:latin typeface="Cambria Math"/>
                                      </a:rPr>
                                      <m:t>𝑦</m:t>
                                    </m:r>
                                  </m:e>
                                  <m:sub>
                                    <m:r>
                                      <a:rPr lang="en-US" sz="4600" b="0" i="1" smtClean="0">
                                        <a:latin typeface="Cambria Math"/>
                                      </a:rPr>
                                      <m:t>2</m:t>
                                    </m:r>
                                  </m:sub>
                                </m:sSub>
                              </m:e>
                              <m:e>
                                <m:r>
                                  <a:rPr lang="en-US" sz="4600" b="0" i="1" smtClean="0">
                                    <a:latin typeface="Cambria Math"/>
                                  </a:rPr>
                                  <m:t>1</m:t>
                                </m:r>
                              </m:e>
                            </m:mr>
                            <m:mr>
                              <m:e>
                                <m:sSub>
                                  <m:sSubPr>
                                    <m:ctrlPr>
                                      <a:rPr lang="en-US" sz="4600" b="0" i="1" smtClean="0">
                                        <a:latin typeface="Cambria Math" panose="02040503050406030204" pitchFamily="18" charset="0"/>
                                      </a:rPr>
                                    </m:ctrlPr>
                                  </m:sSubPr>
                                  <m:e>
                                    <m:r>
                                      <a:rPr lang="en-US" sz="4600" b="0" i="1" smtClean="0">
                                        <a:latin typeface="Cambria Math"/>
                                      </a:rPr>
                                      <m:t>𝑥</m:t>
                                    </m:r>
                                  </m:e>
                                  <m:sub>
                                    <m:r>
                                      <a:rPr lang="en-US" sz="4600" b="0" i="1" smtClean="0">
                                        <a:latin typeface="Cambria Math"/>
                                      </a:rPr>
                                      <m:t>3</m:t>
                                    </m:r>
                                  </m:sub>
                                </m:sSub>
                              </m:e>
                              <m:e>
                                <m:sSub>
                                  <m:sSubPr>
                                    <m:ctrlPr>
                                      <a:rPr lang="en-US" sz="4600" b="0" i="1" smtClean="0">
                                        <a:latin typeface="Cambria Math" panose="02040503050406030204" pitchFamily="18" charset="0"/>
                                      </a:rPr>
                                    </m:ctrlPr>
                                  </m:sSubPr>
                                  <m:e>
                                    <m:r>
                                      <a:rPr lang="en-US" sz="4600" b="0" i="1" smtClean="0">
                                        <a:latin typeface="Cambria Math"/>
                                      </a:rPr>
                                      <m:t>𝑦</m:t>
                                    </m:r>
                                  </m:e>
                                  <m:sub>
                                    <m:r>
                                      <a:rPr lang="en-US" sz="4600" b="0" i="1" smtClean="0">
                                        <a:latin typeface="Cambria Math"/>
                                      </a:rPr>
                                      <m:t>3</m:t>
                                    </m:r>
                                  </m:sub>
                                </m:sSub>
                              </m:e>
                              <m:e>
                                <m:r>
                                  <a:rPr lang="en-US" sz="4600" b="0" i="1" smtClean="0">
                                    <a:latin typeface="Cambria Math"/>
                                  </a:rPr>
                                  <m:t>1</m:t>
                                </m:r>
                              </m:e>
                            </m:mr>
                          </m:m>
                        </m:e>
                      </m:d>
                    </m:oMath>
                  </m:oMathPara>
                </a14:m>
                <a:endParaRPr lang="en-US" dirty="0"/>
              </a:p>
              <a:p>
                <a:pPr lvl="1">
                  <a:buNone/>
                </a:pPr>
                <a:r>
                  <a:rPr lang="en-US" dirty="0"/>
                  <a:t>where </a:t>
                </a:r>
                <a:r>
                  <a:rPr lang="en-US" i="1" dirty="0"/>
                  <a:t>x</a:t>
                </a:r>
                <a:r>
                  <a:rPr lang="en-US" dirty="0"/>
                  <a:t>’s and </a:t>
                </a:r>
                <a:r>
                  <a:rPr lang="en-US" i="1" dirty="0"/>
                  <a:t>y</a:t>
                </a:r>
                <a:r>
                  <a:rPr lang="en-US" dirty="0"/>
                  <a:t>’s are the coordinates of the vertices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5"/>
                <a:stretch>
                  <a:fillRect l="-867" t="-1320"/>
                </a:stretch>
              </a:blipFill>
            </p:spPr>
            <p:txBody>
              <a:bodyPr/>
              <a:lstStyle/>
              <a:p>
                <a:r>
                  <a:rPr lang="en-US">
                    <a:noFill/>
                  </a:rPr>
                  <a:t> </a:t>
                </a:r>
              </a:p>
            </p:txBody>
          </p:sp>
        </mc:Fallback>
      </mc:AlternateContent>
      <p:sp>
        <p:nvSpPr>
          <p:cNvPr id="37890"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3.7 Determinants and Cramer's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971550"/>
                <a:ext cx="9144000" cy="4171950"/>
              </a:xfrm>
            </p:spPr>
            <p:txBody>
              <a:bodyPr>
                <a:normAutofit fontScale="85000" lnSpcReduction="20000"/>
              </a:bodyPr>
              <a:lstStyle/>
              <a:p>
                <a:r>
                  <a:rPr lang="en-US" dirty="0"/>
                  <a:t>Find the area of a triangle with vertices of (2,4), (5,1), and (2,-2)</a:t>
                </a:r>
              </a:p>
              <a:p>
                <a14:m>
                  <m:oMath xmlns:m="http://schemas.openxmlformats.org/officeDocument/2006/math">
                    <m:r>
                      <a:rPr lang="en-US" i="1">
                        <a:latin typeface="Cambria Math"/>
                      </a:rPr>
                      <m:t>𝐴𝑟𝑒𝑎</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d>
                      <m:dPr>
                        <m:begChr m:val="|"/>
                        <m:endChr m:val="|"/>
                        <m:ctrlPr>
                          <a:rPr lang="en-US" i="1">
                            <a:latin typeface="Cambria Math" panose="02040503050406030204" pitchFamily="18" charset="0"/>
                          </a:rPr>
                        </m:ctrlPr>
                      </m:dPr>
                      <m:e>
                        <m:m>
                          <m:mPr>
                            <m:plcHide m:val="on"/>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𝑥</m:t>
                                  </m:r>
                                </m:e>
                                <m:sub>
                                  <m:r>
                                    <a:rPr lang="en-US" i="1">
                                      <a:latin typeface="Cambria Math"/>
                                    </a:rPr>
                                    <m:t>1</m:t>
                                  </m:r>
                                </m:sub>
                              </m:sSub>
                            </m:e>
                            <m:e>
                              <m:sSub>
                                <m:sSubPr>
                                  <m:ctrlPr>
                                    <a:rPr lang="en-US" i="1">
                                      <a:latin typeface="Cambria Math" panose="02040503050406030204" pitchFamily="18" charset="0"/>
                                    </a:rPr>
                                  </m:ctrlPr>
                                </m:sSubPr>
                                <m:e>
                                  <m:r>
                                    <a:rPr lang="en-US" i="1">
                                      <a:latin typeface="Cambria Math"/>
                                    </a:rPr>
                                    <m:t>𝑦</m:t>
                                  </m:r>
                                </m:e>
                                <m:sub>
                                  <m:r>
                                    <a:rPr lang="en-US" i="1">
                                      <a:latin typeface="Cambria Math"/>
                                    </a:rPr>
                                    <m:t>1</m:t>
                                  </m:r>
                                </m:sub>
                              </m:sSub>
                            </m:e>
                            <m:e>
                              <m:r>
                                <a:rPr lang="en-US" i="1">
                                  <a:latin typeface="Cambria Math"/>
                                </a:rPr>
                                <m:t>1</m:t>
                              </m:r>
                            </m:e>
                          </m:mr>
                          <m:mr>
                            <m:e>
                              <m:sSub>
                                <m:sSubPr>
                                  <m:ctrlPr>
                                    <a:rPr lang="en-US" i="1">
                                      <a:latin typeface="Cambria Math" panose="02040503050406030204" pitchFamily="18" charset="0"/>
                                    </a:rPr>
                                  </m:ctrlPr>
                                </m:sSubPr>
                                <m:e>
                                  <m:r>
                                    <a:rPr lang="en-US" i="1">
                                      <a:latin typeface="Cambria Math"/>
                                    </a:rPr>
                                    <m:t>𝑥</m:t>
                                  </m:r>
                                </m:e>
                                <m:sub>
                                  <m:r>
                                    <a:rPr lang="en-US" i="1">
                                      <a:latin typeface="Cambria Math"/>
                                    </a:rPr>
                                    <m:t>2</m:t>
                                  </m:r>
                                </m:sub>
                              </m:sSub>
                            </m:e>
                            <m:e>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e>
                            <m:e>
                              <m:r>
                                <a:rPr lang="en-US" i="1">
                                  <a:latin typeface="Cambria Math"/>
                                </a:rPr>
                                <m:t>1</m:t>
                              </m:r>
                            </m:e>
                          </m:mr>
                          <m:mr>
                            <m:e>
                              <m:sSub>
                                <m:sSubPr>
                                  <m:ctrlPr>
                                    <a:rPr lang="en-US" i="1">
                                      <a:latin typeface="Cambria Math" panose="02040503050406030204" pitchFamily="18" charset="0"/>
                                    </a:rPr>
                                  </m:ctrlPr>
                                </m:sSubPr>
                                <m:e>
                                  <m:r>
                                    <a:rPr lang="en-US" i="1">
                                      <a:latin typeface="Cambria Math"/>
                                    </a:rPr>
                                    <m:t>𝑥</m:t>
                                  </m:r>
                                </m:e>
                                <m:sub>
                                  <m:r>
                                    <a:rPr lang="en-US" i="1">
                                      <a:latin typeface="Cambria Math"/>
                                    </a:rPr>
                                    <m:t>3</m:t>
                                  </m:r>
                                </m:sub>
                              </m:sSub>
                            </m:e>
                            <m:e>
                              <m:sSub>
                                <m:sSubPr>
                                  <m:ctrlPr>
                                    <a:rPr lang="en-US" i="1">
                                      <a:latin typeface="Cambria Math" panose="02040503050406030204" pitchFamily="18" charset="0"/>
                                    </a:rPr>
                                  </m:ctrlPr>
                                </m:sSubPr>
                                <m:e>
                                  <m:r>
                                    <a:rPr lang="en-US" i="1">
                                      <a:latin typeface="Cambria Math"/>
                                    </a:rPr>
                                    <m:t>𝑦</m:t>
                                  </m:r>
                                </m:e>
                                <m:sub>
                                  <m:r>
                                    <a:rPr lang="en-US" i="1">
                                      <a:latin typeface="Cambria Math"/>
                                    </a:rPr>
                                    <m:t>3</m:t>
                                  </m:r>
                                </m:sub>
                              </m:sSub>
                            </m:e>
                            <m:e>
                              <m:r>
                                <a:rPr lang="en-US" i="1">
                                  <a:latin typeface="Cambria Math"/>
                                </a:rPr>
                                <m:t>1</m:t>
                              </m:r>
                            </m:e>
                          </m:mr>
                        </m:m>
                      </m:e>
                    </m:d>
                  </m:oMath>
                </a14:m>
                <a:endParaRPr lang="en-US" i="1" dirty="0">
                  <a:latin typeface="Cambria Math" panose="02040503050406030204" pitchFamily="18" charset="0"/>
                </a:endParaRPr>
              </a:p>
              <a:p>
                <a14:m>
                  <m:oMath xmlns:m="http://schemas.openxmlformats.org/officeDocument/2006/math">
                    <m:r>
                      <a:rPr lang="en-US" b="0" i="1" smtClean="0">
                        <a:latin typeface="Cambria Math"/>
                      </a:rPr>
                      <m:t>𝐴𝑟𝑒𝑎</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r>
                                <a:rPr lang="en-US" b="0" i="1" smtClean="0">
                                  <a:latin typeface="Cambria Math"/>
                                </a:rPr>
                                <m:t>2</m:t>
                              </m:r>
                            </m:e>
                            <m:e>
                              <m:r>
                                <a:rPr lang="en-US" b="0" i="1" smtClean="0">
                                  <a:latin typeface="Cambria Math"/>
                                </a:rPr>
                                <m:t>4</m:t>
                              </m:r>
                            </m:e>
                            <m:e>
                              <m:r>
                                <a:rPr lang="en-US" b="0" i="1" smtClean="0">
                                  <a:latin typeface="Cambria Math"/>
                                </a:rPr>
                                <m:t>1</m:t>
                              </m:r>
                            </m:e>
                          </m:mr>
                          <m:mr>
                            <m:e>
                              <m:r>
                                <a:rPr lang="en-US" b="0" i="1" smtClean="0">
                                  <a:latin typeface="Cambria Math"/>
                                </a:rPr>
                                <m:t>5</m:t>
                              </m:r>
                            </m:e>
                            <m:e>
                              <m:r>
                                <a:rPr lang="en-US" b="0" i="1" smtClean="0">
                                  <a:latin typeface="Cambria Math"/>
                                </a:rPr>
                                <m:t>1</m:t>
                              </m:r>
                            </m:e>
                            <m:e>
                              <m:r>
                                <a:rPr lang="en-US" b="0" i="1" smtClean="0">
                                  <a:latin typeface="Cambria Math"/>
                                </a:rPr>
                                <m:t>1</m:t>
                              </m:r>
                            </m:e>
                          </m:mr>
                          <m:mr>
                            <m:e>
                              <m:r>
                                <a:rPr lang="en-US" b="0" i="1" smtClean="0">
                                  <a:latin typeface="Cambria Math"/>
                                </a:rPr>
                                <m:t>2</m:t>
                              </m:r>
                            </m:e>
                            <m:e>
                              <m:r>
                                <a:rPr lang="en-US" b="0" i="1" smtClean="0">
                                  <a:latin typeface="Cambria Math"/>
                                </a:rPr>
                                <m:t>−2</m:t>
                              </m:r>
                            </m:e>
                            <m:e>
                              <m:r>
                                <a:rPr lang="en-US" b="0" i="1" smtClean="0">
                                  <a:latin typeface="Cambria Math"/>
                                </a:rPr>
                                <m:t>1</m:t>
                              </m:r>
                            </m:e>
                          </m:mr>
                        </m:m>
                      </m:e>
                    </m:d>
                  </m:oMath>
                </a14:m>
                <a:endParaRPr lang="en-US" dirty="0"/>
              </a:p>
              <a:p>
                <a:pPr lvl="0"/>
                <a14:m>
                  <m:oMath xmlns:m="http://schemas.openxmlformats.org/officeDocument/2006/math">
                    <m:r>
                      <a:rPr lang="en-US" b="0"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d>
                      <m:dPr>
                        <m:ctrlPr>
                          <a:rPr lang="en-US" i="1" dirty="0" smtClean="0">
                            <a:latin typeface="Cambria Math" panose="02040503050406030204" pitchFamily="18" charset="0"/>
                          </a:rPr>
                        </m:ctrlPr>
                      </m:dPr>
                      <m:e>
                        <m:r>
                          <a:rPr lang="en-US" i="1" dirty="0" smtClean="0">
                            <a:solidFill>
                              <a:schemeClr val="accent1"/>
                            </a:solidFill>
                            <a:latin typeface="Cambria Math" panose="02040503050406030204" pitchFamily="18" charset="0"/>
                          </a:rPr>
                          <m:t>2</m:t>
                        </m:r>
                        <m:r>
                          <a:rPr lang="en-US" i="1" dirty="0">
                            <a:solidFill>
                              <a:schemeClr val="accent1"/>
                            </a:solidFill>
                            <a:latin typeface="Cambria Math" panose="02040503050406030204" pitchFamily="18" charset="0"/>
                            <a:sym typeface="Symbol"/>
                          </a:rPr>
                          <m:t></m:t>
                        </m:r>
                        <m:r>
                          <a:rPr lang="en-US" i="1" dirty="0">
                            <a:solidFill>
                              <a:schemeClr val="accent1"/>
                            </a:solidFill>
                            <a:latin typeface="Cambria Math" panose="02040503050406030204" pitchFamily="18" charset="0"/>
                          </a:rPr>
                          <m:t>1</m:t>
                        </m:r>
                        <m:r>
                          <a:rPr lang="en-US" i="1" dirty="0">
                            <a:solidFill>
                              <a:schemeClr val="accent1"/>
                            </a:solidFill>
                            <a:latin typeface="Cambria Math" panose="02040503050406030204" pitchFamily="18" charset="0"/>
                            <a:sym typeface="Symbol"/>
                          </a:rPr>
                          <m:t></m:t>
                        </m:r>
                        <m:r>
                          <a:rPr lang="en-US" i="1" dirty="0" smtClean="0">
                            <a:solidFill>
                              <a:schemeClr val="accent1"/>
                            </a:solidFill>
                            <a:latin typeface="Cambria Math" panose="02040503050406030204" pitchFamily="18" charset="0"/>
                          </a:rPr>
                          <m:t>1</m:t>
                        </m:r>
                        <m:r>
                          <a:rPr lang="en-US" i="1" dirty="0" smtClean="0">
                            <a:latin typeface="Cambria Math" panose="02040503050406030204" pitchFamily="18" charset="0"/>
                          </a:rPr>
                          <m:t>+</m:t>
                        </m:r>
                        <m:r>
                          <a:rPr lang="en-US" i="1" dirty="0" smtClean="0">
                            <a:solidFill>
                              <a:schemeClr val="accent2"/>
                            </a:solidFill>
                            <a:latin typeface="Cambria Math" panose="02040503050406030204" pitchFamily="18" charset="0"/>
                          </a:rPr>
                          <m:t>4</m:t>
                        </m:r>
                        <m:r>
                          <a:rPr lang="en-US" i="1" dirty="0">
                            <a:solidFill>
                              <a:schemeClr val="accent2"/>
                            </a:solidFill>
                            <a:latin typeface="Cambria Math" panose="02040503050406030204" pitchFamily="18" charset="0"/>
                            <a:sym typeface="Symbol"/>
                          </a:rPr>
                          <m:t></m:t>
                        </m:r>
                        <m:r>
                          <a:rPr lang="en-US" i="1" dirty="0">
                            <a:solidFill>
                              <a:schemeClr val="accent2"/>
                            </a:solidFill>
                            <a:latin typeface="Cambria Math" panose="02040503050406030204" pitchFamily="18" charset="0"/>
                          </a:rPr>
                          <m:t>1</m:t>
                        </m:r>
                        <m:r>
                          <a:rPr lang="en-US" i="1" dirty="0">
                            <a:solidFill>
                              <a:schemeClr val="accent2"/>
                            </a:solidFill>
                            <a:latin typeface="Cambria Math" panose="02040503050406030204" pitchFamily="18" charset="0"/>
                            <a:sym typeface="Symbol"/>
                          </a:rPr>
                          <m:t></m:t>
                        </m:r>
                        <m:r>
                          <a:rPr lang="en-US" i="1" dirty="0" smtClean="0">
                            <a:solidFill>
                              <a:schemeClr val="accent2"/>
                            </a:solidFill>
                            <a:latin typeface="Cambria Math" panose="02040503050406030204" pitchFamily="18" charset="0"/>
                          </a:rPr>
                          <m:t>2</m:t>
                        </m:r>
                        <m:r>
                          <a:rPr lang="en-US" i="1" dirty="0" smtClean="0">
                            <a:latin typeface="Cambria Math" panose="02040503050406030204" pitchFamily="18" charset="0"/>
                          </a:rPr>
                          <m:t>+</m:t>
                        </m:r>
                        <m:r>
                          <a:rPr lang="en-US" i="1" dirty="0" smtClean="0">
                            <a:solidFill>
                              <a:schemeClr val="accent3"/>
                            </a:solidFill>
                            <a:latin typeface="Cambria Math" panose="02040503050406030204" pitchFamily="18" charset="0"/>
                          </a:rPr>
                          <m:t>1</m:t>
                        </m:r>
                        <m:r>
                          <a:rPr lang="en-US" i="1" dirty="0">
                            <a:solidFill>
                              <a:schemeClr val="accent3"/>
                            </a:solidFill>
                            <a:latin typeface="Cambria Math" panose="02040503050406030204" pitchFamily="18" charset="0"/>
                            <a:sym typeface="Symbol"/>
                          </a:rPr>
                          <m:t></m:t>
                        </m:r>
                        <m:r>
                          <a:rPr lang="en-US" i="1" dirty="0">
                            <a:solidFill>
                              <a:schemeClr val="accent3"/>
                            </a:solidFill>
                            <a:latin typeface="Cambria Math" panose="02040503050406030204" pitchFamily="18" charset="0"/>
                          </a:rPr>
                          <m:t>5</m:t>
                        </m:r>
                        <m:r>
                          <a:rPr lang="en-US" i="1" dirty="0" smtClean="0">
                            <a:solidFill>
                              <a:schemeClr val="accent3"/>
                            </a:solidFill>
                            <a:latin typeface="Cambria Math" panose="02040503050406030204" pitchFamily="18" charset="0"/>
                            <a:sym typeface="Symbol"/>
                          </a:rPr>
                          <m:t></m:t>
                        </m:r>
                        <m:d>
                          <m:dPr>
                            <m:ctrlPr>
                              <a:rPr lang="en-US" i="1" dirty="0" smtClean="0">
                                <a:solidFill>
                                  <a:schemeClr val="accent3"/>
                                </a:solidFill>
                                <a:latin typeface="Cambria Math" panose="02040503050406030204" pitchFamily="18" charset="0"/>
                                <a:sym typeface="Symbol"/>
                              </a:rPr>
                            </m:ctrlPr>
                          </m:dPr>
                          <m:e>
                            <m:r>
                              <a:rPr lang="en-US" i="1" dirty="0" smtClean="0">
                                <a:solidFill>
                                  <a:schemeClr val="accent3"/>
                                </a:solidFill>
                                <a:latin typeface="Cambria Math" panose="02040503050406030204" pitchFamily="18" charset="0"/>
                              </a:rPr>
                              <m:t>−2</m:t>
                            </m:r>
                          </m:e>
                        </m:d>
                        <m:r>
                          <a:rPr lang="en-US" i="1" dirty="0" smtClean="0">
                            <a:latin typeface="Cambria Math" panose="02040503050406030204" pitchFamily="18" charset="0"/>
                          </a:rPr>
                          <m:t>−</m:t>
                        </m:r>
                        <m:r>
                          <a:rPr lang="en-US" i="1" dirty="0" smtClean="0">
                            <a:solidFill>
                              <a:schemeClr val="accent4"/>
                            </a:solidFill>
                            <a:latin typeface="Cambria Math" panose="02040503050406030204" pitchFamily="18" charset="0"/>
                          </a:rPr>
                          <m:t>2</m:t>
                        </m:r>
                        <m:r>
                          <a:rPr lang="en-US" i="1" dirty="0">
                            <a:solidFill>
                              <a:schemeClr val="accent4"/>
                            </a:solidFill>
                            <a:latin typeface="Cambria Math" panose="02040503050406030204" pitchFamily="18" charset="0"/>
                            <a:sym typeface="Symbol"/>
                          </a:rPr>
                          <m:t></m:t>
                        </m:r>
                        <m:r>
                          <a:rPr lang="en-US" i="1" dirty="0">
                            <a:solidFill>
                              <a:schemeClr val="accent4"/>
                            </a:solidFill>
                            <a:latin typeface="Cambria Math" panose="02040503050406030204" pitchFamily="18" charset="0"/>
                          </a:rPr>
                          <m:t>1</m:t>
                        </m:r>
                        <m:r>
                          <a:rPr lang="en-US" i="1" dirty="0">
                            <a:solidFill>
                              <a:schemeClr val="accent4"/>
                            </a:solidFill>
                            <a:latin typeface="Cambria Math" panose="02040503050406030204" pitchFamily="18" charset="0"/>
                            <a:sym typeface="Symbol"/>
                          </a:rPr>
                          <m:t></m:t>
                        </m:r>
                        <m:r>
                          <a:rPr lang="en-US" i="1" dirty="0" smtClean="0">
                            <a:solidFill>
                              <a:schemeClr val="accent4"/>
                            </a:solidFill>
                            <a:latin typeface="Cambria Math" panose="02040503050406030204" pitchFamily="18" charset="0"/>
                          </a:rPr>
                          <m:t>1</m:t>
                        </m:r>
                        <m:r>
                          <a:rPr lang="en-US" i="1" dirty="0" smtClean="0">
                            <a:latin typeface="Cambria Math" panose="02040503050406030204" pitchFamily="18" charset="0"/>
                          </a:rPr>
                          <m:t>−</m:t>
                        </m:r>
                        <m:d>
                          <m:dPr>
                            <m:ctrlPr>
                              <a:rPr lang="en-US" i="1" dirty="0" smtClean="0">
                                <a:solidFill>
                                  <a:schemeClr val="accent5"/>
                                </a:solidFill>
                                <a:latin typeface="Cambria Math" panose="02040503050406030204" pitchFamily="18" charset="0"/>
                              </a:rPr>
                            </m:ctrlPr>
                          </m:dPr>
                          <m:e>
                            <m:r>
                              <a:rPr lang="en-US" i="1" dirty="0" smtClean="0">
                                <a:solidFill>
                                  <a:schemeClr val="accent5"/>
                                </a:solidFill>
                                <a:latin typeface="Cambria Math" panose="02040503050406030204" pitchFamily="18" charset="0"/>
                              </a:rPr>
                              <m:t>−2</m:t>
                            </m:r>
                          </m:e>
                        </m:d>
                        <m:r>
                          <a:rPr lang="en-US" i="1" dirty="0" smtClean="0">
                            <a:solidFill>
                              <a:schemeClr val="accent5"/>
                            </a:solidFill>
                            <a:latin typeface="Cambria Math" panose="02040503050406030204" pitchFamily="18" charset="0"/>
                            <a:sym typeface="Symbol"/>
                          </a:rPr>
                          <m:t></m:t>
                        </m:r>
                        <m:r>
                          <a:rPr lang="en-US" i="1" dirty="0">
                            <a:solidFill>
                              <a:schemeClr val="accent5"/>
                            </a:solidFill>
                            <a:latin typeface="Cambria Math" panose="02040503050406030204" pitchFamily="18" charset="0"/>
                          </a:rPr>
                          <m:t>1</m:t>
                        </m:r>
                        <m:r>
                          <a:rPr lang="en-US" i="1" dirty="0">
                            <a:solidFill>
                              <a:schemeClr val="accent5"/>
                            </a:solidFill>
                            <a:latin typeface="Cambria Math" panose="02040503050406030204" pitchFamily="18" charset="0"/>
                            <a:sym typeface="Symbol"/>
                          </a:rPr>
                          <m:t></m:t>
                        </m:r>
                        <m:r>
                          <a:rPr lang="en-US" i="1" dirty="0" smtClean="0">
                            <a:solidFill>
                              <a:schemeClr val="accent5"/>
                            </a:solidFill>
                            <a:latin typeface="Cambria Math" panose="02040503050406030204" pitchFamily="18" charset="0"/>
                          </a:rPr>
                          <m:t>2</m:t>
                        </m:r>
                        <m:r>
                          <a:rPr lang="en-US" i="1" dirty="0" smtClean="0">
                            <a:latin typeface="Cambria Math" panose="02040503050406030204" pitchFamily="18" charset="0"/>
                          </a:rPr>
                          <m:t>−</m:t>
                        </m:r>
                        <m:r>
                          <a:rPr lang="en-US" i="1" dirty="0" smtClean="0">
                            <a:solidFill>
                              <a:schemeClr val="accent6"/>
                            </a:solidFill>
                            <a:latin typeface="Cambria Math" panose="02040503050406030204" pitchFamily="18" charset="0"/>
                          </a:rPr>
                          <m:t>1</m:t>
                        </m:r>
                        <m:r>
                          <a:rPr lang="en-US" i="1" dirty="0">
                            <a:solidFill>
                              <a:schemeClr val="accent6"/>
                            </a:solidFill>
                            <a:latin typeface="Cambria Math" panose="02040503050406030204" pitchFamily="18" charset="0"/>
                            <a:sym typeface="Symbol"/>
                          </a:rPr>
                          <m:t></m:t>
                        </m:r>
                        <m:r>
                          <a:rPr lang="en-US" i="1" dirty="0">
                            <a:solidFill>
                              <a:schemeClr val="accent6"/>
                            </a:solidFill>
                            <a:latin typeface="Cambria Math" panose="02040503050406030204" pitchFamily="18" charset="0"/>
                          </a:rPr>
                          <m:t>5</m:t>
                        </m:r>
                        <m:r>
                          <a:rPr lang="en-US" i="1" dirty="0">
                            <a:solidFill>
                              <a:schemeClr val="accent6"/>
                            </a:solidFill>
                            <a:latin typeface="Cambria Math" panose="02040503050406030204" pitchFamily="18" charset="0"/>
                            <a:sym typeface="Symbol"/>
                          </a:rPr>
                          <m:t></m:t>
                        </m:r>
                        <m:r>
                          <a:rPr lang="en-US" i="1" dirty="0">
                            <a:solidFill>
                              <a:schemeClr val="accent6"/>
                            </a:solidFill>
                            <a:latin typeface="Cambria Math" panose="02040503050406030204" pitchFamily="18" charset="0"/>
                          </a:rPr>
                          <m:t>4</m:t>
                        </m:r>
                      </m:e>
                    </m:d>
                  </m:oMath>
                </a14:m>
                <a:endParaRPr lang="en-US" dirty="0"/>
              </a:p>
              <a:p>
                <a14:m>
                  <m:oMath xmlns:m="http://schemas.openxmlformats.org/officeDocument/2006/math">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d>
                      <m:dPr>
                        <m:ctrlPr>
                          <a:rPr lang="en-US" i="1" dirty="0" smtClean="0">
                            <a:latin typeface="Cambria Math" panose="02040503050406030204" pitchFamily="18" charset="0"/>
                          </a:rPr>
                        </m:ctrlPr>
                      </m:dPr>
                      <m:e>
                        <m:r>
                          <a:rPr lang="en-US" i="1" dirty="0" smtClean="0">
                            <a:solidFill>
                              <a:schemeClr val="accent1"/>
                            </a:solidFill>
                            <a:latin typeface="Cambria Math" panose="02040503050406030204" pitchFamily="18" charset="0"/>
                          </a:rPr>
                          <m:t>2</m:t>
                        </m:r>
                        <m:r>
                          <a:rPr lang="en-US" i="1" dirty="0" smtClean="0">
                            <a:latin typeface="Cambria Math" panose="02040503050406030204" pitchFamily="18" charset="0"/>
                          </a:rPr>
                          <m:t>+</m:t>
                        </m:r>
                        <m:r>
                          <a:rPr lang="en-US" i="1" dirty="0" smtClean="0">
                            <a:solidFill>
                              <a:schemeClr val="accent2"/>
                            </a:solidFill>
                            <a:latin typeface="Cambria Math" panose="02040503050406030204" pitchFamily="18" charset="0"/>
                          </a:rPr>
                          <m:t>8</m:t>
                        </m:r>
                        <m:r>
                          <a:rPr lang="en-US" b="0" i="1" dirty="0" smtClean="0">
                            <a:latin typeface="Cambria Math" panose="02040503050406030204" pitchFamily="18" charset="0"/>
                          </a:rPr>
                          <m:t>+</m:t>
                        </m:r>
                        <m:d>
                          <m:dPr>
                            <m:ctrlPr>
                              <a:rPr lang="en-US" b="0" i="1" dirty="0" smtClean="0">
                                <a:solidFill>
                                  <a:schemeClr val="accent3"/>
                                </a:solidFill>
                                <a:latin typeface="Cambria Math" panose="02040503050406030204" pitchFamily="18" charset="0"/>
                              </a:rPr>
                            </m:ctrlPr>
                          </m:dPr>
                          <m:e>
                            <m:r>
                              <a:rPr lang="en-US" b="0" i="1" dirty="0" smtClean="0">
                                <a:solidFill>
                                  <a:schemeClr val="accent3"/>
                                </a:solidFill>
                                <a:latin typeface="Cambria Math" panose="02040503050406030204" pitchFamily="18" charset="0"/>
                              </a:rPr>
                              <m:t>−</m:t>
                            </m:r>
                            <m:r>
                              <a:rPr lang="en-US" i="1" dirty="0" smtClean="0">
                                <a:solidFill>
                                  <a:schemeClr val="accent3"/>
                                </a:solidFill>
                                <a:latin typeface="Cambria Math" panose="02040503050406030204" pitchFamily="18" charset="0"/>
                              </a:rPr>
                              <m:t>10</m:t>
                            </m:r>
                          </m:e>
                        </m:d>
                        <m:r>
                          <a:rPr lang="en-US" i="1" dirty="0" smtClean="0">
                            <a:latin typeface="Cambria Math" panose="02040503050406030204" pitchFamily="18" charset="0"/>
                          </a:rPr>
                          <m:t>−</m:t>
                        </m:r>
                        <m:r>
                          <a:rPr lang="en-US" i="1" dirty="0" smtClean="0">
                            <a:solidFill>
                              <a:schemeClr val="accent4"/>
                            </a:solidFill>
                            <a:latin typeface="Cambria Math" panose="02040503050406030204" pitchFamily="18" charset="0"/>
                          </a:rPr>
                          <m:t>2</m:t>
                        </m:r>
                        <m:r>
                          <a:rPr lang="en-US" i="1" dirty="0" smtClean="0">
                            <a:latin typeface="Cambria Math" panose="02040503050406030204" pitchFamily="18" charset="0"/>
                          </a:rPr>
                          <m:t>−</m:t>
                        </m:r>
                        <m:d>
                          <m:dPr>
                            <m:ctrlPr>
                              <a:rPr lang="en-US" i="1" dirty="0" smtClean="0">
                                <a:solidFill>
                                  <a:schemeClr val="accent5"/>
                                </a:solidFill>
                                <a:latin typeface="Cambria Math" panose="02040503050406030204" pitchFamily="18" charset="0"/>
                              </a:rPr>
                            </m:ctrlPr>
                          </m:dPr>
                          <m:e>
                            <m:r>
                              <a:rPr lang="en-US" i="1" dirty="0" smtClean="0">
                                <a:solidFill>
                                  <a:schemeClr val="accent5"/>
                                </a:solidFill>
                                <a:latin typeface="Cambria Math" panose="02040503050406030204" pitchFamily="18" charset="0"/>
                              </a:rPr>
                              <m:t>−4</m:t>
                            </m:r>
                          </m:e>
                        </m:d>
                        <m:r>
                          <a:rPr lang="en-US" i="1" dirty="0" smtClean="0">
                            <a:latin typeface="Cambria Math" panose="02040503050406030204" pitchFamily="18" charset="0"/>
                          </a:rPr>
                          <m:t>−</m:t>
                        </m:r>
                        <m:r>
                          <a:rPr lang="en-US" i="1" dirty="0" smtClean="0">
                            <a:solidFill>
                              <a:schemeClr val="accent6"/>
                            </a:solidFill>
                            <a:latin typeface="Cambria Math" panose="02040503050406030204" pitchFamily="18" charset="0"/>
                          </a:rPr>
                          <m:t>20</m:t>
                        </m:r>
                      </m:e>
                    </m:d>
                  </m:oMath>
                </a14:m>
                <a:endParaRPr lang="en-US" dirty="0"/>
              </a:p>
              <a:p>
                <a14:m>
                  <m:oMath xmlns:m="http://schemas.openxmlformats.org/officeDocument/2006/math">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2</m:t>
                        </m:r>
                      </m:den>
                    </m:f>
                    <m:d>
                      <m:dPr>
                        <m:ctrlPr>
                          <a:rPr lang="en-US" i="1" dirty="0" smtClean="0">
                            <a:latin typeface="Cambria Math" panose="02040503050406030204" pitchFamily="18" charset="0"/>
                          </a:rPr>
                        </m:ctrlPr>
                      </m:dPr>
                      <m:e>
                        <m:r>
                          <a:rPr lang="en-US" i="1" dirty="0" smtClean="0">
                            <a:latin typeface="Cambria Math" panose="02040503050406030204" pitchFamily="18" charset="0"/>
                          </a:rPr>
                          <m:t>−</m:t>
                        </m:r>
                        <m:r>
                          <a:rPr lang="en-US" i="1" dirty="0">
                            <a:latin typeface="Cambria Math" panose="02040503050406030204" pitchFamily="18" charset="0"/>
                          </a:rPr>
                          <m:t>18</m:t>
                        </m:r>
                      </m:e>
                    </m:d>
                  </m:oMath>
                </a14:m>
                <a:r>
                  <a:rPr lang="en-US" dirty="0"/>
                  <a:t> </a:t>
                </a:r>
                <a14:m>
                  <m:oMath xmlns:m="http://schemas.openxmlformats.org/officeDocument/2006/math">
                    <m:r>
                      <a:rPr lang="en-US" i="1" dirty="0" smtClean="0">
                        <a:latin typeface="Cambria Math" panose="02040503050406030204" pitchFamily="18" charset="0"/>
                      </a:rPr>
                      <m:t>=</m:t>
                    </m:r>
                    <m:r>
                      <a:rPr lang="en-US" i="1" dirty="0">
                        <a:latin typeface="Cambria Math" panose="02040503050406030204" pitchFamily="18" charset="0"/>
                      </a:rPr>
                      <m:t>−9 </m:t>
                    </m:r>
                  </m:oMath>
                </a14:m>
                <a:endParaRPr lang="en-US" dirty="0"/>
              </a:p>
              <a:p>
                <a:r>
                  <a:rPr lang="en-US" dirty="0"/>
                  <a:t>Area = 9</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971550"/>
                <a:ext cx="9144000" cy="4171950"/>
              </a:xfrm>
              <a:blipFill>
                <a:blip r:embed="rId6"/>
                <a:stretch>
                  <a:fillRect l="-600" t="-2190" b="-2336"/>
                </a:stretch>
              </a:blipFill>
            </p:spPr>
            <p:txBody>
              <a:bodyPr/>
              <a:lstStyle/>
              <a:p>
                <a:r>
                  <a:rPr lang="en-US">
                    <a:noFill/>
                  </a:rPr>
                  <a:t> </a:t>
                </a:r>
              </a:p>
            </p:txBody>
          </p:sp>
        </mc:Fallback>
      </mc:AlternateContent>
      <p:sp>
        <p:nvSpPr>
          <p:cNvPr id="39938"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 name="TextBox 3"/>
              <p:cNvSpPr txBox="1"/>
              <p:nvPr/>
            </p:nvSpPr>
            <p:spPr>
              <a:xfrm>
                <a:off x="2795148" y="2393967"/>
                <a:ext cx="1143000" cy="9041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2000" b="0" i="1" smtClean="0">
                              <a:latin typeface="Cambria Math" panose="02040503050406030204" pitchFamily="18" charset="0"/>
                            </a:rPr>
                          </m:ctrlPr>
                        </m:mPr>
                        <m:mr>
                          <m:e>
                            <m:r>
                              <a:rPr lang="en-US" sz="2000" b="0" i="1" smtClean="0">
                                <a:latin typeface="Cambria Math" panose="02040503050406030204" pitchFamily="18" charset="0"/>
                              </a:rPr>
                              <m:t>2</m:t>
                            </m:r>
                          </m:e>
                          <m:e>
                            <m:r>
                              <a:rPr lang="en-US" sz="2000" b="0" i="1" smtClean="0">
                                <a:latin typeface="Cambria Math" panose="02040503050406030204" pitchFamily="18" charset="0"/>
                              </a:rPr>
                              <m:t>4</m:t>
                            </m:r>
                          </m:e>
                        </m:mr>
                        <m:mr>
                          <m:e>
                            <m:r>
                              <a:rPr lang="en-US" sz="2000" b="0" i="1" smtClean="0">
                                <a:latin typeface="Cambria Math" panose="02040503050406030204" pitchFamily="18" charset="0"/>
                              </a:rPr>
                              <m:t>5</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2</m:t>
                            </m:r>
                          </m:e>
                          <m:e>
                            <m:r>
                              <a:rPr lang="en-US" sz="2000" b="0" i="1" smtClean="0">
                                <a:latin typeface="Cambria Math" panose="02040503050406030204" pitchFamily="18" charset="0"/>
                              </a:rPr>
                              <m:t>−2</m:t>
                            </m:r>
                          </m:e>
                        </m:mr>
                      </m:m>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2795148" y="2393967"/>
                <a:ext cx="1143000" cy="904158"/>
              </a:xfrm>
              <a:prstGeom prst="rect">
                <a:avLst/>
              </a:prstGeom>
              <a:blipFill>
                <a:blip r:embed="rId7"/>
                <a:stretch>
                  <a:fillRect/>
                </a:stretch>
              </a:blipFill>
            </p:spPr>
            <p:txBody>
              <a:bodyPr/>
              <a:lstStyle/>
              <a:p>
                <a:r>
                  <a:rPr lang="en-US">
                    <a:noFill/>
                  </a:rPr>
                  <a:t> </a:t>
                </a:r>
              </a:p>
            </p:txBody>
          </p:sp>
        </mc:Fallback>
      </mc:AlternateContent>
      <p:cxnSp>
        <p:nvCxnSpPr>
          <p:cNvPr id="6" name="Straight Connector 5"/>
          <p:cNvCxnSpPr/>
          <p:nvPr/>
        </p:nvCxnSpPr>
        <p:spPr>
          <a:xfrm>
            <a:off x="1752600" y="2473658"/>
            <a:ext cx="938150" cy="746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47452" y="2485655"/>
            <a:ext cx="938150" cy="74652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03163" y="2494448"/>
            <a:ext cx="938150" cy="7465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765959" y="2502238"/>
            <a:ext cx="938150" cy="70594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174170" y="2551604"/>
            <a:ext cx="938150" cy="70594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598715" y="2523026"/>
            <a:ext cx="938150" cy="70594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extLst mod="1"/>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3.7 Determinants and Cramer's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Cramer’s Rule</a:t>
                </a:r>
              </a:p>
              <a:p>
                <a:pPr lvl="1"/>
                <a:r>
                  <a:rPr lang="en-US" dirty="0"/>
                  <a:t>Write the equations in standard form</a:t>
                </a:r>
              </a:p>
              <a:p>
                <a:pPr lvl="1"/>
                <a:r>
                  <a:rPr lang="en-US" dirty="0"/>
                  <a:t>Make a matrix out of the coefficients</a:t>
                </a:r>
              </a:p>
              <a:p>
                <a:pPr lvl="0"/>
                <a:r>
                  <a:rPr lang="en-US" dirty="0"/>
                  <a:t>2x2</a:t>
                </a:r>
              </a:p>
              <a:p>
                <a:pPr lvl="0"/>
                <a14:m>
                  <m:oMath xmlns:m="http://schemas.openxmlformats.org/officeDocument/2006/math">
                    <m:eqArr>
                      <m:eqArrPr>
                        <m:ctrlPr>
                          <a:rPr lang="en-US" b="0" i="1" smtClean="0">
                            <a:latin typeface="Cambria Math" panose="02040503050406030204" pitchFamily="18" charset="0"/>
                          </a:rPr>
                        </m:ctrlPr>
                      </m:eqArrPr>
                      <m:e>
                        <m:r>
                          <a:rPr lang="en-US" b="0" i="1" smtClean="0">
                            <a:solidFill>
                              <a:schemeClr val="accent1"/>
                            </a:solidFill>
                            <a:latin typeface="Cambria Math"/>
                          </a:rPr>
                          <m:t>𝑎</m:t>
                        </m:r>
                        <m:r>
                          <a:rPr lang="en-US" b="0" i="1" smtClean="0">
                            <a:latin typeface="Cambria Math"/>
                          </a:rPr>
                          <m:t>𝑥</m:t>
                        </m:r>
                        <m:r>
                          <a:rPr lang="en-US" b="0" i="1" smtClean="0">
                            <a:latin typeface="Cambria Math"/>
                          </a:rPr>
                          <m:t>+</m:t>
                        </m:r>
                        <m:r>
                          <a:rPr lang="en-US" b="0" i="1" smtClean="0">
                            <a:solidFill>
                              <a:schemeClr val="accent3"/>
                            </a:solidFill>
                            <a:latin typeface="Cambria Math"/>
                          </a:rPr>
                          <m:t>𝑏</m:t>
                        </m:r>
                        <m:r>
                          <a:rPr lang="en-US" b="0" i="1" smtClean="0">
                            <a:latin typeface="Cambria Math"/>
                          </a:rPr>
                          <m:t>𝑦</m:t>
                        </m:r>
                        <m:r>
                          <a:rPr lang="en-US" b="0" i="1" smtClean="0">
                            <a:latin typeface="Cambria Math"/>
                          </a:rPr>
                          <m:t>&amp;=</m:t>
                        </m:r>
                        <m:r>
                          <a:rPr lang="en-US" b="0" i="1" smtClean="0">
                            <a:solidFill>
                              <a:schemeClr val="accent4"/>
                            </a:solidFill>
                            <a:latin typeface="Cambria Math"/>
                          </a:rPr>
                          <m:t>𝑒</m:t>
                        </m:r>
                      </m:e>
                      <m:e>
                        <m:r>
                          <a:rPr lang="en-US" b="0" i="1" smtClean="0">
                            <a:solidFill>
                              <a:schemeClr val="accent1"/>
                            </a:solidFill>
                            <a:latin typeface="Cambria Math"/>
                          </a:rPr>
                          <m:t>𝑐</m:t>
                        </m:r>
                        <m:r>
                          <a:rPr lang="en-US" b="0" i="1" smtClean="0">
                            <a:latin typeface="Cambria Math"/>
                          </a:rPr>
                          <m:t>𝑥</m:t>
                        </m:r>
                        <m:r>
                          <a:rPr lang="en-US" b="0" i="1" smtClean="0">
                            <a:latin typeface="Cambria Math"/>
                          </a:rPr>
                          <m:t>+</m:t>
                        </m:r>
                        <m:r>
                          <a:rPr lang="en-US" b="0" i="1" smtClean="0">
                            <a:solidFill>
                              <a:schemeClr val="accent3"/>
                            </a:solidFill>
                            <a:latin typeface="Cambria Math"/>
                          </a:rPr>
                          <m:t>𝑑</m:t>
                        </m:r>
                        <m:r>
                          <a:rPr lang="en-US" b="0" i="1" smtClean="0">
                            <a:latin typeface="Cambria Math"/>
                          </a:rPr>
                          <m:t>𝑦</m:t>
                        </m:r>
                        <m:r>
                          <a:rPr lang="en-US" b="0" i="1" smtClean="0">
                            <a:latin typeface="Cambria Math"/>
                          </a:rPr>
                          <m:t>&amp;=</m:t>
                        </m:r>
                        <m:r>
                          <a:rPr lang="en-US" b="0" i="1" smtClean="0">
                            <a:solidFill>
                              <a:schemeClr val="accent4"/>
                            </a:solidFill>
                            <a:latin typeface="Cambria Math"/>
                          </a:rPr>
                          <m:t>𝑓</m:t>
                        </m:r>
                      </m:e>
                    </m:eqArr>
                  </m:oMath>
                </a14:m>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867" t="-1320"/>
                </a:stretch>
              </a:blipFill>
            </p:spPr>
            <p:txBody>
              <a:bodyPr/>
              <a:lstStyle/>
              <a:p>
                <a:r>
                  <a:rPr lang="en-US">
                    <a:noFill/>
                  </a:rPr>
                  <a:t> </a:t>
                </a:r>
              </a:p>
            </p:txBody>
          </p:sp>
        </mc:Fallback>
      </mc:AlternateContent>
      <p:sp>
        <p:nvSpPr>
          <p:cNvPr id="41986"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Content Placeholder 2"/>
          <p:cNvSpPr txBox="1">
            <a:spLocks/>
          </p:cNvSpPr>
          <p:nvPr/>
        </p:nvSpPr>
        <p:spPr>
          <a:xfrm>
            <a:off x="2438400" y="3105150"/>
            <a:ext cx="1219200" cy="4572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a:ln>
                  <a:noFill/>
                </a:ln>
                <a:effectLst/>
                <a:uLnTx/>
                <a:uFillTx/>
                <a:latin typeface="+mn-lt"/>
                <a:ea typeface="+mn-ea"/>
                <a:cs typeface="+mn-cs"/>
              </a:rPr>
              <a:t>gives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3810000" y="2495550"/>
                <a:ext cx="4361259" cy="1911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dirty="0" smtClean="0">
                          <a:solidFill>
                            <a:schemeClr val="tx1"/>
                          </a:solidFill>
                          <a:effectLst/>
                          <a:latin typeface="Cambria Math"/>
                        </a:rPr>
                        <m:t>𝑥</m:t>
                      </m:r>
                      <m:r>
                        <a:rPr lang="en-US" sz="3200" b="0" i="1" dirty="0" smtClean="0">
                          <a:solidFill>
                            <a:schemeClr val="tx1"/>
                          </a:solidFill>
                          <a:effectLst/>
                          <a:latin typeface="Cambria Math"/>
                        </a:rPr>
                        <m:t>=</m:t>
                      </m:r>
                      <m:f>
                        <m:fPr>
                          <m:ctrlPr>
                            <a:rPr lang="en-US" sz="3200" b="0" i="1" dirty="0" smtClean="0">
                              <a:solidFill>
                                <a:schemeClr val="tx1"/>
                              </a:solidFill>
                              <a:effectLst/>
                              <a:latin typeface="Cambria Math" panose="02040503050406030204" pitchFamily="18" charset="0"/>
                            </a:rPr>
                          </m:ctrlPr>
                        </m:fPr>
                        <m:num>
                          <m:d>
                            <m:dPr>
                              <m:begChr m:val="|"/>
                              <m:endChr m:val="|"/>
                              <m:ctrlPr>
                                <a:rPr lang="en-US" sz="3200" b="0" i="1" dirty="0" smtClean="0">
                                  <a:solidFill>
                                    <a:schemeClr val="tx1"/>
                                  </a:solidFill>
                                  <a:effectLst/>
                                  <a:latin typeface="Cambria Math" panose="02040503050406030204" pitchFamily="18" charset="0"/>
                                </a:rPr>
                              </m:ctrlPr>
                            </m:dPr>
                            <m:e>
                              <m:m>
                                <m:mPr>
                                  <m:plcHide m:val="on"/>
                                  <m:mcs>
                                    <m:mc>
                                      <m:mcPr>
                                        <m:count m:val="2"/>
                                        <m:mcJc m:val="center"/>
                                      </m:mcPr>
                                    </m:mc>
                                  </m:mcs>
                                  <m:ctrlPr>
                                    <a:rPr lang="en-US" sz="3200" b="0" i="1" dirty="0" smtClean="0">
                                      <a:solidFill>
                                        <a:schemeClr val="tx1"/>
                                      </a:solidFill>
                                      <a:effectLst/>
                                      <a:latin typeface="Cambria Math" panose="02040503050406030204" pitchFamily="18" charset="0"/>
                                    </a:rPr>
                                  </m:ctrlPr>
                                </m:mPr>
                                <m:mr>
                                  <m:e>
                                    <m:r>
                                      <a:rPr lang="en-US" sz="3200" b="0" i="1" dirty="0" smtClean="0">
                                        <a:solidFill>
                                          <a:schemeClr val="accent4"/>
                                        </a:solidFill>
                                        <a:effectLst/>
                                        <a:latin typeface="Cambria Math"/>
                                      </a:rPr>
                                      <m:t>𝑒</m:t>
                                    </m:r>
                                  </m:e>
                                  <m:e>
                                    <m:r>
                                      <a:rPr lang="en-US" sz="3200" b="0" i="1" dirty="0" smtClean="0">
                                        <a:solidFill>
                                          <a:schemeClr val="accent3"/>
                                        </a:solidFill>
                                        <a:effectLst/>
                                        <a:latin typeface="Cambria Math"/>
                                      </a:rPr>
                                      <m:t>𝑏</m:t>
                                    </m:r>
                                  </m:e>
                                </m:mr>
                                <m:mr>
                                  <m:e>
                                    <m:r>
                                      <a:rPr lang="en-US" sz="3200" b="0" i="1" dirty="0" smtClean="0">
                                        <a:solidFill>
                                          <a:schemeClr val="accent4"/>
                                        </a:solidFill>
                                        <a:effectLst/>
                                        <a:latin typeface="Cambria Math"/>
                                      </a:rPr>
                                      <m:t>𝑓</m:t>
                                    </m:r>
                                  </m:e>
                                  <m:e>
                                    <m:r>
                                      <a:rPr lang="en-US" sz="3200" b="0" i="1" dirty="0" smtClean="0">
                                        <a:solidFill>
                                          <a:schemeClr val="accent3"/>
                                        </a:solidFill>
                                        <a:effectLst/>
                                        <a:latin typeface="Cambria Math"/>
                                      </a:rPr>
                                      <m:t>𝑑</m:t>
                                    </m:r>
                                  </m:e>
                                </m:mr>
                              </m:m>
                            </m:e>
                          </m:d>
                        </m:num>
                        <m:den>
                          <m:d>
                            <m:dPr>
                              <m:begChr m:val="|"/>
                              <m:endChr m:val="|"/>
                              <m:ctrlPr>
                                <a:rPr lang="en-US" sz="3200" b="0" i="1" dirty="0" smtClean="0">
                                  <a:solidFill>
                                    <a:schemeClr val="tx1"/>
                                  </a:solidFill>
                                  <a:effectLst/>
                                  <a:latin typeface="Cambria Math" panose="02040503050406030204" pitchFamily="18" charset="0"/>
                                </a:rPr>
                              </m:ctrlPr>
                            </m:dPr>
                            <m:e>
                              <m:m>
                                <m:mPr>
                                  <m:plcHide m:val="on"/>
                                  <m:mcs>
                                    <m:mc>
                                      <m:mcPr>
                                        <m:count m:val="2"/>
                                        <m:mcJc m:val="center"/>
                                      </m:mcPr>
                                    </m:mc>
                                  </m:mcs>
                                  <m:ctrlPr>
                                    <a:rPr lang="en-US" sz="3200" b="0" i="1" dirty="0" smtClean="0">
                                      <a:solidFill>
                                        <a:schemeClr val="tx1"/>
                                      </a:solidFill>
                                      <a:effectLst/>
                                      <a:latin typeface="Cambria Math" panose="02040503050406030204" pitchFamily="18" charset="0"/>
                                    </a:rPr>
                                  </m:ctrlPr>
                                </m:mPr>
                                <m:mr>
                                  <m:e>
                                    <m:r>
                                      <a:rPr lang="en-US" sz="3200" b="0" i="1" dirty="0" smtClean="0">
                                        <a:solidFill>
                                          <a:schemeClr val="accent1"/>
                                        </a:solidFill>
                                        <a:effectLst/>
                                        <a:latin typeface="Cambria Math"/>
                                      </a:rPr>
                                      <m:t>𝑎</m:t>
                                    </m:r>
                                  </m:e>
                                  <m:e>
                                    <m:r>
                                      <a:rPr lang="en-US" sz="3200" b="0" i="1" dirty="0" smtClean="0">
                                        <a:solidFill>
                                          <a:schemeClr val="accent3"/>
                                        </a:solidFill>
                                        <a:effectLst/>
                                        <a:latin typeface="Cambria Math"/>
                                      </a:rPr>
                                      <m:t>𝑏</m:t>
                                    </m:r>
                                  </m:e>
                                </m:mr>
                                <m:mr>
                                  <m:e>
                                    <m:r>
                                      <a:rPr lang="en-US" sz="3200" b="0" i="1" dirty="0" smtClean="0">
                                        <a:solidFill>
                                          <a:schemeClr val="accent1"/>
                                        </a:solidFill>
                                        <a:effectLst/>
                                        <a:latin typeface="Cambria Math"/>
                                      </a:rPr>
                                      <m:t>𝑐</m:t>
                                    </m:r>
                                  </m:e>
                                  <m:e>
                                    <m:r>
                                      <a:rPr lang="en-US" sz="3200" b="0" i="1" dirty="0" smtClean="0">
                                        <a:solidFill>
                                          <a:schemeClr val="accent3"/>
                                        </a:solidFill>
                                        <a:effectLst/>
                                        <a:latin typeface="Cambria Math"/>
                                      </a:rPr>
                                      <m:t>𝑑</m:t>
                                    </m:r>
                                  </m:e>
                                </m:mr>
                              </m:m>
                            </m:e>
                          </m:d>
                        </m:den>
                      </m:f>
                      <m:r>
                        <a:rPr lang="en-US" sz="3200" b="0" i="1" dirty="0" smtClean="0">
                          <a:solidFill>
                            <a:schemeClr val="tx1"/>
                          </a:solidFill>
                          <a:effectLst/>
                          <a:latin typeface="Cambria Math"/>
                        </a:rPr>
                        <m:t>,</m:t>
                      </m:r>
                      <m:r>
                        <a:rPr lang="en-US" sz="3200" b="0" i="1" dirty="0" smtClean="0">
                          <a:solidFill>
                            <a:schemeClr val="tx1"/>
                          </a:solidFill>
                          <a:effectLst/>
                          <a:latin typeface="Cambria Math"/>
                        </a:rPr>
                        <m:t>𝑦</m:t>
                      </m:r>
                      <m:r>
                        <a:rPr lang="en-US" sz="3200" b="0" i="1" dirty="0" smtClean="0">
                          <a:solidFill>
                            <a:schemeClr val="tx1"/>
                          </a:solidFill>
                          <a:effectLst/>
                          <a:latin typeface="Cambria Math"/>
                        </a:rPr>
                        <m:t>=</m:t>
                      </m:r>
                      <m:f>
                        <m:fPr>
                          <m:ctrlPr>
                            <a:rPr lang="en-US" sz="3200" b="0" i="1" dirty="0" smtClean="0">
                              <a:solidFill>
                                <a:schemeClr val="tx1"/>
                              </a:solidFill>
                              <a:effectLst/>
                              <a:latin typeface="Cambria Math" panose="02040503050406030204" pitchFamily="18" charset="0"/>
                            </a:rPr>
                          </m:ctrlPr>
                        </m:fPr>
                        <m:num>
                          <m:d>
                            <m:dPr>
                              <m:begChr m:val="|"/>
                              <m:endChr m:val="|"/>
                              <m:ctrlPr>
                                <a:rPr lang="en-US" sz="3200" b="0" i="1" dirty="0" smtClean="0">
                                  <a:solidFill>
                                    <a:schemeClr val="tx1"/>
                                  </a:solidFill>
                                  <a:effectLst/>
                                  <a:latin typeface="Cambria Math" panose="02040503050406030204" pitchFamily="18" charset="0"/>
                                </a:rPr>
                              </m:ctrlPr>
                            </m:dPr>
                            <m:e>
                              <m:m>
                                <m:mPr>
                                  <m:plcHide m:val="on"/>
                                  <m:mcs>
                                    <m:mc>
                                      <m:mcPr>
                                        <m:count m:val="2"/>
                                        <m:mcJc m:val="center"/>
                                      </m:mcPr>
                                    </m:mc>
                                  </m:mcs>
                                  <m:ctrlPr>
                                    <a:rPr lang="en-US" sz="3200" b="0" i="1" dirty="0" smtClean="0">
                                      <a:solidFill>
                                        <a:schemeClr val="tx1"/>
                                      </a:solidFill>
                                      <a:effectLst/>
                                      <a:latin typeface="Cambria Math" panose="02040503050406030204" pitchFamily="18" charset="0"/>
                                    </a:rPr>
                                  </m:ctrlPr>
                                </m:mPr>
                                <m:mr>
                                  <m:e>
                                    <m:r>
                                      <a:rPr lang="en-US" sz="3200" b="0" i="1" dirty="0" smtClean="0">
                                        <a:solidFill>
                                          <a:schemeClr val="accent1"/>
                                        </a:solidFill>
                                        <a:effectLst/>
                                        <a:latin typeface="Cambria Math"/>
                                      </a:rPr>
                                      <m:t>𝑎</m:t>
                                    </m:r>
                                  </m:e>
                                  <m:e>
                                    <m:r>
                                      <a:rPr lang="en-US" sz="3200" b="0" i="1" dirty="0" smtClean="0">
                                        <a:solidFill>
                                          <a:schemeClr val="accent4"/>
                                        </a:solidFill>
                                        <a:effectLst/>
                                        <a:latin typeface="Cambria Math"/>
                                      </a:rPr>
                                      <m:t>𝑒</m:t>
                                    </m:r>
                                  </m:e>
                                </m:mr>
                                <m:mr>
                                  <m:e>
                                    <m:r>
                                      <a:rPr lang="en-US" sz="3200" b="0" i="1" dirty="0" smtClean="0">
                                        <a:solidFill>
                                          <a:schemeClr val="accent1"/>
                                        </a:solidFill>
                                        <a:effectLst/>
                                        <a:latin typeface="Cambria Math"/>
                                      </a:rPr>
                                      <m:t>𝑐</m:t>
                                    </m:r>
                                  </m:e>
                                  <m:e>
                                    <m:r>
                                      <a:rPr lang="en-US" sz="3200" b="0" i="1" dirty="0" smtClean="0">
                                        <a:solidFill>
                                          <a:schemeClr val="accent4"/>
                                        </a:solidFill>
                                        <a:effectLst/>
                                        <a:latin typeface="Cambria Math"/>
                                      </a:rPr>
                                      <m:t>𝑓</m:t>
                                    </m:r>
                                  </m:e>
                                </m:mr>
                              </m:m>
                            </m:e>
                          </m:d>
                        </m:num>
                        <m:den>
                          <m:d>
                            <m:dPr>
                              <m:begChr m:val="|"/>
                              <m:endChr m:val="|"/>
                              <m:ctrlPr>
                                <a:rPr lang="en-US" sz="3200" b="0" i="1" dirty="0" smtClean="0">
                                  <a:solidFill>
                                    <a:schemeClr val="tx1"/>
                                  </a:solidFill>
                                  <a:effectLst/>
                                  <a:latin typeface="Cambria Math" panose="02040503050406030204" pitchFamily="18" charset="0"/>
                                </a:rPr>
                              </m:ctrlPr>
                            </m:dPr>
                            <m:e>
                              <m:m>
                                <m:mPr>
                                  <m:plcHide m:val="on"/>
                                  <m:mcs>
                                    <m:mc>
                                      <m:mcPr>
                                        <m:count m:val="2"/>
                                        <m:mcJc m:val="center"/>
                                      </m:mcPr>
                                    </m:mc>
                                  </m:mcs>
                                  <m:ctrlPr>
                                    <a:rPr lang="en-US" sz="3200" b="0" i="1" dirty="0" smtClean="0">
                                      <a:solidFill>
                                        <a:schemeClr val="tx1"/>
                                      </a:solidFill>
                                      <a:effectLst/>
                                      <a:latin typeface="Cambria Math" panose="02040503050406030204" pitchFamily="18" charset="0"/>
                                    </a:rPr>
                                  </m:ctrlPr>
                                </m:mPr>
                                <m:mr>
                                  <m:e>
                                    <m:r>
                                      <a:rPr lang="en-US" sz="3200" b="0" i="1" dirty="0" smtClean="0">
                                        <a:solidFill>
                                          <a:schemeClr val="accent1"/>
                                        </a:solidFill>
                                        <a:effectLst/>
                                        <a:latin typeface="Cambria Math"/>
                                      </a:rPr>
                                      <m:t>𝑎</m:t>
                                    </m:r>
                                  </m:e>
                                  <m:e>
                                    <m:r>
                                      <a:rPr lang="en-US" sz="3200" b="0" i="1" dirty="0" smtClean="0">
                                        <a:solidFill>
                                          <a:schemeClr val="accent3"/>
                                        </a:solidFill>
                                        <a:effectLst/>
                                        <a:latin typeface="Cambria Math"/>
                                      </a:rPr>
                                      <m:t>𝑏</m:t>
                                    </m:r>
                                  </m:e>
                                </m:mr>
                                <m:mr>
                                  <m:e>
                                    <m:r>
                                      <a:rPr lang="en-US" sz="3200" b="0" i="1" dirty="0" smtClean="0">
                                        <a:solidFill>
                                          <a:schemeClr val="accent1"/>
                                        </a:solidFill>
                                        <a:effectLst/>
                                        <a:latin typeface="Cambria Math"/>
                                      </a:rPr>
                                      <m:t>𝑐</m:t>
                                    </m:r>
                                  </m:e>
                                  <m:e>
                                    <m:r>
                                      <a:rPr lang="en-US" sz="3200" b="0" i="1" dirty="0" smtClean="0">
                                        <a:solidFill>
                                          <a:schemeClr val="accent3"/>
                                        </a:solidFill>
                                        <a:effectLst/>
                                        <a:latin typeface="Cambria Math"/>
                                      </a:rPr>
                                      <m:t>𝑑</m:t>
                                    </m:r>
                                  </m:e>
                                </m:mr>
                              </m:m>
                            </m:e>
                          </m:d>
                        </m:den>
                      </m:f>
                    </m:oMath>
                  </m:oMathPara>
                </a14:m>
                <a:endParaRPr lang="en-US" sz="2800" dirty="0">
                  <a:solidFill>
                    <a:schemeClr val="tx1"/>
                  </a:solidFill>
                  <a:effectLst/>
                </a:endParaRPr>
              </a:p>
            </p:txBody>
          </p:sp>
        </mc:Choice>
        <mc:Fallback xmlns="">
          <p:sp>
            <p:nvSpPr>
              <p:cNvPr id="4" name="Rectangle 3"/>
              <p:cNvSpPr>
                <a:spLocks noRot="1" noChangeAspect="1" noMove="1" noResize="1" noEditPoints="1" noAdjustHandles="1" noChangeArrowheads="1" noChangeShapeType="1" noTextEdit="1"/>
              </p:cNvSpPr>
              <p:nvPr/>
            </p:nvSpPr>
            <p:spPr>
              <a:xfrm>
                <a:off x="3810000" y="2495550"/>
                <a:ext cx="4361259" cy="1911614"/>
              </a:xfrm>
              <a:prstGeom prst="rect">
                <a:avLst/>
              </a:prstGeom>
              <a:blipFill>
                <a:blip r:embed="rId7"/>
                <a:stretch>
                  <a:fillRect/>
                </a:stretch>
              </a:blipFill>
            </p:spPr>
            <p:txBody>
              <a:bodyPr/>
              <a:lstStyle/>
              <a:p>
                <a:r>
                  <a:rPr lang="en-US">
                    <a:noFill/>
                  </a:rPr>
                  <a:t> </a:t>
                </a:r>
              </a:p>
            </p:txBody>
          </p:sp>
        </mc:Fallback>
      </mc:AlternateContent>
      <p:sp>
        <p:nvSpPr>
          <p:cNvPr id="5" name="TextBox 4"/>
          <p:cNvSpPr txBox="1"/>
          <p:nvPr/>
        </p:nvSpPr>
        <p:spPr>
          <a:xfrm>
            <a:off x="5715000" y="4606912"/>
            <a:ext cx="1447800" cy="369332"/>
          </a:xfrm>
          <a:prstGeom prst="rect">
            <a:avLst/>
          </a:prstGeom>
          <a:noFill/>
        </p:spPr>
        <p:txBody>
          <a:bodyPr wrap="square" rtlCol="0">
            <a:spAutoFit/>
          </a:bodyPr>
          <a:lstStyle/>
          <a:p>
            <a:r>
              <a:rPr lang="en-US" dirty="0"/>
              <a:t>Coefficients</a:t>
            </a:r>
          </a:p>
        </p:txBody>
      </p:sp>
      <p:cxnSp>
        <p:nvCxnSpPr>
          <p:cNvPr id="7" name="Straight Arrow Connector 6"/>
          <p:cNvCxnSpPr>
            <a:stCxn id="5" idx="0"/>
          </p:cNvCxnSpPr>
          <p:nvPr/>
        </p:nvCxnSpPr>
        <p:spPr>
          <a:xfrm flipH="1" flipV="1">
            <a:off x="5334000" y="4350636"/>
            <a:ext cx="1104900" cy="2562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0"/>
          </p:cNvCxnSpPr>
          <p:nvPr/>
        </p:nvCxnSpPr>
        <p:spPr>
          <a:xfrm flipV="1">
            <a:off x="6438900" y="4407164"/>
            <a:ext cx="876300" cy="1997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0" y="965747"/>
            <a:ext cx="2209800" cy="923330"/>
          </a:xfrm>
          <a:prstGeom prst="rect">
            <a:avLst/>
          </a:prstGeom>
          <a:noFill/>
        </p:spPr>
        <p:txBody>
          <a:bodyPr wrap="square" rtlCol="0">
            <a:spAutoFit/>
          </a:bodyPr>
          <a:lstStyle/>
          <a:p>
            <a:r>
              <a:rPr lang="en-US" i="1" dirty="0"/>
              <a:t>x</a:t>
            </a:r>
            <a:r>
              <a:rPr lang="en-US" dirty="0"/>
              <a:t>-column replaced with constants to find </a:t>
            </a:r>
            <a:r>
              <a:rPr lang="en-US" i="1" dirty="0"/>
              <a:t>x.</a:t>
            </a:r>
          </a:p>
        </p:txBody>
      </p:sp>
      <p:cxnSp>
        <p:nvCxnSpPr>
          <p:cNvPr id="13" name="Straight Arrow Connector 12"/>
          <p:cNvCxnSpPr/>
          <p:nvPr/>
        </p:nvCxnSpPr>
        <p:spPr>
          <a:xfrm flipH="1">
            <a:off x="5029200" y="1664810"/>
            <a:ext cx="1179616" cy="9831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89866" y="1592943"/>
            <a:ext cx="2209800" cy="923330"/>
          </a:xfrm>
          <a:prstGeom prst="rect">
            <a:avLst/>
          </a:prstGeom>
          <a:noFill/>
        </p:spPr>
        <p:txBody>
          <a:bodyPr wrap="square" rtlCol="0">
            <a:spAutoFit/>
          </a:bodyPr>
          <a:lstStyle/>
          <a:p>
            <a:r>
              <a:rPr lang="en-US" i="1" dirty="0"/>
              <a:t>y</a:t>
            </a:r>
            <a:r>
              <a:rPr lang="en-US" dirty="0"/>
              <a:t>-column replaced with constants to find </a:t>
            </a:r>
            <a:r>
              <a:rPr lang="en-US" i="1" dirty="0"/>
              <a:t>y</a:t>
            </a:r>
          </a:p>
        </p:txBody>
      </p:sp>
      <p:cxnSp>
        <p:nvCxnSpPr>
          <p:cNvPr id="17" name="Straight Arrow Connector 16"/>
          <p:cNvCxnSpPr/>
          <p:nvPr/>
        </p:nvCxnSpPr>
        <p:spPr>
          <a:xfrm>
            <a:off x="7848600" y="2400234"/>
            <a:ext cx="0" cy="247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4" grpId="0"/>
      <p:bldP spid="5" grpId="0"/>
      <p:bldP spid="11" grpId="0"/>
      <p:bldP spid="16" grpId="0"/>
    </p:bldLst>
  </p:timing>
  <p:extLst mod="1"/>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3.7 Determinants and Cramer's Rule</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0" y="971550"/>
                <a:ext cx="4390262" cy="4171950"/>
              </a:xfrm>
            </p:spPr>
            <p:txBody>
              <a:bodyPr>
                <a:normAutofit/>
              </a:bodyPr>
              <a:lstStyle/>
              <a:p>
                <a14:m>
                  <m:oMath xmlns:m="http://schemas.openxmlformats.org/officeDocument/2006/math">
                    <m:eqArr>
                      <m:eqArrPr>
                        <m:ctrlPr>
                          <a:rPr lang="en-US" b="0" i="1" smtClean="0">
                            <a:latin typeface="Cambria Math" panose="02040503050406030204" pitchFamily="18" charset="0"/>
                          </a:rPr>
                        </m:ctrlPr>
                      </m:eqArrPr>
                      <m:e>
                        <m:r>
                          <a:rPr lang="en-US" b="0" i="1" smtClean="0">
                            <a:solidFill>
                              <a:schemeClr val="accent1"/>
                            </a:solidFill>
                            <a:latin typeface="Cambria Math"/>
                          </a:rPr>
                          <m:t>2</m:t>
                        </m:r>
                        <m:r>
                          <a:rPr lang="en-US" b="0" i="1" smtClean="0">
                            <a:latin typeface="Cambria Math"/>
                          </a:rPr>
                          <m:t>𝑥</m:t>
                        </m:r>
                        <m:r>
                          <a:rPr lang="en-US" b="0" i="1" smtClean="0">
                            <a:latin typeface="Cambria Math"/>
                          </a:rPr>
                          <m:t>&amp;+1&amp;</m:t>
                        </m:r>
                        <m:r>
                          <a:rPr lang="en-US" b="0" i="1" smtClean="0">
                            <a:latin typeface="Cambria Math"/>
                          </a:rPr>
                          <m:t>𝑦</m:t>
                        </m:r>
                        <m:r>
                          <a:rPr lang="en-US" b="0" i="1" smtClean="0">
                            <a:latin typeface="Cambria Math"/>
                          </a:rPr>
                          <m:t>&amp;=&amp;1</m:t>
                        </m:r>
                      </m:e>
                      <m:e>
                        <m:r>
                          <a:rPr lang="en-US" b="0" i="1" smtClean="0">
                            <a:solidFill>
                              <a:schemeClr val="accent1"/>
                            </a:solidFill>
                            <a:latin typeface="Cambria Math"/>
                          </a:rPr>
                          <m:t>3</m:t>
                        </m:r>
                        <m:r>
                          <a:rPr lang="en-US" b="0" i="1" smtClean="0">
                            <a:latin typeface="Cambria Math"/>
                          </a:rPr>
                          <m:t>𝑥</m:t>
                        </m:r>
                        <m:r>
                          <a:rPr lang="en-US" b="0" i="1" smtClean="0">
                            <a:latin typeface="Cambria Math"/>
                          </a:rPr>
                          <m:t>&amp;−2&amp;</m:t>
                        </m:r>
                        <m:r>
                          <a:rPr lang="en-US" b="0" i="1" smtClean="0">
                            <a:latin typeface="Cambria Math"/>
                          </a:rPr>
                          <m:t>𝑦</m:t>
                        </m:r>
                        <m:r>
                          <a:rPr lang="en-US" b="0" i="1" smtClean="0">
                            <a:latin typeface="Cambria Math"/>
                          </a:rPr>
                          <m:t>&amp;=−2&amp;3</m:t>
                        </m:r>
                      </m:e>
                    </m:eqArr>
                  </m:oMath>
                </a14:m>
                <a:endParaRPr lang="en-US" b="0" dirty="0"/>
              </a:p>
              <a:p>
                <a14:m>
                  <m:oMath xmlns:m="http://schemas.openxmlformats.org/officeDocument/2006/math">
                    <m:r>
                      <a:rPr lang="en-US" i="1" dirty="0">
                        <a:solidFill>
                          <a:schemeClr val="tx1"/>
                        </a:solidFill>
                        <a:latin typeface="Cambria Math"/>
                      </a:rPr>
                      <m:t>𝑥</m:t>
                    </m:r>
                    <m:r>
                      <a:rPr lang="en-US" i="1" dirty="0">
                        <a:solidFill>
                          <a:schemeClr val="tx1"/>
                        </a:solidFill>
                        <a:latin typeface="Cambria Math"/>
                      </a:rPr>
                      <m:t>=</m:t>
                    </m:r>
                    <m:f>
                      <m:fPr>
                        <m:ctrlPr>
                          <a:rPr lang="en-US" i="1" dirty="0">
                            <a:solidFill>
                              <a:schemeClr val="tx1"/>
                            </a:solidFill>
                            <a:latin typeface="Cambria Math" panose="02040503050406030204" pitchFamily="18" charset="0"/>
                          </a:rPr>
                        </m:ctrlPr>
                      </m:fPr>
                      <m:num>
                        <m:d>
                          <m:dPr>
                            <m:begChr m:val="|"/>
                            <m:endChr m:val="|"/>
                            <m:ctrlPr>
                              <a:rPr lang="en-US" i="1" dirty="0">
                                <a:solidFill>
                                  <a:schemeClr val="tx1"/>
                                </a:solidFill>
                                <a:latin typeface="Cambria Math" panose="02040503050406030204" pitchFamily="18" charset="0"/>
                              </a:rPr>
                            </m:ctrlPr>
                          </m:dPr>
                          <m:e>
                            <m:m>
                              <m:mPr>
                                <m:plcHide m:val="on"/>
                                <m:mcs>
                                  <m:mc>
                                    <m:mcPr>
                                      <m:count m:val="2"/>
                                      <m:mcJc m:val="center"/>
                                    </m:mcPr>
                                  </m:mc>
                                </m:mcs>
                                <m:ctrlPr>
                                  <a:rPr lang="en-US" i="1" dirty="0">
                                    <a:solidFill>
                                      <a:schemeClr val="tx1"/>
                                    </a:solidFill>
                                    <a:latin typeface="Cambria Math" panose="02040503050406030204" pitchFamily="18" charset="0"/>
                                  </a:rPr>
                                </m:ctrlPr>
                              </m:mPr>
                              <m:mr>
                                <m:e>
                                  <m:r>
                                    <a:rPr lang="en-US" i="1" dirty="0">
                                      <a:solidFill>
                                        <a:schemeClr val="accent4"/>
                                      </a:solidFill>
                                      <a:latin typeface="Cambria Math"/>
                                    </a:rPr>
                                    <m:t>𝑒</m:t>
                                  </m:r>
                                </m:e>
                                <m:e>
                                  <m:r>
                                    <a:rPr lang="en-US" i="1" dirty="0">
                                      <a:solidFill>
                                        <a:schemeClr val="accent3"/>
                                      </a:solidFill>
                                      <a:latin typeface="Cambria Math"/>
                                    </a:rPr>
                                    <m:t>𝑏</m:t>
                                  </m:r>
                                </m:e>
                              </m:mr>
                              <m:mr>
                                <m:e>
                                  <m:r>
                                    <a:rPr lang="en-US" i="1" dirty="0">
                                      <a:solidFill>
                                        <a:schemeClr val="accent4"/>
                                      </a:solidFill>
                                      <a:latin typeface="Cambria Math"/>
                                    </a:rPr>
                                    <m:t>𝑓</m:t>
                                  </m:r>
                                </m:e>
                                <m:e>
                                  <m:r>
                                    <a:rPr lang="en-US" i="1" dirty="0">
                                      <a:solidFill>
                                        <a:schemeClr val="accent3"/>
                                      </a:solidFill>
                                      <a:latin typeface="Cambria Math"/>
                                    </a:rPr>
                                    <m:t>𝑑</m:t>
                                  </m:r>
                                </m:e>
                              </m:mr>
                            </m:m>
                          </m:e>
                        </m:d>
                      </m:num>
                      <m:den>
                        <m:d>
                          <m:dPr>
                            <m:begChr m:val="|"/>
                            <m:endChr m:val="|"/>
                            <m:ctrlPr>
                              <a:rPr lang="en-US" i="1" dirty="0">
                                <a:solidFill>
                                  <a:schemeClr val="tx1"/>
                                </a:solidFill>
                                <a:latin typeface="Cambria Math" panose="02040503050406030204" pitchFamily="18" charset="0"/>
                              </a:rPr>
                            </m:ctrlPr>
                          </m:dPr>
                          <m:e>
                            <m:m>
                              <m:mPr>
                                <m:plcHide m:val="on"/>
                                <m:mcs>
                                  <m:mc>
                                    <m:mcPr>
                                      <m:count m:val="2"/>
                                      <m:mcJc m:val="center"/>
                                    </m:mcPr>
                                  </m:mc>
                                </m:mcs>
                                <m:ctrlPr>
                                  <a:rPr lang="en-US" i="1" dirty="0">
                                    <a:solidFill>
                                      <a:schemeClr val="tx1"/>
                                    </a:solidFill>
                                    <a:latin typeface="Cambria Math" panose="02040503050406030204" pitchFamily="18" charset="0"/>
                                  </a:rPr>
                                </m:ctrlPr>
                              </m:mPr>
                              <m:mr>
                                <m:e>
                                  <m:r>
                                    <a:rPr lang="en-US" i="1" dirty="0">
                                      <a:solidFill>
                                        <a:schemeClr val="accent1"/>
                                      </a:solidFill>
                                      <a:latin typeface="Cambria Math"/>
                                    </a:rPr>
                                    <m:t>𝑎</m:t>
                                  </m:r>
                                </m:e>
                                <m:e>
                                  <m:r>
                                    <a:rPr lang="en-US" i="1" dirty="0">
                                      <a:solidFill>
                                        <a:schemeClr val="accent3"/>
                                      </a:solidFill>
                                      <a:latin typeface="Cambria Math"/>
                                    </a:rPr>
                                    <m:t>𝑏</m:t>
                                  </m:r>
                                </m:e>
                              </m:mr>
                              <m:mr>
                                <m:e>
                                  <m:r>
                                    <a:rPr lang="en-US" i="1" dirty="0">
                                      <a:solidFill>
                                        <a:schemeClr val="accent1"/>
                                      </a:solidFill>
                                      <a:latin typeface="Cambria Math"/>
                                    </a:rPr>
                                    <m:t>𝑐</m:t>
                                  </m:r>
                                </m:e>
                                <m:e>
                                  <m:r>
                                    <a:rPr lang="en-US" i="1" dirty="0">
                                      <a:solidFill>
                                        <a:schemeClr val="accent3"/>
                                      </a:solidFill>
                                      <a:latin typeface="Cambria Math"/>
                                    </a:rPr>
                                    <m:t>𝑑</m:t>
                                  </m:r>
                                </m:e>
                              </m:mr>
                            </m:m>
                          </m:e>
                        </m:d>
                      </m:den>
                    </m:f>
                    <m:r>
                      <a:rPr lang="en-US" i="1" dirty="0">
                        <a:solidFill>
                          <a:schemeClr val="tx1"/>
                        </a:solidFill>
                        <a:latin typeface="Cambria Math"/>
                      </a:rPr>
                      <m:t>,</m:t>
                    </m:r>
                    <m:r>
                      <a:rPr lang="en-US" i="1" dirty="0">
                        <a:solidFill>
                          <a:schemeClr val="tx1"/>
                        </a:solidFill>
                        <a:latin typeface="Cambria Math"/>
                      </a:rPr>
                      <m:t>𝑦</m:t>
                    </m:r>
                    <m:r>
                      <a:rPr lang="en-US" i="1" dirty="0">
                        <a:solidFill>
                          <a:schemeClr val="tx1"/>
                        </a:solidFill>
                        <a:latin typeface="Cambria Math"/>
                      </a:rPr>
                      <m:t>=</m:t>
                    </m:r>
                    <m:f>
                      <m:fPr>
                        <m:ctrlPr>
                          <a:rPr lang="en-US" i="1" dirty="0">
                            <a:solidFill>
                              <a:schemeClr val="tx1"/>
                            </a:solidFill>
                            <a:latin typeface="Cambria Math" panose="02040503050406030204" pitchFamily="18" charset="0"/>
                          </a:rPr>
                        </m:ctrlPr>
                      </m:fPr>
                      <m:num>
                        <m:d>
                          <m:dPr>
                            <m:begChr m:val="|"/>
                            <m:endChr m:val="|"/>
                            <m:ctrlPr>
                              <a:rPr lang="en-US" i="1" dirty="0">
                                <a:solidFill>
                                  <a:schemeClr val="tx1"/>
                                </a:solidFill>
                                <a:latin typeface="Cambria Math" panose="02040503050406030204" pitchFamily="18" charset="0"/>
                              </a:rPr>
                            </m:ctrlPr>
                          </m:dPr>
                          <m:e>
                            <m:m>
                              <m:mPr>
                                <m:plcHide m:val="on"/>
                                <m:mcs>
                                  <m:mc>
                                    <m:mcPr>
                                      <m:count m:val="2"/>
                                      <m:mcJc m:val="center"/>
                                    </m:mcPr>
                                  </m:mc>
                                </m:mcs>
                                <m:ctrlPr>
                                  <a:rPr lang="en-US" i="1" dirty="0">
                                    <a:solidFill>
                                      <a:schemeClr val="tx1"/>
                                    </a:solidFill>
                                    <a:latin typeface="Cambria Math" panose="02040503050406030204" pitchFamily="18" charset="0"/>
                                  </a:rPr>
                                </m:ctrlPr>
                              </m:mPr>
                              <m:mr>
                                <m:e>
                                  <m:r>
                                    <a:rPr lang="en-US" i="1" dirty="0">
                                      <a:solidFill>
                                        <a:schemeClr val="accent1"/>
                                      </a:solidFill>
                                      <a:latin typeface="Cambria Math"/>
                                    </a:rPr>
                                    <m:t>𝑎</m:t>
                                  </m:r>
                                </m:e>
                                <m:e>
                                  <m:r>
                                    <a:rPr lang="en-US" i="1" dirty="0">
                                      <a:solidFill>
                                        <a:schemeClr val="accent4"/>
                                      </a:solidFill>
                                      <a:latin typeface="Cambria Math"/>
                                    </a:rPr>
                                    <m:t>𝑒</m:t>
                                  </m:r>
                                </m:e>
                              </m:mr>
                              <m:mr>
                                <m:e>
                                  <m:r>
                                    <a:rPr lang="en-US" i="1" dirty="0">
                                      <a:solidFill>
                                        <a:schemeClr val="accent1"/>
                                      </a:solidFill>
                                      <a:latin typeface="Cambria Math"/>
                                    </a:rPr>
                                    <m:t>𝑐</m:t>
                                  </m:r>
                                </m:e>
                                <m:e>
                                  <m:r>
                                    <a:rPr lang="en-US" i="1" dirty="0">
                                      <a:solidFill>
                                        <a:schemeClr val="accent4"/>
                                      </a:solidFill>
                                      <a:latin typeface="Cambria Math"/>
                                    </a:rPr>
                                    <m:t>𝑓</m:t>
                                  </m:r>
                                </m:e>
                              </m:mr>
                            </m:m>
                          </m:e>
                        </m:d>
                      </m:num>
                      <m:den>
                        <m:d>
                          <m:dPr>
                            <m:begChr m:val="|"/>
                            <m:endChr m:val="|"/>
                            <m:ctrlPr>
                              <a:rPr lang="en-US" i="1" dirty="0">
                                <a:solidFill>
                                  <a:schemeClr val="tx1"/>
                                </a:solidFill>
                                <a:latin typeface="Cambria Math" panose="02040503050406030204" pitchFamily="18" charset="0"/>
                              </a:rPr>
                            </m:ctrlPr>
                          </m:dPr>
                          <m:e>
                            <m:m>
                              <m:mPr>
                                <m:plcHide m:val="on"/>
                                <m:mcs>
                                  <m:mc>
                                    <m:mcPr>
                                      <m:count m:val="2"/>
                                      <m:mcJc m:val="center"/>
                                    </m:mcPr>
                                  </m:mc>
                                </m:mcs>
                                <m:ctrlPr>
                                  <a:rPr lang="en-US" i="1" dirty="0">
                                    <a:solidFill>
                                      <a:schemeClr val="tx1"/>
                                    </a:solidFill>
                                    <a:latin typeface="Cambria Math" panose="02040503050406030204" pitchFamily="18" charset="0"/>
                                  </a:rPr>
                                </m:ctrlPr>
                              </m:mPr>
                              <m:mr>
                                <m:e>
                                  <m:r>
                                    <a:rPr lang="en-US" i="1" dirty="0">
                                      <a:solidFill>
                                        <a:schemeClr val="accent1"/>
                                      </a:solidFill>
                                      <a:latin typeface="Cambria Math"/>
                                    </a:rPr>
                                    <m:t>𝑎</m:t>
                                  </m:r>
                                </m:e>
                                <m:e>
                                  <m:r>
                                    <a:rPr lang="en-US" i="1" dirty="0">
                                      <a:solidFill>
                                        <a:schemeClr val="accent3"/>
                                      </a:solidFill>
                                      <a:latin typeface="Cambria Math"/>
                                    </a:rPr>
                                    <m:t>𝑏</m:t>
                                  </m:r>
                                </m:e>
                              </m:mr>
                              <m:mr>
                                <m:e>
                                  <m:r>
                                    <a:rPr lang="en-US" i="1" dirty="0">
                                      <a:solidFill>
                                        <a:schemeClr val="accent1"/>
                                      </a:solidFill>
                                      <a:latin typeface="Cambria Math"/>
                                    </a:rPr>
                                    <m:t>𝑐</m:t>
                                  </m:r>
                                </m:e>
                                <m:e>
                                  <m:r>
                                    <a:rPr lang="en-US" i="1" dirty="0">
                                      <a:solidFill>
                                        <a:schemeClr val="accent3"/>
                                      </a:solidFill>
                                      <a:latin typeface="Cambria Math"/>
                                    </a:rPr>
                                    <m:t>𝑑</m:t>
                                  </m:r>
                                </m:e>
                              </m:mr>
                            </m:m>
                          </m:e>
                        </m:d>
                      </m:den>
                    </m:f>
                  </m:oMath>
                </a14:m>
                <a:endParaRPr lang="en-US" sz="2000" dirty="0">
                  <a:solidFill>
                    <a:schemeClr val="tx1"/>
                  </a:solidFill>
                </a:endParaRPr>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solidFill>
                                        <a:schemeClr val="accent4"/>
                                      </a:solidFill>
                                      <a:latin typeface="Cambria Math" panose="02040503050406030204" pitchFamily="18" charset="0"/>
                                    </a:rPr>
                                    <m:t>1</m:t>
                                  </m:r>
                                </m:e>
                                <m:e>
                                  <m:r>
                                    <a:rPr lang="en-US" b="0" i="1" smtClean="0">
                                      <a:solidFill>
                                        <a:schemeClr val="accent3"/>
                                      </a:solidFill>
                                      <a:latin typeface="Cambria Math" panose="02040503050406030204" pitchFamily="18" charset="0"/>
                                    </a:rPr>
                                    <m:t>1</m:t>
                                  </m:r>
                                </m:e>
                              </m:mr>
                              <m:mr>
                                <m:e>
                                  <m:r>
                                    <a:rPr lang="en-US" b="0" i="1" smtClean="0">
                                      <a:solidFill>
                                        <a:schemeClr val="accent4"/>
                                      </a:solidFill>
                                      <a:latin typeface="Cambria Math" panose="02040503050406030204" pitchFamily="18" charset="0"/>
                                    </a:rPr>
                                    <m:t>−23</m:t>
                                  </m:r>
                                </m:e>
                                <m:e>
                                  <m:r>
                                    <a:rPr lang="en-US" b="0" i="1" smtClean="0">
                                      <a:solidFill>
                                        <a:schemeClr val="accent3"/>
                                      </a:solidFill>
                                      <a:latin typeface="Cambria Math" panose="02040503050406030204" pitchFamily="18" charset="0"/>
                                    </a:rPr>
                                    <m:t>−2</m:t>
                                  </m:r>
                                </m:e>
                              </m:mr>
                            </m:m>
                          </m:e>
                        </m:d>
                      </m:num>
                      <m:den>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solidFill>
                                        <a:schemeClr val="accent1"/>
                                      </a:solidFill>
                                      <a:latin typeface="Cambria Math" panose="02040503050406030204" pitchFamily="18" charset="0"/>
                                    </a:rPr>
                                    <m:t>2</m:t>
                                  </m:r>
                                </m:e>
                                <m:e>
                                  <m:r>
                                    <a:rPr lang="en-US" b="0" i="1" smtClean="0">
                                      <a:solidFill>
                                        <a:schemeClr val="accent3"/>
                                      </a:solidFill>
                                      <a:latin typeface="Cambria Math" panose="02040503050406030204" pitchFamily="18" charset="0"/>
                                    </a:rPr>
                                    <m:t>1</m:t>
                                  </m:r>
                                </m:e>
                              </m:mr>
                              <m:mr>
                                <m:e>
                                  <m:r>
                                    <a:rPr lang="en-US" b="0" i="1" smtClean="0">
                                      <a:solidFill>
                                        <a:schemeClr val="accent1"/>
                                      </a:solidFill>
                                      <a:latin typeface="Cambria Math" panose="02040503050406030204" pitchFamily="18" charset="0"/>
                                    </a:rPr>
                                    <m:t>3</m:t>
                                  </m:r>
                                </m:e>
                                <m:e>
                                  <m:r>
                                    <a:rPr lang="en-US" b="0" i="1" smtClean="0">
                                      <a:solidFill>
                                        <a:schemeClr val="accent3"/>
                                      </a:solidFill>
                                      <a:latin typeface="Cambria Math" panose="02040503050406030204" pitchFamily="18" charset="0"/>
                                    </a:rPr>
                                    <m:t>−2</m:t>
                                  </m:r>
                                </m:e>
                              </m:mr>
                            </m:m>
                          </m:e>
                        </m:d>
                      </m:den>
                    </m:f>
                  </m:oMath>
                </a14:m>
                <a:endParaRPr lang="en-US" dirty="0"/>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solidFill>
                              <a:schemeClr val="tx2"/>
                            </a:solidFill>
                            <a:latin typeface="Cambria Math" panose="02040503050406030204" pitchFamily="18" charset="0"/>
                          </a:rPr>
                          <m:t>1</m:t>
                        </m:r>
                        <m:d>
                          <m:dPr>
                            <m:ctrlPr>
                              <a:rPr lang="en-US" b="0" i="1" smtClean="0">
                                <a:solidFill>
                                  <a:schemeClr val="tx2"/>
                                </a:solidFill>
                                <a:latin typeface="Cambria Math" panose="02040503050406030204" pitchFamily="18" charset="0"/>
                              </a:rPr>
                            </m:ctrlPr>
                          </m:dPr>
                          <m:e>
                            <m:r>
                              <a:rPr lang="en-US" b="0" i="1" smtClean="0">
                                <a:solidFill>
                                  <a:schemeClr val="tx2"/>
                                </a:solidFill>
                                <a:latin typeface="Cambria Math" panose="02040503050406030204" pitchFamily="18" charset="0"/>
                              </a:rPr>
                              <m:t>−2</m:t>
                            </m:r>
                          </m:e>
                        </m:d>
                        <m:r>
                          <a:rPr lang="en-US" b="0" i="1" smtClean="0">
                            <a:latin typeface="Cambria Math" panose="02040503050406030204" pitchFamily="18" charset="0"/>
                          </a:rPr>
                          <m:t>−</m:t>
                        </m:r>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−23</m:t>
                            </m:r>
                          </m:e>
                        </m:d>
                        <m:r>
                          <a:rPr lang="en-US" b="0" i="1" smtClean="0">
                            <a:solidFill>
                              <a:schemeClr val="accent2"/>
                            </a:solidFill>
                            <a:latin typeface="Cambria Math" panose="02040503050406030204" pitchFamily="18" charset="0"/>
                          </a:rPr>
                          <m:t>1</m:t>
                        </m:r>
                      </m:num>
                      <m:den>
                        <m:r>
                          <a:rPr lang="en-US" b="0" i="1" smtClean="0">
                            <a:solidFill>
                              <a:schemeClr val="accent5"/>
                            </a:solidFill>
                            <a:latin typeface="Cambria Math" panose="02040503050406030204" pitchFamily="18" charset="0"/>
                          </a:rPr>
                          <m:t>2</m:t>
                        </m:r>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−2</m:t>
                            </m:r>
                          </m:e>
                        </m:d>
                        <m:r>
                          <a:rPr lang="en-US" b="0" i="1" smtClean="0">
                            <a:latin typeface="Cambria Math" panose="02040503050406030204" pitchFamily="18" charset="0"/>
                          </a:rPr>
                          <m:t>−</m:t>
                        </m:r>
                        <m:r>
                          <a:rPr lang="en-US" b="0" i="1" smtClean="0">
                            <a:solidFill>
                              <a:schemeClr val="accent6"/>
                            </a:solidFill>
                            <a:latin typeface="Cambria Math" panose="02040503050406030204" pitchFamily="18" charset="0"/>
                          </a:rPr>
                          <m:t>3</m:t>
                        </m:r>
                        <m:d>
                          <m:dPr>
                            <m:ctrlPr>
                              <a:rPr lang="en-US" b="0" i="1" smtClean="0">
                                <a:solidFill>
                                  <a:schemeClr val="accent6"/>
                                </a:solidFill>
                                <a:latin typeface="Cambria Math" panose="02040503050406030204" pitchFamily="18" charset="0"/>
                              </a:rPr>
                            </m:ctrlPr>
                          </m:dPr>
                          <m:e>
                            <m:r>
                              <a:rPr lang="en-US" b="0" i="1" smtClean="0">
                                <a:solidFill>
                                  <a:schemeClr val="accent6"/>
                                </a:solidFill>
                                <a:latin typeface="Cambria Math" panose="02040503050406030204" pitchFamily="18" charset="0"/>
                              </a:rPr>
                              <m:t>1</m:t>
                            </m:r>
                          </m:e>
                        </m:d>
                      </m:den>
                    </m:f>
                  </m:oMath>
                </a14:m>
                <a:endParaRPr lang="en-US" b="0" dirty="0"/>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21</m:t>
                        </m:r>
                      </m:num>
                      <m:den>
                        <m:r>
                          <a:rPr lang="en-US" b="0" i="1" smtClean="0">
                            <a:latin typeface="Cambria Math" panose="02040503050406030204" pitchFamily="18" charset="0"/>
                          </a:rPr>
                          <m:t>−7</m:t>
                        </m:r>
                      </m:den>
                    </m:f>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−3</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0" y="971550"/>
                <a:ext cx="4390262" cy="4171950"/>
              </a:xfr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a:bodyPr>
              <a:lstStyle/>
              <a:p>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solidFill>
                                        <a:schemeClr val="accent1"/>
                                      </a:solidFill>
                                      <a:latin typeface="Cambria Math" panose="02040503050406030204" pitchFamily="18" charset="0"/>
                                    </a:rPr>
                                    <m:t>2</m:t>
                                  </m:r>
                                </m:e>
                                <m:e>
                                  <m:r>
                                    <a:rPr lang="en-US" b="0" i="1" smtClean="0">
                                      <a:solidFill>
                                        <a:schemeClr val="accent4"/>
                                      </a:solidFill>
                                      <a:latin typeface="Cambria Math" panose="02040503050406030204" pitchFamily="18" charset="0"/>
                                    </a:rPr>
                                    <m:t>1</m:t>
                                  </m:r>
                                </m:e>
                              </m:mr>
                              <m:mr>
                                <m:e>
                                  <m:r>
                                    <a:rPr lang="en-US" b="0" i="1" smtClean="0">
                                      <a:solidFill>
                                        <a:schemeClr val="accent1"/>
                                      </a:solidFill>
                                      <a:latin typeface="Cambria Math" panose="02040503050406030204" pitchFamily="18" charset="0"/>
                                    </a:rPr>
                                    <m:t>3</m:t>
                                  </m:r>
                                </m:e>
                                <m:e>
                                  <m:r>
                                    <a:rPr lang="en-US" b="0" i="1" smtClean="0">
                                      <a:solidFill>
                                        <a:schemeClr val="accent4"/>
                                      </a:solidFill>
                                      <a:latin typeface="Cambria Math" panose="02040503050406030204" pitchFamily="18" charset="0"/>
                                    </a:rPr>
                                    <m:t>−23</m:t>
                                  </m:r>
                                </m:e>
                              </m:mr>
                            </m:m>
                          </m:e>
                        </m:d>
                      </m:num>
                      <m:den>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solidFill>
                                        <a:schemeClr val="accent1"/>
                                      </a:solidFill>
                                      <a:latin typeface="Cambria Math" panose="02040503050406030204" pitchFamily="18" charset="0"/>
                                    </a:rPr>
                                    <m:t>2</m:t>
                                  </m:r>
                                </m:e>
                                <m:e>
                                  <m:r>
                                    <a:rPr lang="en-US" b="0" i="1" smtClean="0">
                                      <a:solidFill>
                                        <a:schemeClr val="accent3"/>
                                      </a:solidFill>
                                      <a:latin typeface="Cambria Math" panose="02040503050406030204" pitchFamily="18" charset="0"/>
                                    </a:rPr>
                                    <m:t>1</m:t>
                                  </m:r>
                                </m:e>
                              </m:mr>
                              <m:mr>
                                <m:e>
                                  <m:r>
                                    <a:rPr lang="en-US" b="0" i="1" smtClean="0">
                                      <a:solidFill>
                                        <a:schemeClr val="accent1"/>
                                      </a:solidFill>
                                      <a:latin typeface="Cambria Math" panose="02040503050406030204" pitchFamily="18" charset="0"/>
                                    </a:rPr>
                                    <m:t>3</m:t>
                                  </m:r>
                                </m:e>
                                <m:e>
                                  <m:r>
                                    <a:rPr lang="en-US" b="0" i="1" smtClean="0">
                                      <a:solidFill>
                                        <a:schemeClr val="accent3"/>
                                      </a:solidFill>
                                      <a:latin typeface="Cambria Math" panose="02040503050406030204" pitchFamily="18" charset="0"/>
                                    </a:rPr>
                                    <m:t>−2</m:t>
                                  </m:r>
                                </m:e>
                              </m:mr>
                            </m:m>
                          </m:e>
                        </m:d>
                      </m:den>
                    </m:f>
                  </m:oMath>
                </a14:m>
                <a:endParaRPr lang="en-US" b="0" dirty="0"/>
              </a:p>
              <a:p>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solidFill>
                              <a:schemeClr val="tx2"/>
                            </a:solidFill>
                            <a:latin typeface="Cambria Math" panose="02040503050406030204" pitchFamily="18" charset="0"/>
                          </a:rPr>
                          <m:t>2</m:t>
                        </m:r>
                        <m:d>
                          <m:dPr>
                            <m:ctrlPr>
                              <a:rPr lang="en-US" b="0" i="1" smtClean="0">
                                <a:solidFill>
                                  <a:schemeClr val="tx2"/>
                                </a:solidFill>
                                <a:latin typeface="Cambria Math" panose="02040503050406030204" pitchFamily="18" charset="0"/>
                              </a:rPr>
                            </m:ctrlPr>
                          </m:dPr>
                          <m:e>
                            <m:r>
                              <a:rPr lang="en-US" b="0" i="1" smtClean="0">
                                <a:solidFill>
                                  <a:schemeClr val="tx2"/>
                                </a:solidFill>
                                <a:latin typeface="Cambria Math" panose="02040503050406030204" pitchFamily="18" charset="0"/>
                              </a:rPr>
                              <m:t>−23</m:t>
                            </m:r>
                          </m:e>
                        </m:d>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3</m:t>
                        </m:r>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1</m:t>
                            </m:r>
                          </m:e>
                        </m:d>
                      </m:num>
                      <m:den>
                        <m:r>
                          <a:rPr lang="en-US" b="0" i="1" smtClean="0">
                            <a:solidFill>
                              <a:schemeClr val="accent5"/>
                            </a:solidFill>
                            <a:latin typeface="Cambria Math" panose="02040503050406030204" pitchFamily="18" charset="0"/>
                          </a:rPr>
                          <m:t>2</m:t>
                        </m:r>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−2</m:t>
                            </m:r>
                          </m:e>
                        </m:d>
                        <m:r>
                          <a:rPr lang="en-US" b="0" i="1" smtClean="0">
                            <a:latin typeface="Cambria Math" panose="02040503050406030204" pitchFamily="18" charset="0"/>
                          </a:rPr>
                          <m:t>−</m:t>
                        </m:r>
                        <m:r>
                          <a:rPr lang="en-US" b="0" i="1" smtClean="0">
                            <a:solidFill>
                              <a:schemeClr val="accent6"/>
                            </a:solidFill>
                            <a:latin typeface="Cambria Math" panose="02040503050406030204" pitchFamily="18" charset="0"/>
                          </a:rPr>
                          <m:t>3</m:t>
                        </m:r>
                        <m:d>
                          <m:dPr>
                            <m:ctrlPr>
                              <a:rPr lang="en-US" b="0" i="1" smtClean="0">
                                <a:solidFill>
                                  <a:schemeClr val="accent6"/>
                                </a:solidFill>
                                <a:latin typeface="Cambria Math" panose="02040503050406030204" pitchFamily="18" charset="0"/>
                              </a:rPr>
                            </m:ctrlPr>
                          </m:dPr>
                          <m:e>
                            <m:r>
                              <a:rPr lang="en-US" b="0" i="1" smtClean="0">
                                <a:solidFill>
                                  <a:schemeClr val="accent6"/>
                                </a:solidFill>
                                <a:latin typeface="Cambria Math" panose="02040503050406030204" pitchFamily="18" charset="0"/>
                              </a:rPr>
                              <m:t>1</m:t>
                            </m:r>
                          </m:e>
                        </m:d>
                      </m:den>
                    </m:f>
                  </m:oMath>
                </a14:m>
                <a:endParaRPr lang="en-US" b="0" dirty="0"/>
              </a:p>
              <a:p>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r>
                          <a:rPr lang="en-US" b="0" i="0" smtClean="0">
                            <a:latin typeface="Cambria Math" panose="02040503050406030204" pitchFamily="18" charset="0"/>
                          </a:rPr>
                          <m:t>9</m:t>
                        </m:r>
                      </m:num>
                      <m:den>
                        <m:r>
                          <a:rPr lang="en-US" b="0" i="0" smtClean="0">
                            <a:latin typeface="Cambria Math" panose="02040503050406030204" pitchFamily="18" charset="0"/>
                          </a:rPr>
                          <m:t>−7</m:t>
                        </m:r>
                      </m:den>
                    </m:f>
                    <m:r>
                      <a:rPr lang="en-US" b="0" i="0" smtClean="0">
                        <a:latin typeface="Cambria Math" panose="02040503050406030204" pitchFamily="18" charset="0"/>
                      </a:rPr>
                      <m:t>=</m:t>
                    </m:r>
                    <m:r>
                      <a:rPr lang="en-US" b="0" i="0" smtClean="0">
                        <a:solidFill>
                          <a:schemeClr val="accent6"/>
                        </a:solidFill>
                        <a:latin typeface="Cambria Math" panose="02040503050406030204" pitchFamily="18" charset="0"/>
                      </a:rPr>
                      <m:t>7</m:t>
                    </m:r>
                  </m:oMath>
                </a14:m>
                <a:endParaRPr lang="en-US" b="0" dirty="0"/>
              </a:p>
              <a:p>
                <a:endParaRPr lang="en-US" dirty="0"/>
              </a:p>
              <a:p>
                <a:r>
                  <a:rPr lang="en-US" dirty="0"/>
                  <a:t>Solution </a:t>
                </a:r>
                <a14:m>
                  <m:oMath xmlns:m="http://schemas.openxmlformats.org/officeDocument/2006/math">
                    <m:d>
                      <m:dPr>
                        <m:ctrlPr>
                          <a:rPr lang="en-US" b="0" i="1" smtClean="0">
                            <a:latin typeface="Cambria Math" panose="02040503050406030204" pitchFamily="18" charset="0"/>
                          </a:rPr>
                        </m:ctrlPr>
                      </m:dPr>
                      <m:e>
                        <m:r>
                          <a:rPr lang="en-US" b="0" i="1" smtClean="0">
                            <a:solidFill>
                              <a:schemeClr val="accent2"/>
                            </a:solidFill>
                            <a:latin typeface="Cambria Math" panose="02040503050406030204" pitchFamily="18" charset="0"/>
                          </a:rPr>
                          <m:t>−3</m:t>
                        </m:r>
                        <m:r>
                          <a:rPr lang="en-US" b="0" i="1" smtClean="0">
                            <a:latin typeface="Cambria Math" panose="02040503050406030204" pitchFamily="18" charset="0"/>
                          </a:rPr>
                          <m:t>, </m:t>
                        </m:r>
                        <m:r>
                          <a:rPr lang="en-US" b="0" i="1" smtClean="0">
                            <a:solidFill>
                              <a:schemeClr val="accent6"/>
                            </a:solidFill>
                            <a:latin typeface="Cambria Math" panose="02040503050406030204" pitchFamily="18" charset="0"/>
                          </a:rPr>
                          <m:t>7</m:t>
                        </m:r>
                      </m:e>
                    </m:d>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l="-1944"/>
                </a:stretch>
              </a:blipFill>
            </p:spPr>
            <p:txBody>
              <a:bodyPr/>
              <a:lstStyle/>
              <a:p>
                <a:r>
                  <a:rPr lang="en-US">
                    <a:noFill/>
                  </a:rPr>
                  <a:t> </a:t>
                </a:r>
              </a:p>
            </p:txBody>
          </p:sp>
        </mc:Fallback>
      </mc:AlternateContent>
      <p:sp>
        <p:nvSpPr>
          <p:cNvPr id="43010"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6" name="Straight Connector 5"/>
          <p:cNvCxnSpPr/>
          <p:nvPr/>
        </p:nvCxnSpPr>
        <p:spPr>
          <a:xfrm>
            <a:off x="990600" y="2876550"/>
            <a:ext cx="762000" cy="381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90600" y="2876550"/>
            <a:ext cx="762000" cy="381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3409950"/>
            <a:ext cx="609600" cy="3048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028700" y="3431474"/>
            <a:ext cx="533400" cy="3048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38800" y="1102426"/>
            <a:ext cx="762000" cy="381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638800" y="1065242"/>
            <a:ext cx="762000" cy="381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15000" y="1559626"/>
            <a:ext cx="609600" cy="3048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753100" y="1581150"/>
            <a:ext cx="533400" cy="3048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extLst mod="1"/>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3.7 Determinants and Cramer's Rule</a:t>
            </a:r>
          </a:p>
        </p:txBody>
      </p:sp>
      <p:sp>
        <p:nvSpPr>
          <p:cNvPr id="3" name="Content Placeholder 2"/>
          <p:cNvSpPr>
            <a:spLocks noGrp="1"/>
          </p:cNvSpPr>
          <p:nvPr>
            <p:ph idx="1"/>
          </p:nvPr>
        </p:nvSpPr>
        <p:spPr/>
        <p:txBody>
          <a:bodyPr>
            <a:normAutofit/>
          </a:bodyPr>
          <a:lstStyle/>
          <a:p>
            <a:pPr lvl="0"/>
            <a:r>
              <a:rPr lang="en-US" dirty="0"/>
              <a:t>Cramer’s Rule on a 3x3 System </a:t>
            </a:r>
          </a:p>
          <a:p>
            <a:pPr lvl="1"/>
            <a:r>
              <a:rPr lang="en-US" dirty="0"/>
              <a:t>Same as 2x2 system</a:t>
            </a:r>
          </a:p>
          <a:p>
            <a:pPr lvl="1"/>
            <a:r>
              <a:rPr lang="en-US" dirty="0"/>
              <a:t>The denominator is the determinant of the coefficient matrix and the numerator is the same only with the column of the variable you are solving for replaced with the = column.</a:t>
            </a:r>
          </a:p>
          <a:p>
            <a:pPr lvl="1"/>
            <a:endParaRPr lang="en-US" dirty="0"/>
          </a:p>
          <a:p>
            <a:pPr lvl="1"/>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3.7 Determinants and Cramer's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971550"/>
                <a:ext cx="9144000" cy="4171950"/>
              </a:xfrm>
            </p:spPr>
            <p:txBody>
              <a:bodyPr>
                <a:normAutofit fontScale="85000" lnSpcReduction="10000"/>
              </a:bodyPr>
              <a:lstStyle/>
              <a:p>
                <a14:m>
                  <m:oMath xmlns:m="http://schemas.openxmlformats.org/officeDocument/2006/math">
                    <m:eqArr>
                      <m:eqArrPr>
                        <m:ctrlPr>
                          <a:rPr lang="en-US" b="0" i="1" smtClean="0">
                            <a:latin typeface="Cambria Math" panose="02040503050406030204" pitchFamily="18" charset="0"/>
                          </a:rPr>
                        </m:ctrlPr>
                      </m:eqArrPr>
                      <m:e>
                        <m:r>
                          <a:rPr lang="en-US" b="0" i="1" smtClean="0">
                            <a:latin typeface="Cambria Math" panose="02040503050406030204" pitchFamily="18" charset="0"/>
                          </a:rPr>
                          <m:t>&amp;</m:t>
                        </m:r>
                        <m:r>
                          <a:rPr lang="en-US" i="1" smtClean="0">
                            <a:solidFill>
                              <a:schemeClr val="accent1"/>
                            </a:solidFill>
                            <a:latin typeface="Cambria Math" panose="02040503050406030204" pitchFamily="18" charset="0"/>
                          </a:rPr>
                          <m:t>2</m:t>
                        </m:r>
                        <m:r>
                          <a:rPr lang="en-US" b="0" i="1" smtClean="0">
                            <a:latin typeface="Cambria Math" panose="02040503050406030204" pitchFamily="18" charset="0"/>
                          </a:rPr>
                          <m:t>&amp;</m:t>
                        </m:r>
                        <m:r>
                          <a:rPr lang="en-US" i="1">
                            <a:latin typeface="Cambria Math" panose="02040503050406030204" pitchFamily="18" charset="0"/>
                          </a:rPr>
                          <m:t>𝑥</m:t>
                        </m:r>
                        <m:r>
                          <a:rPr lang="en-US" b="0" i="1" smtClean="0">
                            <a:latin typeface="Cambria Math" panose="02040503050406030204" pitchFamily="18" charset="0"/>
                          </a:rPr>
                          <m:t>&amp;</m:t>
                        </m:r>
                        <m:r>
                          <a:rPr lang="en-US" i="1" smtClean="0">
                            <a:solidFill>
                              <a:schemeClr val="accent2"/>
                            </a:solidFill>
                            <a:latin typeface="Cambria Math" panose="02040503050406030204" pitchFamily="18" charset="0"/>
                          </a:rPr>
                          <m:t>−</m:t>
                        </m:r>
                        <m:r>
                          <a:rPr lang="en-US" b="0" i="1" smtClean="0">
                            <a:latin typeface="Cambria Math" panose="02040503050406030204" pitchFamily="18" charset="0"/>
                          </a:rPr>
                          <m:t>&amp;</m:t>
                        </m:r>
                        <m:r>
                          <a:rPr lang="en-US" b="0" i="1" smtClean="0">
                            <a:solidFill>
                              <a:schemeClr val="accent2"/>
                            </a:solidFill>
                            <a:latin typeface="Cambria Math" panose="02040503050406030204" pitchFamily="18" charset="0"/>
                          </a:rPr>
                          <m:t>1</m:t>
                        </m:r>
                        <m:r>
                          <a:rPr lang="en-US" b="0" i="1" smtClean="0">
                            <a:latin typeface="Cambria Math" panose="02040503050406030204" pitchFamily="18" charset="0"/>
                          </a:rPr>
                          <m:t>&amp;</m:t>
                        </m:r>
                        <m:r>
                          <a:rPr lang="en-US" i="1">
                            <a:latin typeface="Cambria Math" panose="02040503050406030204" pitchFamily="18" charset="0"/>
                          </a:rPr>
                          <m:t>𝑦</m:t>
                        </m:r>
                        <m:r>
                          <a:rPr lang="en-US" b="0" i="1" smtClean="0">
                            <a:latin typeface="Cambria Math" panose="02040503050406030204" pitchFamily="18" charset="0"/>
                          </a:rPr>
                          <m:t>&amp;</m:t>
                        </m:r>
                        <m:r>
                          <a:rPr lang="en-US" i="1">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3"/>
                            </a:solidFill>
                            <a:latin typeface="Cambria Math" panose="02040503050406030204" pitchFamily="18" charset="0"/>
                          </a:rPr>
                          <m:t>6</m:t>
                        </m:r>
                        <m:r>
                          <a:rPr lang="en-US" b="0" i="1" smtClean="0">
                            <a:latin typeface="Cambria Math" panose="02040503050406030204" pitchFamily="18" charset="0"/>
                          </a:rPr>
                          <m:t>&amp;</m:t>
                        </m:r>
                        <m:r>
                          <a:rPr lang="en-US" i="1">
                            <a:latin typeface="Cambria Math" panose="02040503050406030204" pitchFamily="18" charset="0"/>
                          </a:rPr>
                          <m:t>𝑧</m:t>
                        </m:r>
                        <m:r>
                          <a:rPr lang="en-US" b="0" i="1" smtClean="0">
                            <a:latin typeface="Cambria Math" panose="02040503050406030204" pitchFamily="18" charset="0"/>
                          </a:rPr>
                          <m:t>&amp;</m:t>
                        </m:r>
                        <m:r>
                          <a:rPr lang="en-US" i="1">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4"/>
                            </a:solidFill>
                            <a:latin typeface="Cambria Math" panose="02040503050406030204" pitchFamily="18" charset="0"/>
                          </a:rPr>
                          <m:t>−4</m:t>
                        </m:r>
                      </m:e>
                      <m:e>
                        <m:r>
                          <a:rPr lang="en-US" b="0" i="1" smtClean="0">
                            <a:latin typeface="Cambria Math" panose="02040503050406030204" pitchFamily="18" charset="0"/>
                          </a:rPr>
                          <m:t>&amp;</m:t>
                        </m:r>
                        <m:r>
                          <a:rPr lang="en-US" i="1" smtClean="0">
                            <a:solidFill>
                              <a:schemeClr val="accent1"/>
                            </a:solidFill>
                            <a:latin typeface="Cambria Math" panose="02040503050406030204" pitchFamily="18" charset="0"/>
                          </a:rPr>
                          <m:t>6</m:t>
                        </m:r>
                        <m:r>
                          <a:rPr lang="en-US" b="0" i="1" smtClean="0">
                            <a:latin typeface="Cambria Math" panose="02040503050406030204" pitchFamily="18" charset="0"/>
                          </a:rPr>
                          <m:t>&amp;</m:t>
                        </m:r>
                        <m:r>
                          <a:rPr lang="en-US" i="1">
                            <a:latin typeface="Cambria Math" panose="02040503050406030204" pitchFamily="18" charset="0"/>
                          </a:rPr>
                          <m:t>𝑥</m:t>
                        </m:r>
                        <m:r>
                          <a:rPr lang="en-US" b="0" i="1" smtClean="0">
                            <a:latin typeface="Cambria Math" panose="02040503050406030204" pitchFamily="18" charset="0"/>
                          </a:rPr>
                          <m:t>&amp;</m:t>
                        </m:r>
                        <m:r>
                          <a:rPr lang="en-US" i="1">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2"/>
                            </a:solidFill>
                            <a:latin typeface="Cambria Math" panose="02040503050406030204" pitchFamily="18" charset="0"/>
                          </a:rPr>
                          <m:t>4</m:t>
                        </m:r>
                        <m:r>
                          <a:rPr lang="en-US" b="0" i="1" smtClean="0">
                            <a:latin typeface="Cambria Math" panose="02040503050406030204" pitchFamily="18" charset="0"/>
                          </a:rPr>
                          <m:t>&amp;</m:t>
                        </m:r>
                        <m:r>
                          <a:rPr lang="en-US" i="1">
                            <a:latin typeface="Cambria Math" panose="02040503050406030204" pitchFamily="18" charset="0"/>
                          </a:rPr>
                          <m:t>𝑦</m:t>
                        </m:r>
                        <m:r>
                          <a:rPr lang="en-US" b="0" i="1" smtClean="0">
                            <a:latin typeface="Cambria Math" panose="02040503050406030204" pitchFamily="18" charset="0"/>
                          </a:rPr>
                          <m:t>&amp;</m:t>
                        </m:r>
                        <m:r>
                          <a:rPr lang="en-US"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&amp;</m:t>
                        </m:r>
                        <m:r>
                          <a:rPr lang="en-US" i="1">
                            <a:solidFill>
                              <a:schemeClr val="accent3"/>
                            </a:solidFill>
                            <a:latin typeface="Cambria Math" panose="02040503050406030204" pitchFamily="18" charset="0"/>
                          </a:rPr>
                          <m:t>5</m:t>
                        </m:r>
                        <m:r>
                          <a:rPr lang="en-US" b="0" i="1" smtClean="0">
                            <a:latin typeface="Cambria Math" panose="02040503050406030204" pitchFamily="18" charset="0"/>
                          </a:rPr>
                          <m:t>&amp;</m:t>
                        </m:r>
                        <m:r>
                          <a:rPr lang="en-US" i="1">
                            <a:latin typeface="Cambria Math" panose="02040503050406030204" pitchFamily="18" charset="0"/>
                          </a:rPr>
                          <m:t>𝑧</m:t>
                        </m:r>
                        <m:r>
                          <a:rPr lang="en-US" b="0" i="1" smtClean="0">
                            <a:latin typeface="Cambria Math" panose="02040503050406030204" pitchFamily="18" charset="0"/>
                          </a:rPr>
                          <m:t>&amp;</m:t>
                        </m:r>
                        <m:r>
                          <a:rPr lang="en-US" i="1">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4"/>
                            </a:solidFill>
                            <a:latin typeface="Cambria Math" panose="02040503050406030204" pitchFamily="18" charset="0"/>
                          </a:rPr>
                          <m:t>−7</m:t>
                        </m:r>
                      </m:e>
                      <m:e>
                        <m:r>
                          <a:rPr lang="en-US"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&amp;</m:t>
                        </m:r>
                        <m:r>
                          <a:rPr lang="en-US" i="1">
                            <a:solidFill>
                              <a:schemeClr val="accent1"/>
                            </a:solidFill>
                            <a:latin typeface="Cambria Math" panose="02040503050406030204" pitchFamily="18" charset="0"/>
                          </a:rPr>
                          <m:t>4</m:t>
                        </m:r>
                        <m:r>
                          <a:rPr lang="en-US" b="0" i="1" smtClean="0">
                            <a:latin typeface="Cambria Math" panose="02040503050406030204" pitchFamily="18" charset="0"/>
                          </a:rPr>
                          <m:t>&amp;</m:t>
                        </m:r>
                        <m:r>
                          <a:rPr lang="en-US" i="1">
                            <a:latin typeface="Cambria Math" panose="02040503050406030204" pitchFamily="18" charset="0"/>
                          </a:rPr>
                          <m:t>𝑥</m:t>
                        </m:r>
                        <m:r>
                          <a:rPr lang="en-US" b="0" i="1" smtClean="0">
                            <a:latin typeface="Cambria Math" panose="02040503050406030204" pitchFamily="18" charset="0"/>
                          </a:rPr>
                          <m:t>&amp;</m:t>
                        </m:r>
                        <m:r>
                          <a:rPr lang="en-US" i="1" smtClean="0">
                            <a:solidFill>
                              <a:schemeClr val="accent2"/>
                            </a:solidFill>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2"/>
                            </a:solidFill>
                            <a:latin typeface="Cambria Math" panose="02040503050406030204" pitchFamily="18" charset="0"/>
                          </a:rPr>
                          <m:t>2</m:t>
                        </m:r>
                        <m:r>
                          <a:rPr lang="en-US" b="0" i="1" smtClean="0">
                            <a:latin typeface="Cambria Math" panose="02040503050406030204" pitchFamily="18" charset="0"/>
                          </a:rPr>
                          <m:t>&amp;</m:t>
                        </m:r>
                        <m:r>
                          <a:rPr lang="en-US" i="1">
                            <a:latin typeface="Cambria Math" panose="02040503050406030204" pitchFamily="18" charset="0"/>
                          </a:rPr>
                          <m:t>𝑦</m:t>
                        </m:r>
                        <m:r>
                          <a:rPr lang="en-US" b="0" i="1" smtClean="0">
                            <a:latin typeface="Cambria Math" panose="02040503050406030204" pitchFamily="18" charset="0"/>
                          </a:rPr>
                          <m:t>&amp;</m:t>
                        </m:r>
                        <m:r>
                          <a:rPr lang="en-US" i="1">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3"/>
                            </a:solidFill>
                            <a:latin typeface="Cambria Math" panose="02040503050406030204" pitchFamily="18" charset="0"/>
                          </a:rPr>
                          <m:t>5</m:t>
                        </m:r>
                        <m:r>
                          <a:rPr lang="en-US" b="0" i="1" smtClean="0">
                            <a:latin typeface="Cambria Math" panose="02040503050406030204" pitchFamily="18" charset="0"/>
                          </a:rPr>
                          <m:t>&amp;</m:t>
                        </m:r>
                        <m:r>
                          <a:rPr lang="en-US" i="1">
                            <a:latin typeface="Cambria Math" panose="02040503050406030204" pitchFamily="18" charset="0"/>
                          </a:rPr>
                          <m:t>𝑧</m:t>
                        </m:r>
                        <m:r>
                          <a:rPr lang="en-US" b="0" i="1" smtClean="0">
                            <a:latin typeface="Cambria Math" panose="02040503050406030204" pitchFamily="18" charset="0"/>
                          </a:rPr>
                          <m:t>&amp;</m:t>
                        </m:r>
                        <m:r>
                          <a:rPr lang="en-US" i="1">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4"/>
                            </a:solidFill>
                            <a:latin typeface="Cambria Math" panose="02040503050406030204" pitchFamily="18" charset="0"/>
                          </a:rPr>
                          <m:t>9</m:t>
                        </m:r>
                      </m:e>
                    </m:eqArr>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r>
                                    <a:rPr lang="en-US" b="0" i="1" smtClean="0">
                                      <a:solidFill>
                                        <a:schemeClr val="accent4"/>
                                      </a:solidFill>
                                      <a:latin typeface="Cambria Math" panose="02040503050406030204" pitchFamily="18" charset="0"/>
                                    </a:rPr>
                                    <m:t>−4</m:t>
                                  </m:r>
                                </m:e>
                                <m:e>
                                  <m:r>
                                    <a:rPr lang="en-US" b="0" i="1" smtClean="0">
                                      <a:solidFill>
                                        <a:schemeClr val="accent2"/>
                                      </a:solidFill>
                                      <a:latin typeface="Cambria Math" panose="02040503050406030204" pitchFamily="18" charset="0"/>
                                    </a:rPr>
                                    <m:t>−1</m:t>
                                  </m:r>
                                </m:e>
                                <m:e>
                                  <m:r>
                                    <a:rPr lang="en-US" b="0" i="1" smtClean="0">
                                      <a:solidFill>
                                        <a:schemeClr val="accent3"/>
                                      </a:solidFill>
                                      <a:latin typeface="Cambria Math" panose="02040503050406030204" pitchFamily="18" charset="0"/>
                                    </a:rPr>
                                    <m:t>6</m:t>
                                  </m:r>
                                </m:e>
                              </m:mr>
                              <m:mr>
                                <m:e>
                                  <m:r>
                                    <a:rPr lang="en-US" b="0" i="1" smtClean="0">
                                      <a:solidFill>
                                        <a:schemeClr val="accent4"/>
                                      </a:solidFill>
                                      <a:latin typeface="Cambria Math" panose="02040503050406030204" pitchFamily="18" charset="0"/>
                                    </a:rPr>
                                    <m:t>−7</m:t>
                                  </m:r>
                                </m:e>
                                <m:e>
                                  <m:r>
                                    <a:rPr lang="en-US" b="0" i="1" smtClean="0">
                                      <a:solidFill>
                                        <a:schemeClr val="accent2"/>
                                      </a:solidFill>
                                      <a:latin typeface="Cambria Math" panose="02040503050406030204" pitchFamily="18" charset="0"/>
                                    </a:rPr>
                                    <m:t>4</m:t>
                                  </m:r>
                                </m:e>
                                <m:e>
                                  <m:r>
                                    <a:rPr lang="en-US" b="0" i="1" smtClean="0">
                                      <a:solidFill>
                                        <a:schemeClr val="accent3"/>
                                      </a:solidFill>
                                      <a:latin typeface="Cambria Math" panose="02040503050406030204" pitchFamily="18" charset="0"/>
                                    </a:rPr>
                                    <m:t>−5</m:t>
                                  </m:r>
                                </m:e>
                              </m:mr>
                              <m:mr>
                                <m:e>
                                  <m:r>
                                    <a:rPr lang="en-US" b="0" i="1" smtClean="0">
                                      <a:solidFill>
                                        <a:schemeClr val="accent4"/>
                                      </a:solidFill>
                                      <a:latin typeface="Cambria Math" panose="02040503050406030204" pitchFamily="18" charset="0"/>
                                    </a:rPr>
                                    <m:t>9</m:t>
                                  </m:r>
                                </m:e>
                                <m:e>
                                  <m:r>
                                    <a:rPr lang="en-US" b="0" i="1" smtClean="0">
                                      <a:solidFill>
                                        <a:schemeClr val="accent2"/>
                                      </a:solidFill>
                                      <a:latin typeface="Cambria Math" panose="02040503050406030204" pitchFamily="18" charset="0"/>
                                    </a:rPr>
                                    <m:t>−2</m:t>
                                  </m:r>
                                </m:e>
                                <m:e>
                                  <m:r>
                                    <a:rPr lang="en-US" b="0" i="1" smtClean="0">
                                      <a:solidFill>
                                        <a:schemeClr val="accent3"/>
                                      </a:solidFill>
                                      <a:latin typeface="Cambria Math" panose="02040503050406030204" pitchFamily="18" charset="0"/>
                                    </a:rPr>
                                    <m:t>5</m:t>
                                  </m:r>
                                </m:e>
                              </m:mr>
                            </m:m>
                          </m:e>
                        </m:d>
                      </m:num>
                      <m:den>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r>
                                    <a:rPr lang="en-US" b="0" i="1" smtClean="0">
                                      <a:solidFill>
                                        <a:schemeClr val="accent1"/>
                                      </a:solidFill>
                                      <a:latin typeface="Cambria Math" panose="02040503050406030204" pitchFamily="18" charset="0"/>
                                    </a:rPr>
                                    <m:t>2</m:t>
                                  </m:r>
                                </m:e>
                                <m:e>
                                  <m:r>
                                    <a:rPr lang="en-US" b="0" i="1" smtClean="0">
                                      <a:solidFill>
                                        <a:schemeClr val="accent2"/>
                                      </a:solidFill>
                                      <a:latin typeface="Cambria Math" panose="02040503050406030204" pitchFamily="18" charset="0"/>
                                    </a:rPr>
                                    <m:t>−1</m:t>
                                  </m:r>
                                </m:e>
                                <m:e>
                                  <m:r>
                                    <a:rPr lang="en-US" b="0" i="1" smtClean="0">
                                      <a:solidFill>
                                        <a:schemeClr val="accent3"/>
                                      </a:solidFill>
                                      <a:latin typeface="Cambria Math" panose="02040503050406030204" pitchFamily="18" charset="0"/>
                                    </a:rPr>
                                    <m:t>6</m:t>
                                  </m:r>
                                </m:e>
                              </m:mr>
                              <m:mr>
                                <m:e>
                                  <m:r>
                                    <a:rPr lang="en-US" b="0" i="1" smtClean="0">
                                      <a:solidFill>
                                        <a:schemeClr val="accent1"/>
                                      </a:solidFill>
                                      <a:latin typeface="Cambria Math" panose="02040503050406030204" pitchFamily="18" charset="0"/>
                                    </a:rPr>
                                    <m:t>6</m:t>
                                  </m:r>
                                </m:e>
                                <m:e>
                                  <m:r>
                                    <a:rPr lang="en-US" b="0" i="1" smtClean="0">
                                      <a:solidFill>
                                        <a:schemeClr val="accent2"/>
                                      </a:solidFill>
                                      <a:latin typeface="Cambria Math" panose="02040503050406030204" pitchFamily="18" charset="0"/>
                                    </a:rPr>
                                    <m:t>4</m:t>
                                  </m:r>
                                </m:e>
                                <m:e>
                                  <m:r>
                                    <a:rPr lang="en-US" b="0" i="1" smtClean="0">
                                      <a:solidFill>
                                        <a:schemeClr val="accent3"/>
                                      </a:solidFill>
                                      <a:latin typeface="Cambria Math" panose="02040503050406030204" pitchFamily="18" charset="0"/>
                                    </a:rPr>
                                    <m:t>−5</m:t>
                                  </m:r>
                                </m:e>
                              </m:mr>
                              <m:mr>
                                <m:e>
                                  <m:r>
                                    <a:rPr lang="en-US" b="0" i="1" smtClean="0">
                                      <a:solidFill>
                                        <a:schemeClr val="accent1"/>
                                      </a:solidFill>
                                      <a:latin typeface="Cambria Math" panose="02040503050406030204" pitchFamily="18" charset="0"/>
                                    </a:rPr>
                                    <m:t>−4</m:t>
                                  </m:r>
                                </m:e>
                                <m:e>
                                  <m:r>
                                    <a:rPr lang="en-US" b="0" i="1" smtClean="0">
                                      <a:solidFill>
                                        <a:schemeClr val="accent2"/>
                                      </a:solidFill>
                                      <a:latin typeface="Cambria Math" panose="02040503050406030204" pitchFamily="18" charset="0"/>
                                    </a:rPr>
                                    <m:t>−2</m:t>
                                  </m:r>
                                </m:e>
                                <m:e>
                                  <m:r>
                                    <a:rPr lang="en-US" b="0" i="1" smtClean="0">
                                      <a:solidFill>
                                        <a:schemeClr val="accent3"/>
                                      </a:solidFill>
                                      <a:latin typeface="Cambria Math" panose="02040503050406030204" pitchFamily="18" charset="0"/>
                                    </a:rPr>
                                    <m:t>5</m:t>
                                  </m:r>
                                </m:e>
                              </m:mr>
                            </m:m>
                          </m:e>
                        </m:d>
                      </m:den>
                    </m:f>
                  </m:oMath>
                </a14:m>
                <a:endParaRPr lang="en-US" i="1" dirty="0"/>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solidFill>
                              <a:srgbClr val="C00000"/>
                            </a:solidFill>
                            <a:latin typeface="Cambria Math" panose="02040503050406030204" pitchFamily="18" charset="0"/>
                          </a:rPr>
                          <m:t>−4</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4</m:t>
                            </m:r>
                          </m:e>
                        </m:d>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5</m:t>
                            </m:r>
                          </m:e>
                        </m:d>
                        <m:r>
                          <a:rPr lang="en-US" b="0" i="1" smtClean="0">
                            <a:latin typeface="Cambria Math" panose="02040503050406030204" pitchFamily="18" charset="0"/>
                          </a:rPr>
                          <m:t>+</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−1</m:t>
                            </m:r>
                          </m:e>
                        </m:d>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−5</m:t>
                            </m:r>
                          </m:e>
                        </m:d>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9</m:t>
                            </m:r>
                          </m:e>
                        </m:d>
                        <m:r>
                          <a:rPr lang="en-US" b="0" i="1" smtClean="0">
                            <a:latin typeface="Cambria Math" panose="02040503050406030204" pitchFamily="18" charset="0"/>
                          </a:rPr>
                          <m:t>+</m:t>
                        </m:r>
                        <m:r>
                          <a:rPr lang="en-US" b="0" i="1" smtClean="0">
                            <a:solidFill>
                              <a:srgbClr val="FFC000"/>
                            </a:solidFill>
                            <a:latin typeface="Cambria Math" panose="02040503050406030204" pitchFamily="18" charset="0"/>
                          </a:rPr>
                          <m:t>6</m:t>
                        </m:r>
                        <m:d>
                          <m:dPr>
                            <m:ctrlPr>
                              <a:rPr lang="en-US" b="0" i="1" smtClean="0">
                                <a:solidFill>
                                  <a:srgbClr val="FFC000"/>
                                </a:solidFill>
                                <a:latin typeface="Cambria Math" panose="02040503050406030204" pitchFamily="18" charset="0"/>
                              </a:rPr>
                            </m:ctrlPr>
                          </m:dPr>
                          <m:e>
                            <m:r>
                              <a:rPr lang="en-US" b="0" i="1" smtClean="0">
                                <a:solidFill>
                                  <a:srgbClr val="FFC000"/>
                                </a:solidFill>
                                <a:latin typeface="Cambria Math" panose="02040503050406030204" pitchFamily="18" charset="0"/>
                              </a:rPr>
                              <m:t>−7</m:t>
                            </m:r>
                          </m:e>
                        </m:d>
                        <m:d>
                          <m:dPr>
                            <m:ctrlPr>
                              <a:rPr lang="en-US" b="0" i="1" smtClean="0">
                                <a:solidFill>
                                  <a:srgbClr val="FFC000"/>
                                </a:solidFill>
                                <a:latin typeface="Cambria Math" panose="02040503050406030204" pitchFamily="18" charset="0"/>
                              </a:rPr>
                            </m:ctrlPr>
                          </m:dPr>
                          <m:e>
                            <m:r>
                              <a:rPr lang="en-US" b="0" i="1" smtClean="0">
                                <a:solidFill>
                                  <a:srgbClr val="FFC000"/>
                                </a:solidFill>
                                <a:latin typeface="Cambria Math" panose="02040503050406030204" pitchFamily="18" charset="0"/>
                              </a:rPr>
                              <m:t>−2</m:t>
                            </m:r>
                          </m:e>
                        </m:d>
                        <m:r>
                          <a:rPr lang="en-US" b="0" i="1" smtClean="0">
                            <a:latin typeface="Cambria Math" panose="02040503050406030204" pitchFamily="18" charset="0"/>
                          </a:rPr>
                          <m:t>−</m:t>
                        </m:r>
                        <m:r>
                          <a:rPr lang="en-US" b="0" i="1" smtClean="0">
                            <a:solidFill>
                              <a:srgbClr val="FFFF00"/>
                            </a:solidFill>
                            <a:latin typeface="Cambria Math" panose="02040503050406030204" pitchFamily="18" charset="0"/>
                          </a:rPr>
                          <m:t>9</m:t>
                        </m:r>
                        <m:d>
                          <m:dPr>
                            <m:ctrlPr>
                              <a:rPr lang="en-US" b="0" i="1" smtClean="0">
                                <a:solidFill>
                                  <a:srgbClr val="FFFF00"/>
                                </a:solidFill>
                                <a:latin typeface="Cambria Math" panose="02040503050406030204" pitchFamily="18" charset="0"/>
                              </a:rPr>
                            </m:ctrlPr>
                          </m:dPr>
                          <m:e>
                            <m:r>
                              <a:rPr lang="en-US" b="0" i="1" smtClean="0">
                                <a:solidFill>
                                  <a:srgbClr val="FFFF00"/>
                                </a:solidFill>
                                <a:latin typeface="Cambria Math" panose="02040503050406030204" pitchFamily="18" charset="0"/>
                              </a:rPr>
                              <m:t>4</m:t>
                            </m:r>
                          </m:e>
                        </m:d>
                        <m:d>
                          <m:dPr>
                            <m:ctrlPr>
                              <a:rPr lang="en-US" b="0" i="1" smtClean="0">
                                <a:solidFill>
                                  <a:srgbClr val="FFFF00"/>
                                </a:solidFill>
                                <a:latin typeface="Cambria Math" panose="02040503050406030204" pitchFamily="18" charset="0"/>
                              </a:rPr>
                            </m:ctrlPr>
                          </m:dPr>
                          <m:e>
                            <m:r>
                              <a:rPr lang="en-US" b="0" i="1" smtClean="0">
                                <a:solidFill>
                                  <a:srgbClr val="FFFF00"/>
                                </a:solidFill>
                                <a:latin typeface="Cambria Math" panose="02040503050406030204" pitchFamily="18" charset="0"/>
                              </a:rPr>
                              <m:t>6</m:t>
                            </m:r>
                          </m:e>
                        </m:d>
                        <m:r>
                          <a:rPr lang="en-US" b="0" i="1" smtClean="0">
                            <a:latin typeface="Cambria Math" panose="02040503050406030204" pitchFamily="18" charset="0"/>
                          </a:rPr>
                          <m:t>−</m:t>
                        </m:r>
                        <m:d>
                          <m:dPr>
                            <m:ctrlPr>
                              <a:rPr lang="en-US" b="0" i="1" smtClean="0">
                                <a:solidFill>
                                  <a:srgbClr val="92D050"/>
                                </a:solidFill>
                                <a:latin typeface="Cambria Math" panose="02040503050406030204" pitchFamily="18" charset="0"/>
                              </a:rPr>
                            </m:ctrlPr>
                          </m:dPr>
                          <m:e>
                            <m:r>
                              <a:rPr lang="en-US" b="0" i="1" smtClean="0">
                                <a:solidFill>
                                  <a:srgbClr val="92D050"/>
                                </a:solidFill>
                                <a:latin typeface="Cambria Math" panose="02040503050406030204" pitchFamily="18" charset="0"/>
                              </a:rPr>
                              <m:t>−2</m:t>
                            </m:r>
                          </m:e>
                        </m:d>
                        <m:d>
                          <m:dPr>
                            <m:ctrlPr>
                              <a:rPr lang="en-US" b="0" i="1" smtClean="0">
                                <a:solidFill>
                                  <a:srgbClr val="92D050"/>
                                </a:solidFill>
                                <a:latin typeface="Cambria Math" panose="02040503050406030204" pitchFamily="18" charset="0"/>
                              </a:rPr>
                            </m:ctrlPr>
                          </m:dPr>
                          <m:e>
                            <m:r>
                              <a:rPr lang="en-US" b="0" i="1" smtClean="0">
                                <a:solidFill>
                                  <a:srgbClr val="92D050"/>
                                </a:solidFill>
                                <a:latin typeface="Cambria Math" panose="02040503050406030204" pitchFamily="18" charset="0"/>
                              </a:rPr>
                              <m:t>−5</m:t>
                            </m:r>
                          </m:e>
                        </m:d>
                        <m:d>
                          <m:dPr>
                            <m:ctrlPr>
                              <a:rPr lang="en-US" b="0" i="1" smtClean="0">
                                <a:solidFill>
                                  <a:srgbClr val="92D050"/>
                                </a:solidFill>
                                <a:latin typeface="Cambria Math" panose="02040503050406030204" pitchFamily="18" charset="0"/>
                              </a:rPr>
                            </m:ctrlPr>
                          </m:dPr>
                          <m:e>
                            <m:r>
                              <a:rPr lang="en-US" b="0" i="1" smtClean="0">
                                <a:solidFill>
                                  <a:srgbClr val="92D050"/>
                                </a:solidFill>
                                <a:latin typeface="Cambria Math" panose="02040503050406030204" pitchFamily="18" charset="0"/>
                              </a:rPr>
                              <m:t>−4</m:t>
                            </m:r>
                          </m:e>
                        </m:d>
                        <m:r>
                          <a:rPr lang="en-US" b="0" i="1" smtClean="0">
                            <a:latin typeface="Cambria Math" panose="02040503050406030204" pitchFamily="18" charset="0"/>
                          </a:rPr>
                          <m:t>−</m:t>
                        </m:r>
                        <m:r>
                          <a:rPr lang="en-US" b="0" i="1" smtClean="0">
                            <a:solidFill>
                              <a:srgbClr val="00B050"/>
                            </a:solidFill>
                            <a:latin typeface="Cambria Math" panose="02040503050406030204" pitchFamily="18" charset="0"/>
                          </a:rPr>
                          <m:t>5</m:t>
                        </m:r>
                        <m:d>
                          <m:dPr>
                            <m:ctrlPr>
                              <a:rPr lang="en-US" b="0"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−7</m:t>
                            </m:r>
                          </m:e>
                        </m:d>
                        <m:d>
                          <m:dPr>
                            <m:ctrlPr>
                              <a:rPr lang="en-US" b="0"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−1</m:t>
                            </m:r>
                          </m:e>
                        </m:d>
                      </m:num>
                      <m:den>
                        <m:r>
                          <a:rPr lang="en-US" b="0" i="1" smtClean="0">
                            <a:solidFill>
                              <a:srgbClr val="00B0F0"/>
                            </a:solidFill>
                            <a:latin typeface="Cambria Math" panose="02040503050406030204" pitchFamily="18" charset="0"/>
                          </a:rPr>
                          <m:t>2</m:t>
                        </m:r>
                        <m:d>
                          <m:dPr>
                            <m:ctrlPr>
                              <a:rPr lang="en-US" b="0" i="1" smtClean="0">
                                <a:solidFill>
                                  <a:srgbClr val="00B0F0"/>
                                </a:solidFill>
                                <a:latin typeface="Cambria Math" panose="02040503050406030204" pitchFamily="18" charset="0"/>
                              </a:rPr>
                            </m:ctrlPr>
                          </m:dPr>
                          <m:e>
                            <m:r>
                              <a:rPr lang="en-US" b="0" i="1" smtClean="0">
                                <a:solidFill>
                                  <a:srgbClr val="00B0F0"/>
                                </a:solidFill>
                                <a:latin typeface="Cambria Math" panose="02040503050406030204" pitchFamily="18" charset="0"/>
                              </a:rPr>
                              <m:t>4</m:t>
                            </m:r>
                          </m:e>
                        </m:d>
                        <m:d>
                          <m:dPr>
                            <m:ctrlPr>
                              <a:rPr lang="en-US" b="0" i="1" smtClean="0">
                                <a:solidFill>
                                  <a:srgbClr val="00B0F0"/>
                                </a:solidFill>
                                <a:latin typeface="Cambria Math" panose="02040503050406030204" pitchFamily="18" charset="0"/>
                              </a:rPr>
                            </m:ctrlPr>
                          </m:dPr>
                          <m:e>
                            <m:r>
                              <a:rPr lang="en-US" b="0" i="1" smtClean="0">
                                <a:solidFill>
                                  <a:srgbClr val="00B0F0"/>
                                </a:solidFill>
                                <a:latin typeface="Cambria Math" panose="02040503050406030204" pitchFamily="18" charset="0"/>
                              </a:rPr>
                              <m:t>5</m:t>
                            </m:r>
                          </m:e>
                        </m:d>
                        <m:r>
                          <a:rPr lang="en-US" b="0" i="1" smtClean="0">
                            <a:latin typeface="Cambria Math" panose="02040503050406030204" pitchFamily="18" charset="0"/>
                          </a:rPr>
                          <m:t>+</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−1</m:t>
                            </m:r>
                          </m:e>
                        </m:d>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−5</m:t>
                            </m:r>
                          </m:e>
                        </m:d>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−4</m:t>
                            </m:r>
                          </m:e>
                        </m:d>
                        <m:r>
                          <a:rPr lang="en-US" b="0" i="1" smtClean="0">
                            <a:latin typeface="Cambria Math" panose="02040503050406030204" pitchFamily="18" charset="0"/>
                          </a:rPr>
                          <m:t>+</m:t>
                        </m:r>
                        <m:r>
                          <a:rPr lang="en-US" b="0" i="1" smtClean="0">
                            <a:solidFill>
                              <a:schemeClr val="bg2">
                                <a:lumMod val="60000"/>
                                <a:lumOff val="40000"/>
                              </a:schemeClr>
                            </a:solidFill>
                            <a:latin typeface="Cambria Math" panose="02040503050406030204" pitchFamily="18" charset="0"/>
                          </a:rPr>
                          <m:t>6</m:t>
                        </m:r>
                        <m:d>
                          <m:dPr>
                            <m:ctrlPr>
                              <a:rPr lang="en-US" b="0" i="1" smtClean="0">
                                <a:solidFill>
                                  <a:schemeClr val="bg2">
                                    <a:lumMod val="60000"/>
                                    <a:lumOff val="40000"/>
                                  </a:schemeClr>
                                </a:solidFill>
                                <a:latin typeface="Cambria Math" panose="02040503050406030204" pitchFamily="18" charset="0"/>
                              </a:rPr>
                            </m:ctrlPr>
                          </m:dPr>
                          <m:e>
                            <m:r>
                              <a:rPr lang="en-US" b="0" i="1" smtClean="0">
                                <a:solidFill>
                                  <a:schemeClr val="bg2">
                                    <a:lumMod val="60000"/>
                                    <a:lumOff val="40000"/>
                                  </a:schemeClr>
                                </a:solidFill>
                                <a:latin typeface="Cambria Math" panose="02040503050406030204" pitchFamily="18" charset="0"/>
                              </a:rPr>
                              <m:t>6</m:t>
                            </m:r>
                          </m:e>
                        </m:d>
                        <m:d>
                          <m:dPr>
                            <m:ctrlPr>
                              <a:rPr lang="en-US" b="0" i="1" smtClean="0">
                                <a:solidFill>
                                  <a:schemeClr val="bg2">
                                    <a:lumMod val="60000"/>
                                    <a:lumOff val="40000"/>
                                  </a:schemeClr>
                                </a:solidFill>
                                <a:latin typeface="Cambria Math" panose="02040503050406030204" pitchFamily="18" charset="0"/>
                              </a:rPr>
                            </m:ctrlPr>
                          </m:dPr>
                          <m:e>
                            <m:r>
                              <a:rPr lang="en-US" b="0" i="1" smtClean="0">
                                <a:solidFill>
                                  <a:schemeClr val="bg2">
                                    <a:lumMod val="60000"/>
                                    <a:lumOff val="40000"/>
                                  </a:schemeClr>
                                </a:solidFill>
                                <a:latin typeface="Cambria Math" panose="02040503050406030204" pitchFamily="18" charset="0"/>
                              </a:rPr>
                              <m:t>−2</m:t>
                            </m:r>
                          </m:e>
                        </m:d>
                        <m:r>
                          <a:rPr lang="en-US" b="0" i="1" smtClean="0">
                            <a:latin typeface="Cambria Math" panose="02040503050406030204" pitchFamily="18" charset="0"/>
                          </a:rPr>
                          <m:t>−</m:t>
                        </m:r>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−4</m:t>
                            </m:r>
                          </m:e>
                        </m:d>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4</m:t>
                            </m:r>
                          </m:e>
                        </m:d>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6</m:t>
                            </m:r>
                          </m:e>
                        </m:d>
                        <m:r>
                          <a:rPr lang="en-US" b="0" i="1" smtClean="0">
                            <a:latin typeface="Cambria Math" panose="02040503050406030204" pitchFamily="18" charset="0"/>
                          </a:rPr>
                          <m:t>−</m:t>
                        </m:r>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−2</m:t>
                            </m:r>
                          </m:e>
                        </m:d>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−5</m:t>
                            </m:r>
                          </m:e>
                        </m:d>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2</m:t>
                            </m:r>
                          </m:e>
                        </m:d>
                        <m:r>
                          <a:rPr lang="en-US" b="0" i="1" smtClean="0">
                            <a:latin typeface="Cambria Math" panose="02040503050406030204" pitchFamily="18" charset="0"/>
                          </a:rPr>
                          <m:t>−</m:t>
                        </m:r>
                        <m:r>
                          <a:rPr lang="en-US" b="0" i="1" smtClean="0">
                            <a:solidFill>
                              <a:schemeClr val="accent6"/>
                            </a:solidFill>
                            <a:latin typeface="Cambria Math" panose="02040503050406030204" pitchFamily="18" charset="0"/>
                          </a:rPr>
                          <m:t>5</m:t>
                        </m:r>
                        <m:d>
                          <m:dPr>
                            <m:ctrlPr>
                              <a:rPr lang="en-US" b="0" i="1" smtClean="0">
                                <a:solidFill>
                                  <a:schemeClr val="accent6"/>
                                </a:solidFill>
                                <a:latin typeface="Cambria Math" panose="02040503050406030204" pitchFamily="18" charset="0"/>
                              </a:rPr>
                            </m:ctrlPr>
                          </m:dPr>
                          <m:e>
                            <m:r>
                              <a:rPr lang="en-US" b="0" i="1" smtClean="0">
                                <a:solidFill>
                                  <a:schemeClr val="accent6"/>
                                </a:solidFill>
                                <a:latin typeface="Cambria Math" panose="02040503050406030204" pitchFamily="18" charset="0"/>
                              </a:rPr>
                              <m:t>6</m:t>
                            </m:r>
                          </m:e>
                        </m:d>
                        <m:d>
                          <m:dPr>
                            <m:ctrlPr>
                              <a:rPr lang="en-US" b="0" i="1" smtClean="0">
                                <a:solidFill>
                                  <a:schemeClr val="accent6"/>
                                </a:solidFill>
                                <a:latin typeface="Cambria Math" panose="02040503050406030204" pitchFamily="18" charset="0"/>
                              </a:rPr>
                            </m:ctrlPr>
                          </m:dPr>
                          <m:e>
                            <m:r>
                              <a:rPr lang="en-US" b="0" i="1" smtClean="0">
                                <a:solidFill>
                                  <a:schemeClr val="accent6"/>
                                </a:solidFill>
                                <a:latin typeface="Cambria Math" panose="02040503050406030204" pitchFamily="18" charset="0"/>
                              </a:rPr>
                              <m:t>−1</m:t>
                            </m:r>
                          </m:e>
                        </m:d>
                      </m:den>
                    </m:f>
                  </m:oMath>
                </a14:m>
                <a:endParaRPr lang="en-US" i="1" dirty="0"/>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solidFill>
                              <a:srgbClr val="C00000"/>
                            </a:solidFill>
                            <a:latin typeface="Cambria Math" panose="02040503050406030204" pitchFamily="18" charset="0"/>
                          </a:rPr>
                          <m:t>−80</m:t>
                        </m:r>
                        <m:r>
                          <a:rPr lang="en-US" b="0" i="1" smtClean="0">
                            <a:latin typeface="Cambria Math" panose="02040503050406030204" pitchFamily="18" charset="0"/>
                          </a:rPr>
                          <m:t>+</m:t>
                        </m:r>
                        <m:r>
                          <a:rPr lang="en-US" b="0" i="1" smtClean="0">
                            <a:solidFill>
                              <a:srgbClr val="FF0000"/>
                            </a:solidFill>
                            <a:latin typeface="Cambria Math" panose="02040503050406030204" pitchFamily="18" charset="0"/>
                          </a:rPr>
                          <m:t>45</m:t>
                        </m:r>
                        <m:r>
                          <a:rPr lang="en-US" b="0" i="1" smtClean="0">
                            <a:latin typeface="Cambria Math" panose="02040503050406030204" pitchFamily="18" charset="0"/>
                          </a:rPr>
                          <m:t>+</m:t>
                        </m:r>
                        <m:r>
                          <a:rPr lang="en-US" b="0" i="1" smtClean="0">
                            <a:solidFill>
                              <a:srgbClr val="FFC000"/>
                            </a:solidFill>
                            <a:latin typeface="Cambria Math" panose="02040503050406030204" pitchFamily="18" charset="0"/>
                          </a:rPr>
                          <m:t>84</m:t>
                        </m:r>
                        <m:r>
                          <a:rPr lang="en-US" b="0" i="1" smtClean="0">
                            <a:latin typeface="Cambria Math" panose="02040503050406030204" pitchFamily="18" charset="0"/>
                          </a:rPr>
                          <m:t>−</m:t>
                        </m:r>
                        <m:r>
                          <a:rPr lang="en-US" b="0" i="1" smtClean="0">
                            <a:solidFill>
                              <a:srgbClr val="FFFF00"/>
                            </a:solidFill>
                            <a:latin typeface="Cambria Math" panose="02040503050406030204" pitchFamily="18" charset="0"/>
                          </a:rPr>
                          <m:t>216</m:t>
                        </m:r>
                        <m:r>
                          <a:rPr lang="en-US" b="0" i="1" smtClean="0">
                            <a:latin typeface="Cambria Math" panose="02040503050406030204" pitchFamily="18" charset="0"/>
                          </a:rPr>
                          <m:t>−</m:t>
                        </m:r>
                        <m:d>
                          <m:dPr>
                            <m:ctrlPr>
                              <a:rPr lang="en-US" b="0" i="1" smtClean="0">
                                <a:solidFill>
                                  <a:srgbClr val="92D050"/>
                                </a:solidFill>
                                <a:latin typeface="Cambria Math" panose="02040503050406030204" pitchFamily="18" charset="0"/>
                              </a:rPr>
                            </m:ctrlPr>
                          </m:dPr>
                          <m:e>
                            <m:r>
                              <a:rPr lang="en-US" b="0" i="1" smtClean="0">
                                <a:solidFill>
                                  <a:srgbClr val="92D050"/>
                                </a:solidFill>
                                <a:latin typeface="Cambria Math" panose="02040503050406030204" pitchFamily="18" charset="0"/>
                              </a:rPr>
                              <m:t>−40</m:t>
                            </m:r>
                          </m:e>
                        </m:d>
                        <m:r>
                          <a:rPr lang="en-US" b="0" i="1" smtClean="0">
                            <a:latin typeface="Cambria Math" panose="02040503050406030204" pitchFamily="18" charset="0"/>
                          </a:rPr>
                          <m:t>−</m:t>
                        </m:r>
                        <m:r>
                          <a:rPr lang="en-US" b="0" i="1" smtClean="0">
                            <a:solidFill>
                              <a:srgbClr val="00B050"/>
                            </a:solidFill>
                            <a:latin typeface="Cambria Math" panose="02040503050406030204" pitchFamily="18" charset="0"/>
                          </a:rPr>
                          <m:t>35</m:t>
                        </m:r>
                      </m:num>
                      <m:den>
                        <m:r>
                          <a:rPr lang="en-US" b="0" i="1" smtClean="0">
                            <a:solidFill>
                              <a:srgbClr val="00B0F0"/>
                            </a:solidFill>
                            <a:latin typeface="Cambria Math" panose="02040503050406030204" pitchFamily="18" charset="0"/>
                          </a:rPr>
                          <m:t>40</m:t>
                        </m:r>
                        <m:r>
                          <a:rPr lang="en-US" b="0" i="1" smtClean="0">
                            <a:latin typeface="Cambria Math" panose="02040503050406030204" pitchFamily="18" charset="0"/>
                          </a:rPr>
                          <m:t>+</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−20</m:t>
                            </m:r>
                          </m:e>
                        </m:d>
                        <m:r>
                          <a:rPr lang="en-US" b="0" i="1" smtClean="0">
                            <a:latin typeface="Cambria Math" panose="02040503050406030204" pitchFamily="18" charset="0"/>
                          </a:rPr>
                          <m:t>+</m:t>
                        </m:r>
                        <m:d>
                          <m:dPr>
                            <m:ctrlPr>
                              <a:rPr lang="en-US" b="0" i="1" smtClean="0">
                                <a:solidFill>
                                  <a:schemeClr val="bg2">
                                    <a:lumMod val="60000"/>
                                    <a:lumOff val="40000"/>
                                  </a:schemeClr>
                                </a:solidFill>
                                <a:latin typeface="Cambria Math" panose="02040503050406030204" pitchFamily="18" charset="0"/>
                              </a:rPr>
                            </m:ctrlPr>
                          </m:dPr>
                          <m:e>
                            <m:r>
                              <a:rPr lang="en-US" b="0" i="1" smtClean="0">
                                <a:solidFill>
                                  <a:schemeClr val="bg2">
                                    <a:lumMod val="60000"/>
                                    <a:lumOff val="40000"/>
                                  </a:schemeClr>
                                </a:solidFill>
                                <a:latin typeface="Cambria Math" panose="02040503050406030204" pitchFamily="18" charset="0"/>
                              </a:rPr>
                              <m:t>−72</m:t>
                            </m:r>
                          </m:e>
                        </m:d>
                        <m:r>
                          <a:rPr lang="en-US" b="0" i="1" smtClean="0">
                            <a:latin typeface="Cambria Math" panose="02040503050406030204" pitchFamily="18" charset="0"/>
                          </a:rPr>
                          <m:t>−</m:t>
                        </m:r>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−96</m:t>
                            </m:r>
                          </m:e>
                        </m:d>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20</m:t>
                        </m:r>
                        <m:r>
                          <a:rPr lang="en-US" b="0" i="1" smtClean="0">
                            <a:latin typeface="Cambria Math" panose="02040503050406030204" pitchFamily="18" charset="0"/>
                          </a:rPr>
                          <m:t>−</m:t>
                        </m:r>
                        <m:d>
                          <m:dPr>
                            <m:ctrlPr>
                              <a:rPr lang="en-US" b="0" i="1" smtClean="0">
                                <a:solidFill>
                                  <a:schemeClr val="accent6"/>
                                </a:solidFill>
                                <a:latin typeface="Cambria Math" panose="02040503050406030204" pitchFamily="18" charset="0"/>
                              </a:rPr>
                            </m:ctrlPr>
                          </m:dPr>
                          <m:e>
                            <m:r>
                              <a:rPr lang="en-US" b="0" i="1" smtClean="0">
                                <a:solidFill>
                                  <a:schemeClr val="accent6"/>
                                </a:solidFill>
                                <a:latin typeface="Cambria Math" panose="02040503050406030204" pitchFamily="18" charset="0"/>
                              </a:rPr>
                              <m:t>−30</m:t>
                            </m:r>
                          </m:e>
                        </m:d>
                      </m:den>
                    </m:f>
                  </m:oMath>
                </a14:m>
                <a:endParaRPr lang="en-US" b="0" i="1" dirty="0"/>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−162</m:t>
                        </m:r>
                      </m:num>
                      <m:den>
                        <m:r>
                          <a:rPr lang="en-US" b="0" i="1" smtClean="0">
                            <a:latin typeface="Cambria Math" panose="02040503050406030204" pitchFamily="18" charset="0"/>
                          </a:rPr>
                          <m:t>54</m:t>
                        </m:r>
                      </m:den>
                    </m:f>
                    <m:r>
                      <a:rPr lang="en-US" b="0" i="1" smtClean="0">
                        <a:latin typeface="Cambria Math" panose="02040503050406030204" pitchFamily="18" charset="0"/>
                      </a:rPr>
                      <m:t>=−3</m:t>
                    </m:r>
                  </m:oMath>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971550"/>
                <a:ext cx="9144000" cy="4171950"/>
              </a:xfr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76400" y="1962150"/>
                <a:ext cx="1447800" cy="13447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50" b="0" i="1" smtClean="0">
                              <a:latin typeface="Cambria Math" panose="02040503050406030204" pitchFamily="18" charset="0"/>
                            </a:rPr>
                          </m:ctrlPr>
                        </m:fPr>
                        <m:num>
                          <m:m>
                            <m:mPr>
                              <m:plcHide m:val="on"/>
                              <m:mcs>
                                <m:mc>
                                  <m:mcPr>
                                    <m:count m:val="2"/>
                                    <m:mcJc m:val="center"/>
                                  </m:mcPr>
                                </m:mc>
                              </m:mcs>
                              <m:ctrlPr>
                                <a:rPr lang="en-US" sz="1450" b="0" i="1" smtClean="0">
                                  <a:latin typeface="Cambria Math" panose="02040503050406030204" pitchFamily="18" charset="0"/>
                                </a:rPr>
                              </m:ctrlPr>
                            </m:mPr>
                            <m:mr>
                              <m:e>
                                <m:r>
                                  <a:rPr lang="en-US" sz="1450" b="0" i="1" smtClean="0">
                                    <a:solidFill>
                                      <a:schemeClr val="accent4"/>
                                    </a:solidFill>
                                    <a:latin typeface="Cambria Math" panose="02040503050406030204" pitchFamily="18" charset="0"/>
                                  </a:rPr>
                                  <m:t>−4</m:t>
                                </m:r>
                              </m:e>
                              <m:e>
                                <m:r>
                                  <a:rPr lang="en-US" sz="1450" b="0" i="1" smtClean="0">
                                    <a:solidFill>
                                      <a:schemeClr val="accent2"/>
                                    </a:solidFill>
                                    <a:latin typeface="Cambria Math" panose="02040503050406030204" pitchFamily="18" charset="0"/>
                                  </a:rPr>
                                  <m:t>−1</m:t>
                                </m:r>
                              </m:e>
                            </m:mr>
                            <m:mr>
                              <m:e>
                                <m:r>
                                  <a:rPr lang="en-US" sz="1450" b="0" i="1" smtClean="0">
                                    <a:solidFill>
                                      <a:schemeClr val="accent4"/>
                                    </a:solidFill>
                                    <a:latin typeface="Cambria Math" panose="02040503050406030204" pitchFamily="18" charset="0"/>
                                  </a:rPr>
                                  <m:t>−7</m:t>
                                </m:r>
                              </m:e>
                              <m:e>
                                <m:r>
                                  <a:rPr lang="en-US" sz="1450" b="0" i="1" smtClean="0">
                                    <a:solidFill>
                                      <a:schemeClr val="accent2"/>
                                    </a:solidFill>
                                    <a:latin typeface="Cambria Math" panose="02040503050406030204" pitchFamily="18" charset="0"/>
                                  </a:rPr>
                                  <m:t>4</m:t>
                                </m:r>
                              </m:e>
                            </m:mr>
                            <m:mr>
                              <m:e>
                                <m:r>
                                  <a:rPr lang="en-US" sz="1450" b="0" i="1" smtClean="0">
                                    <a:solidFill>
                                      <a:schemeClr val="accent4"/>
                                    </a:solidFill>
                                    <a:latin typeface="Cambria Math" panose="02040503050406030204" pitchFamily="18" charset="0"/>
                                  </a:rPr>
                                  <m:t>9</m:t>
                                </m:r>
                              </m:e>
                              <m:e>
                                <m:r>
                                  <a:rPr lang="en-US" sz="1450" b="0" i="1" smtClean="0">
                                    <a:solidFill>
                                      <a:schemeClr val="accent2"/>
                                    </a:solidFill>
                                    <a:latin typeface="Cambria Math" panose="02040503050406030204" pitchFamily="18" charset="0"/>
                                  </a:rPr>
                                  <m:t>−2</m:t>
                                </m:r>
                              </m:e>
                            </m:mr>
                          </m:m>
                        </m:num>
                        <m:den>
                          <m:m>
                            <m:mPr>
                              <m:plcHide m:val="on"/>
                              <m:mcs>
                                <m:mc>
                                  <m:mcPr>
                                    <m:count m:val="2"/>
                                    <m:mcJc m:val="center"/>
                                  </m:mcPr>
                                </m:mc>
                              </m:mcs>
                              <m:ctrlPr>
                                <a:rPr lang="en-US" sz="1450" b="0" i="1" smtClean="0">
                                  <a:latin typeface="Cambria Math" panose="02040503050406030204" pitchFamily="18" charset="0"/>
                                </a:rPr>
                              </m:ctrlPr>
                            </m:mPr>
                            <m:mr>
                              <m:e>
                                <m:r>
                                  <a:rPr lang="en-US" sz="1450" b="0" i="1" smtClean="0">
                                    <a:solidFill>
                                      <a:schemeClr val="accent1"/>
                                    </a:solidFill>
                                    <a:latin typeface="Cambria Math" panose="02040503050406030204" pitchFamily="18" charset="0"/>
                                  </a:rPr>
                                  <m:t>2</m:t>
                                </m:r>
                              </m:e>
                              <m:e>
                                <m:r>
                                  <a:rPr lang="en-US" sz="1450" b="0" i="1" smtClean="0">
                                    <a:solidFill>
                                      <a:schemeClr val="accent2"/>
                                    </a:solidFill>
                                    <a:latin typeface="Cambria Math" panose="02040503050406030204" pitchFamily="18" charset="0"/>
                                  </a:rPr>
                                  <m:t>−1</m:t>
                                </m:r>
                              </m:e>
                            </m:mr>
                            <m:mr>
                              <m:e>
                                <m:r>
                                  <a:rPr lang="en-US" sz="1450" b="0" i="1" smtClean="0">
                                    <a:solidFill>
                                      <a:schemeClr val="accent1"/>
                                    </a:solidFill>
                                    <a:latin typeface="Cambria Math" panose="02040503050406030204" pitchFamily="18" charset="0"/>
                                  </a:rPr>
                                  <m:t>6</m:t>
                                </m:r>
                              </m:e>
                              <m:e>
                                <m:r>
                                  <a:rPr lang="en-US" sz="1450" b="0" i="1" smtClean="0">
                                    <a:solidFill>
                                      <a:schemeClr val="accent2"/>
                                    </a:solidFill>
                                    <a:latin typeface="Cambria Math" panose="02040503050406030204" pitchFamily="18" charset="0"/>
                                  </a:rPr>
                                  <m:t>4</m:t>
                                </m:r>
                              </m:e>
                            </m:mr>
                            <m:mr>
                              <m:e>
                                <m:r>
                                  <a:rPr lang="en-US" sz="1450" b="0" i="1" smtClean="0">
                                    <a:solidFill>
                                      <a:schemeClr val="accent1"/>
                                    </a:solidFill>
                                    <a:latin typeface="Cambria Math" panose="02040503050406030204" pitchFamily="18" charset="0"/>
                                  </a:rPr>
                                  <m:t>−4</m:t>
                                </m:r>
                              </m:e>
                              <m:e>
                                <m:r>
                                  <a:rPr lang="en-US" sz="1450" b="0" i="1" smtClean="0">
                                    <a:solidFill>
                                      <a:schemeClr val="accent2"/>
                                    </a:solidFill>
                                    <a:latin typeface="Cambria Math" panose="02040503050406030204" pitchFamily="18" charset="0"/>
                                  </a:rPr>
                                  <m:t>−2</m:t>
                                </m:r>
                              </m:e>
                            </m:mr>
                          </m:m>
                        </m:den>
                      </m:f>
                    </m:oMath>
                  </m:oMathPara>
                </a14:m>
                <a:endParaRPr lang="en-US" sz="1450" dirty="0"/>
              </a:p>
            </p:txBody>
          </p:sp>
        </mc:Choice>
        <mc:Fallback xmlns="">
          <p:sp>
            <p:nvSpPr>
              <p:cNvPr id="4" name="TextBox 3"/>
              <p:cNvSpPr txBox="1">
                <a:spLocks noRot="1" noChangeAspect="1" noMove="1" noResize="1" noEditPoints="1" noAdjustHandles="1" noChangeArrowheads="1" noChangeShapeType="1" noTextEdit="1"/>
              </p:cNvSpPr>
              <p:nvPr/>
            </p:nvSpPr>
            <p:spPr>
              <a:xfrm>
                <a:off x="1676400" y="1962150"/>
                <a:ext cx="1447800" cy="1344792"/>
              </a:xfrm>
              <a:prstGeom prst="rect">
                <a:avLst/>
              </a:prstGeom>
              <a:blipFill>
                <a:blip r:embed="rId7"/>
                <a:stretch>
                  <a:fillRect/>
                </a:stretch>
              </a:blipFill>
            </p:spPr>
            <p:txBody>
              <a:bodyPr/>
              <a:lstStyle/>
              <a:p>
                <a:r>
                  <a:rPr lang="en-US">
                    <a:noFill/>
                  </a:rPr>
                  <a:t> </a:t>
                </a:r>
              </a:p>
            </p:txBody>
          </p:sp>
        </mc:Fallback>
      </mc:AlternateContent>
      <p:cxnSp>
        <p:nvCxnSpPr>
          <p:cNvPr id="8" name="Straight Connector 7"/>
          <p:cNvCxnSpPr/>
          <p:nvPr/>
        </p:nvCxnSpPr>
        <p:spPr>
          <a:xfrm>
            <a:off x="895350" y="2038350"/>
            <a:ext cx="933450" cy="5334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2038350"/>
            <a:ext cx="91440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52600" y="2038350"/>
            <a:ext cx="914400" cy="533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76300" y="2101146"/>
            <a:ext cx="952500" cy="47060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352550" y="2114550"/>
            <a:ext cx="857250" cy="4572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714500" y="2038350"/>
            <a:ext cx="952500" cy="51999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0" y="2571750"/>
            <a:ext cx="990600" cy="609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95400" y="2647950"/>
            <a:ext cx="914400" cy="533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52600" y="2647950"/>
            <a:ext cx="914400" cy="53340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76300" y="2710746"/>
            <a:ext cx="914400" cy="47060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352550" y="2724150"/>
            <a:ext cx="857250" cy="4572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714500" y="2647950"/>
            <a:ext cx="952500" cy="51999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4940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3000"/>
                            </p:stCondLst>
                            <p:childTnLst>
                              <p:par>
                                <p:cTn id="42" presetID="22" presetClass="entr" presetSubtype="8"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000"/>
                            </p:stCondLst>
                            <p:childTnLst>
                              <p:par>
                                <p:cTn id="50" presetID="22" presetClass="entr" presetSubtype="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extLst mod="1"/>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3.7 Determinants and Cramer's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971550"/>
                <a:ext cx="9144000" cy="4171950"/>
              </a:xfrm>
            </p:spPr>
            <p:txBody>
              <a:bodyPr>
                <a:normAutofit fontScale="85000" lnSpcReduction="10000"/>
              </a:bodyPr>
              <a:lstStyle/>
              <a:p>
                <a14:m>
                  <m:oMath xmlns:m="http://schemas.openxmlformats.org/officeDocument/2006/math">
                    <m:eqArr>
                      <m:eqArrPr>
                        <m:ctrlPr>
                          <a:rPr lang="en-US" b="0" i="1" smtClean="0">
                            <a:latin typeface="Cambria Math" panose="02040503050406030204" pitchFamily="18" charset="0"/>
                          </a:rPr>
                        </m:ctrlPr>
                      </m:eqArrPr>
                      <m:e>
                        <m:r>
                          <a:rPr lang="en-US" b="0" i="1" smtClean="0">
                            <a:latin typeface="Cambria Math" panose="02040503050406030204" pitchFamily="18" charset="0"/>
                          </a:rPr>
                          <m:t>&amp;</m:t>
                        </m:r>
                        <m:r>
                          <a:rPr lang="en-US" i="1" smtClean="0">
                            <a:solidFill>
                              <a:schemeClr val="accent1"/>
                            </a:solidFill>
                            <a:latin typeface="Cambria Math" panose="02040503050406030204" pitchFamily="18" charset="0"/>
                          </a:rPr>
                          <m:t>2</m:t>
                        </m:r>
                        <m:r>
                          <a:rPr lang="en-US" b="0" i="1" smtClean="0">
                            <a:latin typeface="Cambria Math" panose="02040503050406030204" pitchFamily="18" charset="0"/>
                          </a:rPr>
                          <m:t>&amp;</m:t>
                        </m:r>
                        <m:r>
                          <a:rPr lang="en-US" i="1">
                            <a:latin typeface="Cambria Math" panose="02040503050406030204" pitchFamily="18" charset="0"/>
                          </a:rPr>
                          <m:t>𝑥</m:t>
                        </m:r>
                        <m:r>
                          <a:rPr lang="en-US" b="0" i="1" smtClean="0">
                            <a:latin typeface="Cambria Math" panose="02040503050406030204" pitchFamily="18" charset="0"/>
                          </a:rPr>
                          <m:t>&amp;</m:t>
                        </m:r>
                        <m:r>
                          <a:rPr lang="en-US" i="1" smtClean="0">
                            <a:solidFill>
                              <a:schemeClr val="accent2"/>
                            </a:solidFill>
                            <a:latin typeface="Cambria Math" panose="02040503050406030204" pitchFamily="18" charset="0"/>
                          </a:rPr>
                          <m:t>−</m:t>
                        </m:r>
                        <m:r>
                          <a:rPr lang="en-US" b="0" i="1" smtClean="0">
                            <a:latin typeface="Cambria Math" panose="02040503050406030204" pitchFamily="18" charset="0"/>
                          </a:rPr>
                          <m:t>&amp;</m:t>
                        </m:r>
                        <m:r>
                          <a:rPr lang="en-US" b="0" i="1" smtClean="0">
                            <a:solidFill>
                              <a:schemeClr val="accent2"/>
                            </a:solidFill>
                            <a:latin typeface="Cambria Math" panose="02040503050406030204" pitchFamily="18" charset="0"/>
                          </a:rPr>
                          <m:t>1</m:t>
                        </m:r>
                        <m:r>
                          <a:rPr lang="en-US" b="0" i="1" smtClean="0">
                            <a:latin typeface="Cambria Math" panose="02040503050406030204" pitchFamily="18" charset="0"/>
                          </a:rPr>
                          <m:t>&amp;</m:t>
                        </m:r>
                        <m:r>
                          <a:rPr lang="en-US" i="1">
                            <a:latin typeface="Cambria Math" panose="02040503050406030204" pitchFamily="18" charset="0"/>
                          </a:rPr>
                          <m:t>𝑦</m:t>
                        </m:r>
                        <m:r>
                          <a:rPr lang="en-US" b="0" i="1" smtClean="0">
                            <a:latin typeface="Cambria Math" panose="02040503050406030204" pitchFamily="18" charset="0"/>
                          </a:rPr>
                          <m:t>&amp;</m:t>
                        </m:r>
                        <m:r>
                          <a:rPr lang="en-US" i="1">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3"/>
                            </a:solidFill>
                            <a:latin typeface="Cambria Math" panose="02040503050406030204" pitchFamily="18" charset="0"/>
                          </a:rPr>
                          <m:t>6</m:t>
                        </m:r>
                        <m:r>
                          <a:rPr lang="en-US" b="0" i="1" smtClean="0">
                            <a:latin typeface="Cambria Math" panose="02040503050406030204" pitchFamily="18" charset="0"/>
                          </a:rPr>
                          <m:t>&amp;</m:t>
                        </m:r>
                        <m:r>
                          <a:rPr lang="en-US" i="1">
                            <a:latin typeface="Cambria Math" panose="02040503050406030204" pitchFamily="18" charset="0"/>
                          </a:rPr>
                          <m:t>𝑧</m:t>
                        </m:r>
                        <m:r>
                          <a:rPr lang="en-US" b="0" i="1" smtClean="0">
                            <a:latin typeface="Cambria Math" panose="02040503050406030204" pitchFamily="18" charset="0"/>
                          </a:rPr>
                          <m:t>&amp;</m:t>
                        </m:r>
                        <m:r>
                          <a:rPr lang="en-US" i="1">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4"/>
                            </a:solidFill>
                            <a:latin typeface="Cambria Math" panose="02040503050406030204" pitchFamily="18" charset="0"/>
                          </a:rPr>
                          <m:t>−4</m:t>
                        </m:r>
                      </m:e>
                      <m:e>
                        <m:r>
                          <a:rPr lang="en-US" b="0" i="1" smtClean="0">
                            <a:latin typeface="Cambria Math" panose="02040503050406030204" pitchFamily="18" charset="0"/>
                          </a:rPr>
                          <m:t>&amp;</m:t>
                        </m:r>
                        <m:r>
                          <a:rPr lang="en-US" i="1" smtClean="0">
                            <a:solidFill>
                              <a:schemeClr val="accent1"/>
                            </a:solidFill>
                            <a:latin typeface="Cambria Math" panose="02040503050406030204" pitchFamily="18" charset="0"/>
                          </a:rPr>
                          <m:t>6</m:t>
                        </m:r>
                        <m:r>
                          <a:rPr lang="en-US" b="0" i="1" smtClean="0">
                            <a:latin typeface="Cambria Math" panose="02040503050406030204" pitchFamily="18" charset="0"/>
                          </a:rPr>
                          <m:t>&amp;</m:t>
                        </m:r>
                        <m:r>
                          <a:rPr lang="en-US" i="1">
                            <a:latin typeface="Cambria Math" panose="02040503050406030204" pitchFamily="18" charset="0"/>
                          </a:rPr>
                          <m:t>𝑥</m:t>
                        </m:r>
                        <m:r>
                          <a:rPr lang="en-US" b="0" i="1" smtClean="0">
                            <a:latin typeface="Cambria Math" panose="02040503050406030204" pitchFamily="18" charset="0"/>
                          </a:rPr>
                          <m:t>&amp;</m:t>
                        </m:r>
                        <m:r>
                          <a:rPr lang="en-US" i="1">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2"/>
                            </a:solidFill>
                            <a:latin typeface="Cambria Math" panose="02040503050406030204" pitchFamily="18" charset="0"/>
                          </a:rPr>
                          <m:t>4</m:t>
                        </m:r>
                        <m:r>
                          <a:rPr lang="en-US" b="0" i="1" smtClean="0">
                            <a:latin typeface="Cambria Math" panose="02040503050406030204" pitchFamily="18" charset="0"/>
                          </a:rPr>
                          <m:t>&amp;</m:t>
                        </m:r>
                        <m:r>
                          <a:rPr lang="en-US" i="1">
                            <a:latin typeface="Cambria Math" panose="02040503050406030204" pitchFamily="18" charset="0"/>
                          </a:rPr>
                          <m:t>𝑦</m:t>
                        </m:r>
                        <m:r>
                          <a:rPr lang="en-US" b="0" i="1" smtClean="0">
                            <a:latin typeface="Cambria Math" panose="02040503050406030204" pitchFamily="18" charset="0"/>
                          </a:rPr>
                          <m:t>&amp;</m:t>
                        </m:r>
                        <m:r>
                          <a:rPr lang="en-US"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&amp;</m:t>
                        </m:r>
                        <m:r>
                          <a:rPr lang="en-US" i="1">
                            <a:solidFill>
                              <a:schemeClr val="accent3"/>
                            </a:solidFill>
                            <a:latin typeface="Cambria Math" panose="02040503050406030204" pitchFamily="18" charset="0"/>
                          </a:rPr>
                          <m:t>5</m:t>
                        </m:r>
                        <m:r>
                          <a:rPr lang="en-US" b="0" i="1" smtClean="0">
                            <a:latin typeface="Cambria Math" panose="02040503050406030204" pitchFamily="18" charset="0"/>
                          </a:rPr>
                          <m:t>&amp;</m:t>
                        </m:r>
                        <m:r>
                          <a:rPr lang="en-US" i="1">
                            <a:latin typeface="Cambria Math" panose="02040503050406030204" pitchFamily="18" charset="0"/>
                          </a:rPr>
                          <m:t>𝑧</m:t>
                        </m:r>
                        <m:r>
                          <a:rPr lang="en-US" b="0" i="1" smtClean="0">
                            <a:latin typeface="Cambria Math" panose="02040503050406030204" pitchFamily="18" charset="0"/>
                          </a:rPr>
                          <m:t>&amp;</m:t>
                        </m:r>
                        <m:r>
                          <a:rPr lang="en-US" i="1">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4"/>
                            </a:solidFill>
                            <a:latin typeface="Cambria Math" panose="02040503050406030204" pitchFamily="18" charset="0"/>
                          </a:rPr>
                          <m:t>−7</m:t>
                        </m:r>
                      </m:e>
                      <m:e>
                        <m:r>
                          <a:rPr lang="en-US"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&amp;</m:t>
                        </m:r>
                        <m:r>
                          <a:rPr lang="en-US" i="1">
                            <a:solidFill>
                              <a:schemeClr val="accent1"/>
                            </a:solidFill>
                            <a:latin typeface="Cambria Math" panose="02040503050406030204" pitchFamily="18" charset="0"/>
                          </a:rPr>
                          <m:t>4</m:t>
                        </m:r>
                        <m:r>
                          <a:rPr lang="en-US" b="0" i="1" smtClean="0">
                            <a:latin typeface="Cambria Math" panose="02040503050406030204" pitchFamily="18" charset="0"/>
                          </a:rPr>
                          <m:t>&amp;</m:t>
                        </m:r>
                        <m:r>
                          <a:rPr lang="en-US" i="1">
                            <a:latin typeface="Cambria Math" panose="02040503050406030204" pitchFamily="18" charset="0"/>
                          </a:rPr>
                          <m:t>𝑥</m:t>
                        </m:r>
                        <m:r>
                          <a:rPr lang="en-US" b="0" i="1" smtClean="0">
                            <a:latin typeface="Cambria Math" panose="02040503050406030204" pitchFamily="18" charset="0"/>
                          </a:rPr>
                          <m:t>&amp;</m:t>
                        </m:r>
                        <m:r>
                          <a:rPr lang="en-US" i="1" smtClean="0">
                            <a:solidFill>
                              <a:schemeClr val="accent2"/>
                            </a:solidFill>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2"/>
                            </a:solidFill>
                            <a:latin typeface="Cambria Math" panose="02040503050406030204" pitchFamily="18" charset="0"/>
                          </a:rPr>
                          <m:t>2</m:t>
                        </m:r>
                        <m:r>
                          <a:rPr lang="en-US" b="0" i="1" smtClean="0">
                            <a:latin typeface="Cambria Math" panose="02040503050406030204" pitchFamily="18" charset="0"/>
                          </a:rPr>
                          <m:t>&amp;</m:t>
                        </m:r>
                        <m:r>
                          <a:rPr lang="en-US" i="1">
                            <a:latin typeface="Cambria Math" panose="02040503050406030204" pitchFamily="18" charset="0"/>
                          </a:rPr>
                          <m:t>𝑦</m:t>
                        </m:r>
                        <m:r>
                          <a:rPr lang="en-US" b="0" i="1" smtClean="0">
                            <a:latin typeface="Cambria Math" panose="02040503050406030204" pitchFamily="18" charset="0"/>
                          </a:rPr>
                          <m:t>&amp;</m:t>
                        </m:r>
                        <m:r>
                          <a:rPr lang="en-US" i="1">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3"/>
                            </a:solidFill>
                            <a:latin typeface="Cambria Math" panose="02040503050406030204" pitchFamily="18" charset="0"/>
                          </a:rPr>
                          <m:t>5</m:t>
                        </m:r>
                        <m:r>
                          <a:rPr lang="en-US" b="0" i="1" smtClean="0">
                            <a:latin typeface="Cambria Math" panose="02040503050406030204" pitchFamily="18" charset="0"/>
                          </a:rPr>
                          <m:t>&amp;</m:t>
                        </m:r>
                        <m:r>
                          <a:rPr lang="en-US" i="1">
                            <a:latin typeface="Cambria Math" panose="02040503050406030204" pitchFamily="18" charset="0"/>
                          </a:rPr>
                          <m:t>𝑧</m:t>
                        </m:r>
                        <m:r>
                          <a:rPr lang="en-US" b="0" i="1" smtClean="0">
                            <a:latin typeface="Cambria Math" panose="02040503050406030204" pitchFamily="18" charset="0"/>
                          </a:rPr>
                          <m:t>&amp;</m:t>
                        </m:r>
                        <m:r>
                          <a:rPr lang="en-US" i="1">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4"/>
                            </a:solidFill>
                            <a:latin typeface="Cambria Math" panose="02040503050406030204" pitchFamily="18" charset="0"/>
                          </a:rPr>
                          <m:t>9</m:t>
                        </m:r>
                      </m:e>
                    </m:eqArr>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r>
                                    <a:rPr lang="en-US" b="0" i="1" smtClean="0">
                                      <a:solidFill>
                                        <a:schemeClr val="accent1"/>
                                      </a:solidFill>
                                      <a:latin typeface="Cambria Math" panose="02040503050406030204" pitchFamily="18" charset="0"/>
                                    </a:rPr>
                                    <m:t>2</m:t>
                                  </m:r>
                                </m:e>
                                <m:e>
                                  <m:r>
                                    <a:rPr lang="en-US" b="0" i="1" smtClean="0">
                                      <a:solidFill>
                                        <a:schemeClr val="accent4"/>
                                      </a:solidFill>
                                      <a:latin typeface="Cambria Math" panose="02040503050406030204" pitchFamily="18" charset="0"/>
                                    </a:rPr>
                                    <m:t>−4</m:t>
                                  </m:r>
                                </m:e>
                                <m:e>
                                  <m:r>
                                    <a:rPr lang="en-US" b="0" i="1" smtClean="0">
                                      <a:solidFill>
                                        <a:schemeClr val="accent3"/>
                                      </a:solidFill>
                                      <a:latin typeface="Cambria Math" panose="02040503050406030204" pitchFamily="18" charset="0"/>
                                    </a:rPr>
                                    <m:t>6</m:t>
                                  </m:r>
                                </m:e>
                              </m:mr>
                              <m:mr>
                                <m:e>
                                  <m:r>
                                    <a:rPr lang="en-US" b="0" i="1" smtClean="0">
                                      <a:solidFill>
                                        <a:schemeClr val="accent1"/>
                                      </a:solidFill>
                                      <a:latin typeface="Cambria Math" panose="02040503050406030204" pitchFamily="18" charset="0"/>
                                    </a:rPr>
                                    <m:t>6</m:t>
                                  </m:r>
                                </m:e>
                                <m:e>
                                  <m:r>
                                    <a:rPr lang="en-US" b="0" i="1" smtClean="0">
                                      <a:solidFill>
                                        <a:schemeClr val="accent4"/>
                                      </a:solidFill>
                                      <a:latin typeface="Cambria Math" panose="02040503050406030204" pitchFamily="18" charset="0"/>
                                    </a:rPr>
                                    <m:t>−7</m:t>
                                  </m:r>
                                </m:e>
                                <m:e>
                                  <m:r>
                                    <a:rPr lang="en-US" b="0" i="1" smtClean="0">
                                      <a:solidFill>
                                        <a:schemeClr val="accent3"/>
                                      </a:solidFill>
                                      <a:latin typeface="Cambria Math" panose="02040503050406030204" pitchFamily="18" charset="0"/>
                                    </a:rPr>
                                    <m:t>−5</m:t>
                                  </m:r>
                                </m:e>
                              </m:mr>
                              <m:mr>
                                <m:e>
                                  <m:r>
                                    <a:rPr lang="en-US" b="0" i="1" smtClean="0">
                                      <a:solidFill>
                                        <a:schemeClr val="accent1"/>
                                      </a:solidFill>
                                      <a:latin typeface="Cambria Math" panose="02040503050406030204" pitchFamily="18" charset="0"/>
                                    </a:rPr>
                                    <m:t>−4</m:t>
                                  </m:r>
                                </m:e>
                                <m:e>
                                  <m:r>
                                    <a:rPr lang="en-US" b="0" i="1" smtClean="0">
                                      <a:solidFill>
                                        <a:schemeClr val="accent4"/>
                                      </a:solidFill>
                                      <a:latin typeface="Cambria Math" panose="02040503050406030204" pitchFamily="18" charset="0"/>
                                    </a:rPr>
                                    <m:t>9</m:t>
                                  </m:r>
                                </m:e>
                                <m:e>
                                  <m:r>
                                    <a:rPr lang="en-US" b="0" i="1" smtClean="0">
                                      <a:solidFill>
                                        <a:schemeClr val="accent3"/>
                                      </a:solidFill>
                                      <a:latin typeface="Cambria Math" panose="02040503050406030204" pitchFamily="18" charset="0"/>
                                    </a:rPr>
                                    <m:t>5</m:t>
                                  </m:r>
                                </m:e>
                              </m:mr>
                            </m:m>
                          </m:e>
                        </m:d>
                      </m:num>
                      <m:den>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r>
                                    <a:rPr lang="en-US" b="0" i="1" smtClean="0">
                                      <a:solidFill>
                                        <a:schemeClr val="accent1"/>
                                      </a:solidFill>
                                      <a:latin typeface="Cambria Math" panose="02040503050406030204" pitchFamily="18" charset="0"/>
                                    </a:rPr>
                                    <m:t>2</m:t>
                                  </m:r>
                                </m:e>
                                <m:e>
                                  <m:r>
                                    <a:rPr lang="en-US" b="0" i="1" smtClean="0">
                                      <a:solidFill>
                                        <a:schemeClr val="accent2"/>
                                      </a:solidFill>
                                      <a:latin typeface="Cambria Math" panose="02040503050406030204" pitchFamily="18" charset="0"/>
                                    </a:rPr>
                                    <m:t>−1</m:t>
                                  </m:r>
                                </m:e>
                                <m:e>
                                  <m:r>
                                    <a:rPr lang="en-US" b="0" i="1" smtClean="0">
                                      <a:solidFill>
                                        <a:schemeClr val="accent3"/>
                                      </a:solidFill>
                                      <a:latin typeface="Cambria Math" panose="02040503050406030204" pitchFamily="18" charset="0"/>
                                    </a:rPr>
                                    <m:t>6</m:t>
                                  </m:r>
                                </m:e>
                              </m:mr>
                              <m:mr>
                                <m:e>
                                  <m:r>
                                    <a:rPr lang="en-US" b="0" i="1" smtClean="0">
                                      <a:solidFill>
                                        <a:schemeClr val="accent1"/>
                                      </a:solidFill>
                                      <a:latin typeface="Cambria Math" panose="02040503050406030204" pitchFamily="18" charset="0"/>
                                    </a:rPr>
                                    <m:t>6</m:t>
                                  </m:r>
                                </m:e>
                                <m:e>
                                  <m:r>
                                    <a:rPr lang="en-US" b="0" i="1" smtClean="0">
                                      <a:solidFill>
                                        <a:schemeClr val="accent2"/>
                                      </a:solidFill>
                                      <a:latin typeface="Cambria Math" panose="02040503050406030204" pitchFamily="18" charset="0"/>
                                    </a:rPr>
                                    <m:t>4</m:t>
                                  </m:r>
                                </m:e>
                                <m:e>
                                  <m:r>
                                    <a:rPr lang="en-US" b="0" i="1" smtClean="0">
                                      <a:solidFill>
                                        <a:schemeClr val="accent3"/>
                                      </a:solidFill>
                                      <a:latin typeface="Cambria Math" panose="02040503050406030204" pitchFamily="18" charset="0"/>
                                    </a:rPr>
                                    <m:t>−5</m:t>
                                  </m:r>
                                </m:e>
                              </m:mr>
                              <m:mr>
                                <m:e>
                                  <m:r>
                                    <a:rPr lang="en-US" b="0" i="1" smtClean="0">
                                      <a:solidFill>
                                        <a:schemeClr val="accent1"/>
                                      </a:solidFill>
                                      <a:latin typeface="Cambria Math" panose="02040503050406030204" pitchFamily="18" charset="0"/>
                                    </a:rPr>
                                    <m:t>−4</m:t>
                                  </m:r>
                                </m:e>
                                <m:e>
                                  <m:r>
                                    <a:rPr lang="en-US" b="0" i="1" smtClean="0">
                                      <a:solidFill>
                                        <a:schemeClr val="accent2"/>
                                      </a:solidFill>
                                      <a:latin typeface="Cambria Math" panose="02040503050406030204" pitchFamily="18" charset="0"/>
                                    </a:rPr>
                                    <m:t>−2</m:t>
                                  </m:r>
                                </m:e>
                                <m:e>
                                  <m:r>
                                    <a:rPr lang="en-US" b="0" i="1" smtClean="0">
                                      <a:solidFill>
                                        <a:schemeClr val="accent3"/>
                                      </a:solidFill>
                                      <a:latin typeface="Cambria Math" panose="02040503050406030204" pitchFamily="18" charset="0"/>
                                    </a:rPr>
                                    <m:t>5</m:t>
                                  </m:r>
                                </m:e>
                              </m:mr>
                            </m:m>
                          </m:e>
                        </m:d>
                      </m:den>
                    </m:f>
                  </m:oMath>
                </a14:m>
                <a:endParaRPr lang="en-US" i="1" dirty="0"/>
              </a:p>
              <a:p>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solidFill>
                              <a:srgbClr val="C00000"/>
                            </a:solidFill>
                            <a:latin typeface="Cambria Math" panose="02040503050406030204" pitchFamily="18" charset="0"/>
                          </a:rPr>
                          <m:t>2</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−7</m:t>
                            </m:r>
                          </m:e>
                        </m:d>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5</m:t>
                            </m:r>
                          </m:e>
                        </m:d>
                        <m:r>
                          <a:rPr lang="en-US" b="0" i="1" smtClean="0">
                            <a:latin typeface="Cambria Math" panose="02040503050406030204" pitchFamily="18" charset="0"/>
                          </a:rPr>
                          <m:t>+</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−4</m:t>
                            </m:r>
                          </m:e>
                        </m:d>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−5</m:t>
                            </m:r>
                          </m:e>
                        </m:d>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−4</m:t>
                            </m:r>
                          </m:e>
                        </m:d>
                        <m:r>
                          <a:rPr lang="en-US" b="0" i="1" smtClean="0">
                            <a:latin typeface="Cambria Math" panose="02040503050406030204" pitchFamily="18" charset="0"/>
                          </a:rPr>
                          <m:t>+</m:t>
                        </m:r>
                        <m:r>
                          <a:rPr lang="en-US" b="0" i="1" smtClean="0">
                            <a:solidFill>
                              <a:srgbClr val="FFC000"/>
                            </a:solidFill>
                            <a:latin typeface="Cambria Math" panose="02040503050406030204" pitchFamily="18" charset="0"/>
                          </a:rPr>
                          <m:t>6</m:t>
                        </m:r>
                        <m:d>
                          <m:dPr>
                            <m:ctrlPr>
                              <a:rPr lang="en-US" b="0" i="1" smtClean="0">
                                <a:solidFill>
                                  <a:srgbClr val="FFC000"/>
                                </a:solidFill>
                                <a:latin typeface="Cambria Math" panose="02040503050406030204" pitchFamily="18" charset="0"/>
                              </a:rPr>
                            </m:ctrlPr>
                          </m:dPr>
                          <m:e>
                            <m:r>
                              <a:rPr lang="en-US" b="0" i="1" smtClean="0">
                                <a:solidFill>
                                  <a:srgbClr val="FFC000"/>
                                </a:solidFill>
                                <a:latin typeface="Cambria Math" panose="02040503050406030204" pitchFamily="18" charset="0"/>
                              </a:rPr>
                              <m:t>6</m:t>
                            </m:r>
                          </m:e>
                        </m:d>
                        <m:d>
                          <m:dPr>
                            <m:ctrlPr>
                              <a:rPr lang="en-US" b="0" i="1" smtClean="0">
                                <a:solidFill>
                                  <a:srgbClr val="FFC000"/>
                                </a:solidFill>
                                <a:latin typeface="Cambria Math" panose="02040503050406030204" pitchFamily="18" charset="0"/>
                              </a:rPr>
                            </m:ctrlPr>
                          </m:dPr>
                          <m:e>
                            <m:r>
                              <a:rPr lang="en-US" b="0" i="1" smtClean="0">
                                <a:solidFill>
                                  <a:srgbClr val="FFC000"/>
                                </a:solidFill>
                                <a:latin typeface="Cambria Math" panose="02040503050406030204" pitchFamily="18" charset="0"/>
                              </a:rPr>
                              <m:t>9</m:t>
                            </m:r>
                          </m:e>
                        </m:d>
                        <m:r>
                          <a:rPr lang="en-US" b="0" i="1" smtClean="0">
                            <a:latin typeface="Cambria Math" panose="02040503050406030204" pitchFamily="18" charset="0"/>
                          </a:rPr>
                          <m:t>−</m:t>
                        </m:r>
                        <m:r>
                          <a:rPr lang="en-US" b="0" i="1" smtClean="0">
                            <a:solidFill>
                              <a:srgbClr val="FFFF00"/>
                            </a:solidFill>
                            <a:latin typeface="Cambria Math" panose="02040503050406030204" pitchFamily="18" charset="0"/>
                          </a:rPr>
                          <m:t>(−4)</m:t>
                        </m:r>
                        <m:d>
                          <m:dPr>
                            <m:ctrlPr>
                              <a:rPr lang="en-US" b="0" i="1" smtClean="0">
                                <a:solidFill>
                                  <a:srgbClr val="FFFF00"/>
                                </a:solidFill>
                                <a:latin typeface="Cambria Math" panose="02040503050406030204" pitchFamily="18" charset="0"/>
                              </a:rPr>
                            </m:ctrlPr>
                          </m:dPr>
                          <m:e>
                            <m:r>
                              <a:rPr lang="en-US" b="0" i="1" smtClean="0">
                                <a:solidFill>
                                  <a:srgbClr val="FFFF00"/>
                                </a:solidFill>
                                <a:latin typeface="Cambria Math" panose="02040503050406030204" pitchFamily="18" charset="0"/>
                              </a:rPr>
                              <m:t>−7</m:t>
                            </m:r>
                          </m:e>
                        </m:d>
                        <m:d>
                          <m:dPr>
                            <m:ctrlPr>
                              <a:rPr lang="en-US" b="0" i="1" smtClean="0">
                                <a:solidFill>
                                  <a:srgbClr val="FFFF00"/>
                                </a:solidFill>
                                <a:latin typeface="Cambria Math" panose="02040503050406030204" pitchFamily="18" charset="0"/>
                              </a:rPr>
                            </m:ctrlPr>
                          </m:dPr>
                          <m:e>
                            <m:r>
                              <a:rPr lang="en-US" b="0" i="1" smtClean="0">
                                <a:solidFill>
                                  <a:srgbClr val="FFFF00"/>
                                </a:solidFill>
                                <a:latin typeface="Cambria Math" panose="02040503050406030204" pitchFamily="18" charset="0"/>
                              </a:rPr>
                              <m:t>6</m:t>
                            </m:r>
                          </m:e>
                        </m:d>
                        <m:r>
                          <a:rPr lang="en-US" b="0" i="1" smtClean="0">
                            <a:latin typeface="Cambria Math" panose="02040503050406030204" pitchFamily="18" charset="0"/>
                          </a:rPr>
                          <m:t>−</m:t>
                        </m:r>
                        <m:d>
                          <m:dPr>
                            <m:ctrlPr>
                              <a:rPr lang="en-US" b="0" i="1" smtClean="0">
                                <a:solidFill>
                                  <a:srgbClr val="92D050"/>
                                </a:solidFill>
                                <a:latin typeface="Cambria Math" panose="02040503050406030204" pitchFamily="18" charset="0"/>
                              </a:rPr>
                            </m:ctrlPr>
                          </m:dPr>
                          <m:e>
                            <m:r>
                              <a:rPr lang="en-US" b="0" i="1" smtClean="0">
                                <a:solidFill>
                                  <a:srgbClr val="92D050"/>
                                </a:solidFill>
                                <a:latin typeface="Cambria Math" panose="02040503050406030204" pitchFamily="18" charset="0"/>
                              </a:rPr>
                              <m:t>9</m:t>
                            </m:r>
                          </m:e>
                        </m:d>
                        <m:d>
                          <m:dPr>
                            <m:ctrlPr>
                              <a:rPr lang="en-US" b="0" i="1" smtClean="0">
                                <a:solidFill>
                                  <a:srgbClr val="92D050"/>
                                </a:solidFill>
                                <a:latin typeface="Cambria Math" panose="02040503050406030204" pitchFamily="18" charset="0"/>
                              </a:rPr>
                            </m:ctrlPr>
                          </m:dPr>
                          <m:e>
                            <m:r>
                              <a:rPr lang="en-US" b="0" i="1" smtClean="0">
                                <a:solidFill>
                                  <a:srgbClr val="92D050"/>
                                </a:solidFill>
                                <a:latin typeface="Cambria Math" panose="02040503050406030204" pitchFamily="18" charset="0"/>
                              </a:rPr>
                              <m:t>−5</m:t>
                            </m:r>
                          </m:e>
                        </m:d>
                        <m:d>
                          <m:dPr>
                            <m:ctrlPr>
                              <a:rPr lang="en-US" b="0" i="1" smtClean="0">
                                <a:solidFill>
                                  <a:srgbClr val="92D050"/>
                                </a:solidFill>
                                <a:latin typeface="Cambria Math" panose="02040503050406030204" pitchFamily="18" charset="0"/>
                              </a:rPr>
                            </m:ctrlPr>
                          </m:dPr>
                          <m:e>
                            <m:r>
                              <a:rPr lang="en-US" b="0" i="1" smtClean="0">
                                <a:solidFill>
                                  <a:srgbClr val="92D050"/>
                                </a:solidFill>
                                <a:latin typeface="Cambria Math" panose="02040503050406030204" pitchFamily="18" charset="0"/>
                              </a:rPr>
                              <m:t>2</m:t>
                            </m:r>
                          </m:e>
                        </m:d>
                        <m:r>
                          <a:rPr lang="en-US" b="0" i="1" smtClean="0">
                            <a:latin typeface="Cambria Math" panose="02040503050406030204" pitchFamily="18" charset="0"/>
                          </a:rPr>
                          <m:t>−</m:t>
                        </m:r>
                        <m:r>
                          <a:rPr lang="en-US" b="0" i="1" smtClean="0">
                            <a:solidFill>
                              <a:srgbClr val="00B050"/>
                            </a:solidFill>
                            <a:latin typeface="Cambria Math" panose="02040503050406030204" pitchFamily="18" charset="0"/>
                          </a:rPr>
                          <m:t>5</m:t>
                        </m:r>
                        <m:d>
                          <m:dPr>
                            <m:ctrlPr>
                              <a:rPr lang="en-US" b="0"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6</m:t>
                            </m:r>
                          </m:e>
                        </m:d>
                        <m:d>
                          <m:dPr>
                            <m:ctrlPr>
                              <a:rPr lang="en-US" b="0"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−4</m:t>
                            </m:r>
                          </m:e>
                        </m:d>
                      </m:num>
                      <m:den>
                        <m:r>
                          <a:rPr lang="en-US" b="0" i="1" smtClean="0">
                            <a:solidFill>
                              <a:srgbClr val="00B0F0"/>
                            </a:solidFill>
                            <a:latin typeface="Cambria Math" panose="02040503050406030204" pitchFamily="18" charset="0"/>
                          </a:rPr>
                          <m:t>2</m:t>
                        </m:r>
                        <m:d>
                          <m:dPr>
                            <m:ctrlPr>
                              <a:rPr lang="en-US" b="0" i="1" smtClean="0">
                                <a:solidFill>
                                  <a:srgbClr val="00B0F0"/>
                                </a:solidFill>
                                <a:latin typeface="Cambria Math" panose="02040503050406030204" pitchFamily="18" charset="0"/>
                              </a:rPr>
                            </m:ctrlPr>
                          </m:dPr>
                          <m:e>
                            <m:r>
                              <a:rPr lang="en-US" b="0" i="1" smtClean="0">
                                <a:solidFill>
                                  <a:srgbClr val="00B0F0"/>
                                </a:solidFill>
                                <a:latin typeface="Cambria Math" panose="02040503050406030204" pitchFamily="18" charset="0"/>
                              </a:rPr>
                              <m:t>4</m:t>
                            </m:r>
                          </m:e>
                        </m:d>
                        <m:d>
                          <m:dPr>
                            <m:ctrlPr>
                              <a:rPr lang="en-US" b="0" i="1" smtClean="0">
                                <a:solidFill>
                                  <a:srgbClr val="00B0F0"/>
                                </a:solidFill>
                                <a:latin typeface="Cambria Math" panose="02040503050406030204" pitchFamily="18" charset="0"/>
                              </a:rPr>
                            </m:ctrlPr>
                          </m:dPr>
                          <m:e>
                            <m:r>
                              <a:rPr lang="en-US" b="0" i="1" smtClean="0">
                                <a:solidFill>
                                  <a:srgbClr val="00B0F0"/>
                                </a:solidFill>
                                <a:latin typeface="Cambria Math" panose="02040503050406030204" pitchFamily="18" charset="0"/>
                              </a:rPr>
                              <m:t>5</m:t>
                            </m:r>
                          </m:e>
                        </m:d>
                        <m:r>
                          <a:rPr lang="en-US" b="0" i="1" smtClean="0">
                            <a:latin typeface="Cambria Math" panose="02040503050406030204" pitchFamily="18" charset="0"/>
                          </a:rPr>
                          <m:t>+</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−1</m:t>
                            </m:r>
                          </m:e>
                        </m:d>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−5</m:t>
                            </m:r>
                          </m:e>
                        </m:d>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−4</m:t>
                            </m:r>
                          </m:e>
                        </m:d>
                        <m:r>
                          <a:rPr lang="en-US" b="0" i="1" smtClean="0">
                            <a:latin typeface="Cambria Math" panose="02040503050406030204" pitchFamily="18" charset="0"/>
                          </a:rPr>
                          <m:t>+</m:t>
                        </m:r>
                        <m:r>
                          <a:rPr lang="en-US" b="0" i="1" smtClean="0">
                            <a:solidFill>
                              <a:schemeClr val="bg2">
                                <a:lumMod val="60000"/>
                                <a:lumOff val="40000"/>
                              </a:schemeClr>
                            </a:solidFill>
                            <a:latin typeface="Cambria Math" panose="02040503050406030204" pitchFamily="18" charset="0"/>
                          </a:rPr>
                          <m:t>6</m:t>
                        </m:r>
                        <m:d>
                          <m:dPr>
                            <m:ctrlPr>
                              <a:rPr lang="en-US" b="0" i="1" smtClean="0">
                                <a:solidFill>
                                  <a:schemeClr val="bg2">
                                    <a:lumMod val="60000"/>
                                    <a:lumOff val="40000"/>
                                  </a:schemeClr>
                                </a:solidFill>
                                <a:latin typeface="Cambria Math" panose="02040503050406030204" pitchFamily="18" charset="0"/>
                              </a:rPr>
                            </m:ctrlPr>
                          </m:dPr>
                          <m:e>
                            <m:r>
                              <a:rPr lang="en-US" b="0" i="1" smtClean="0">
                                <a:solidFill>
                                  <a:schemeClr val="bg2">
                                    <a:lumMod val="60000"/>
                                    <a:lumOff val="40000"/>
                                  </a:schemeClr>
                                </a:solidFill>
                                <a:latin typeface="Cambria Math" panose="02040503050406030204" pitchFamily="18" charset="0"/>
                              </a:rPr>
                              <m:t>6</m:t>
                            </m:r>
                          </m:e>
                        </m:d>
                        <m:d>
                          <m:dPr>
                            <m:ctrlPr>
                              <a:rPr lang="en-US" b="0" i="1" smtClean="0">
                                <a:solidFill>
                                  <a:schemeClr val="bg2">
                                    <a:lumMod val="60000"/>
                                    <a:lumOff val="40000"/>
                                  </a:schemeClr>
                                </a:solidFill>
                                <a:latin typeface="Cambria Math" panose="02040503050406030204" pitchFamily="18" charset="0"/>
                              </a:rPr>
                            </m:ctrlPr>
                          </m:dPr>
                          <m:e>
                            <m:r>
                              <a:rPr lang="en-US" b="0" i="1" smtClean="0">
                                <a:solidFill>
                                  <a:schemeClr val="bg2">
                                    <a:lumMod val="60000"/>
                                    <a:lumOff val="40000"/>
                                  </a:schemeClr>
                                </a:solidFill>
                                <a:latin typeface="Cambria Math" panose="02040503050406030204" pitchFamily="18" charset="0"/>
                              </a:rPr>
                              <m:t>−2</m:t>
                            </m:r>
                          </m:e>
                        </m:d>
                        <m:r>
                          <a:rPr lang="en-US" b="0" i="1" smtClean="0">
                            <a:latin typeface="Cambria Math" panose="02040503050406030204" pitchFamily="18" charset="0"/>
                          </a:rPr>
                          <m:t>−</m:t>
                        </m:r>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−4</m:t>
                            </m:r>
                          </m:e>
                        </m:d>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4</m:t>
                            </m:r>
                          </m:e>
                        </m:d>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6</m:t>
                            </m:r>
                          </m:e>
                        </m:d>
                        <m:r>
                          <a:rPr lang="en-US" b="0" i="1" smtClean="0">
                            <a:latin typeface="Cambria Math" panose="02040503050406030204" pitchFamily="18" charset="0"/>
                          </a:rPr>
                          <m:t>−</m:t>
                        </m:r>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−2</m:t>
                            </m:r>
                          </m:e>
                        </m:d>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−5</m:t>
                            </m:r>
                          </m:e>
                        </m:d>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2</m:t>
                            </m:r>
                          </m:e>
                        </m:d>
                        <m:r>
                          <a:rPr lang="en-US" b="0" i="1" smtClean="0">
                            <a:latin typeface="Cambria Math" panose="02040503050406030204" pitchFamily="18" charset="0"/>
                          </a:rPr>
                          <m:t>−</m:t>
                        </m:r>
                        <m:r>
                          <a:rPr lang="en-US" b="0" i="1" smtClean="0">
                            <a:solidFill>
                              <a:schemeClr val="accent6"/>
                            </a:solidFill>
                            <a:latin typeface="Cambria Math" panose="02040503050406030204" pitchFamily="18" charset="0"/>
                          </a:rPr>
                          <m:t>5</m:t>
                        </m:r>
                        <m:d>
                          <m:dPr>
                            <m:ctrlPr>
                              <a:rPr lang="en-US" b="0" i="1" smtClean="0">
                                <a:solidFill>
                                  <a:schemeClr val="accent6"/>
                                </a:solidFill>
                                <a:latin typeface="Cambria Math" panose="02040503050406030204" pitchFamily="18" charset="0"/>
                              </a:rPr>
                            </m:ctrlPr>
                          </m:dPr>
                          <m:e>
                            <m:r>
                              <a:rPr lang="en-US" b="0" i="1" smtClean="0">
                                <a:solidFill>
                                  <a:schemeClr val="accent6"/>
                                </a:solidFill>
                                <a:latin typeface="Cambria Math" panose="02040503050406030204" pitchFamily="18" charset="0"/>
                              </a:rPr>
                              <m:t>6</m:t>
                            </m:r>
                          </m:e>
                        </m:d>
                        <m:d>
                          <m:dPr>
                            <m:ctrlPr>
                              <a:rPr lang="en-US" b="0" i="1" smtClean="0">
                                <a:solidFill>
                                  <a:schemeClr val="accent6"/>
                                </a:solidFill>
                                <a:latin typeface="Cambria Math" panose="02040503050406030204" pitchFamily="18" charset="0"/>
                              </a:rPr>
                            </m:ctrlPr>
                          </m:dPr>
                          <m:e>
                            <m:r>
                              <a:rPr lang="en-US" b="0" i="1" smtClean="0">
                                <a:solidFill>
                                  <a:schemeClr val="accent6"/>
                                </a:solidFill>
                                <a:latin typeface="Cambria Math" panose="02040503050406030204" pitchFamily="18" charset="0"/>
                              </a:rPr>
                              <m:t>−1</m:t>
                            </m:r>
                          </m:e>
                        </m:d>
                      </m:den>
                    </m:f>
                  </m:oMath>
                </a14:m>
                <a:endParaRPr lang="en-US" i="1" dirty="0"/>
              </a:p>
              <a:p>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solidFill>
                              <a:srgbClr val="C00000"/>
                            </a:solidFill>
                            <a:latin typeface="Cambria Math" panose="02040503050406030204" pitchFamily="18" charset="0"/>
                          </a:rPr>
                          <m:t>−70</m:t>
                        </m:r>
                        <m:r>
                          <a:rPr lang="en-US" b="0" i="1" smtClean="0">
                            <a:latin typeface="Cambria Math" panose="02040503050406030204" pitchFamily="18" charset="0"/>
                          </a:rPr>
                          <m:t>+</m:t>
                        </m:r>
                        <m:r>
                          <a:rPr lang="en-US" b="0" i="1" smtClean="0">
                            <a:solidFill>
                              <a:srgbClr val="FF0000"/>
                            </a:solidFill>
                            <a:latin typeface="Cambria Math" panose="02040503050406030204" pitchFamily="18" charset="0"/>
                          </a:rPr>
                          <m:t>(−80)</m:t>
                        </m:r>
                        <m:r>
                          <a:rPr lang="en-US" b="0" i="1" smtClean="0">
                            <a:latin typeface="Cambria Math" panose="02040503050406030204" pitchFamily="18" charset="0"/>
                          </a:rPr>
                          <m:t>+</m:t>
                        </m:r>
                        <m:r>
                          <a:rPr lang="en-US" b="0" i="1" smtClean="0">
                            <a:solidFill>
                              <a:srgbClr val="FFC000"/>
                            </a:solidFill>
                            <a:latin typeface="Cambria Math" panose="02040503050406030204" pitchFamily="18" charset="0"/>
                          </a:rPr>
                          <m:t>324</m:t>
                        </m:r>
                        <m:r>
                          <a:rPr lang="en-US" b="0" i="1" smtClean="0">
                            <a:latin typeface="Cambria Math" panose="02040503050406030204" pitchFamily="18" charset="0"/>
                          </a:rPr>
                          <m:t>−</m:t>
                        </m:r>
                        <m:r>
                          <a:rPr lang="en-US" b="0" i="1" smtClean="0">
                            <a:solidFill>
                              <a:srgbClr val="FFFF00"/>
                            </a:solidFill>
                            <a:latin typeface="Cambria Math" panose="02040503050406030204" pitchFamily="18" charset="0"/>
                          </a:rPr>
                          <m:t>168</m:t>
                        </m:r>
                        <m:r>
                          <a:rPr lang="en-US" b="0" i="1" smtClean="0">
                            <a:latin typeface="Cambria Math" panose="02040503050406030204" pitchFamily="18" charset="0"/>
                          </a:rPr>
                          <m:t>−</m:t>
                        </m:r>
                        <m:d>
                          <m:dPr>
                            <m:ctrlPr>
                              <a:rPr lang="en-US" b="0" i="1" smtClean="0">
                                <a:solidFill>
                                  <a:srgbClr val="92D050"/>
                                </a:solidFill>
                                <a:latin typeface="Cambria Math" panose="02040503050406030204" pitchFamily="18" charset="0"/>
                              </a:rPr>
                            </m:ctrlPr>
                          </m:dPr>
                          <m:e>
                            <m:r>
                              <a:rPr lang="en-US" b="0" i="1" smtClean="0">
                                <a:solidFill>
                                  <a:srgbClr val="92D050"/>
                                </a:solidFill>
                                <a:latin typeface="Cambria Math" panose="02040503050406030204" pitchFamily="18" charset="0"/>
                              </a:rPr>
                              <m:t>−90</m:t>
                            </m:r>
                          </m:e>
                        </m:d>
                        <m:r>
                          <a:rPr lang="en-US" b="0" i="1" smtClean="0">
                            <a:latin typeface="Cambria Math" panose="02040503050406030204" pitchFamily="18" charset="0"/>
                          </a:rPr>
                          <m:t>−</m:t>
                        </m:r>
                        <m:r>
                          <a:rPr lang="en-US" b="0" i="1" smtClean="0">
                            <a:solidFill>
                              <a:srgbClr val="00B050"/>
                            </a:solidFill>
                            <a:latin typeface="Cambria Math" panose="02040503050406030204" pitchFamily="18" charset="0"/>
                          </a:rPr>
                          <m:t>(−120)</m:t>
                        </m:r>
                      </m:num>
                      <m:den>
                        <m:r>
                          <a:rPr lang="en-US" b="0" i="1" smtClean="0">
                            <a:solidFill>
                              <a:srgbClr val="00B0F0"/>
                            </a:solidFill>
                            <a:latin typeface="Cambria Math" panose="02040503050406030204" pitchFamily="18" charset="0"/>
                          </a:rPr>
                          <m:t>40</m:t>
                        </m:r>
                        <m:r>
                          <a:rPr lang="en-US" b="0" i="1" smtClean="0">
                            <a:latin typeface="Cambria Math" panose="02040503050406030204" pitchFamily="18" charset="0"/>
                          </a:rPr>
                          <m:t>+</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−20</m:t>
                            </m:r>
                          </m:e>
                        </m:d>
                        <m:r>
                          <a:rPr lang="en-US" b="0" i="1" smtClean="0">
                            <a:latin typeface="Cambria Math" panose="02040503050406030204" pitchFamily="18" charset="0"/>
                          </a:rPr>
                          <m:t>+</m:t>
                        </m:r>
                        <m:d>
                          <m:dPr>
                            <m:ctrlPr>
                              <a:rPr lang="en-US" b="0" i="1" smtClean="0">
                                <a:solidFill>
                                  <a:schemeClr val="bg2">
                                    <a:lumMod val="60000"/>
                                    <a:lumOff val="40000"/>
                                  </a:schemeClr>
                                </a:solidFill>
                                <a:latin typeface="Cambria Math" panose="02040503050406030204" pitchFamily="18" charset="0"/>
                              </a:rPr>
                            </m:ctrlPr>
                          </m:dPr>
                          <m:e>
                            <m:r>
                              <a:rPr lang="en-US" b="0" i="1" smtClean="0">
                                <a:solidFill>
                                  <a:schemeClr val="bg2">
                                    <a:lumMod val="60000"/>
                                    <a:lumOff val="40000"/>
                                  </a:schemeClr>
                                </a:solidFill>
                                <a:latin typeface="Cambria Math" panose="02040503050406030204" pitchFamily="18" charset="0"/>
                              </a:rPr>
                              <m:t>−72</m:t>
                            </m:r>
                          </m:e>
                        </m:d>
                        <m:r>
                          <a:rPr lang="en-US" b="0" i="1" smtClean="0">
                            <a:latin typeface="Cambria Math" panose="02040503050406030204" pitchFamily="18" charset="0"/>
                          </a:rPr>
                          <m:t>−</m:t>
                        </m:r>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−96</m:t>
                            </m:r>
                          </m:e>
                        </m:d>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20</m:t>
                        </m:r>
                        <m:r>
                          <a:rPr lang="en-US" b="0" i="1" smtClean="0">
                            <a:latin typeface="Cambria Math" panose="02040503050406030204" pitchFamily="18" charset="0"/>
                          </a:rPr>
                          <m:t>−</m:t>
                        </m:r>
                        <m:d>
                          <m:dPr>
                            <m:ctrlPr>
                              <a:rPr lang="en-US" b="0" i="1" smtClean="0">
                                <a:solidFill>
                                  <a:schemeClr val="accent6"/>
                                </a:solidFill>
                                <a:latin typeface="Cambria Math" panose="02040503050406030204" pitchFamily="18" charset="0"/>
                              </a:rPr>
                            </m:ctrlPr>
                          </m:dPr>
                          <m:e>
                            <m:r>
                              <a:rPr lang="en-US" b="0" i="1" smtClean="0">
                                <a:solidFill>
                                  <a:schemeClr val="accent6"/>
                                </a:solidFill>
                                <a:latin typeface="Cambria Math" panose="02040503050406030204" pitchFamily="18" charset="0"/>
                              </a:rPr>
                              <m:t>−30</m:t>
                            </m:r>
                          </m:e>
                        </m:d>
                      </m:den>
                    </m:f>
                  </m:oMath>
                </a14:m>
                <a:endParaRPr lang="en-US" b="0" i="1" dirty="0"/>
              </a:p>
              <a:p>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216</m:t>
                        </m:r>
                      </m:num>
                      <m:den>
                        <m:r>
                          <a:rPr lang="en-US" b="0" i="1" smtClean="0">
                            <a:latin typeface="Cambria Math" panose="02040503050406030204" pitchFamily="18" charset="0"/>
                          </a:rPr>
                          <m:t>54</m:t>
                        </m:r>
                      </m:den>
                    </m:f>
                    <m:r>
                      <a:rPr lang="en-US" b="0" i="1" smtClean="0">
                        <a:latin typeface="Cambria Math" panose="02040503050406030204" pitchFamily="18" charset="0"/>
                      </a:rPr>
                      <m:t>=4</m:t>
                    </m:r>
                  </m:oMath>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971550"/>
                <a:ext cx="9144000" cy="4171950"/>
              </a:xfr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76400" y="1962150"/>
                <a:ext cx="1447800" cy="13447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50" b="0" i="1" smtClean="0">
                              <a:latin typeface="Cambria Math" panose="02040503050406030204" pitchFamily="18" charset="0"/>
                            </a:rPr>
                          </m:ctrlPr>
                        </m:fPr>
                        <m:num>
                          <m:m>
                            <m:mPr>
                              <m:plcHide m:val="on"/>
                              <m:mcs>
                                <m:mc>
                                  <m:mcPr>
                                    <m:count m:val="2"/>
                                    <m:mcJc m:val="center"/>
                                  </m:mcPr>
                                </m:mc>
                              </m:mcs>
                              <m:ctrlPr>
                                <a:rPr lang="en-US" sz="1450" b="0" i="1" smtClean="0">
                                  <a:latin typeface="Cambria Math" panose="02040503050406030204" pitchFamily="18" charset="0"/>
                                </a:rPr>
                              </m:ctrlPr>
                            </m:mPr>
                            <m:mr>
                              <m:e>
                                <m:r>
                                  <a:rPr lang="en-US" sz="1450" b="0" i="1" smtClean="0">
                                    <a:solidFill>
                                      <a:schemeClr val="accent1"/>
                                    </a:solidFill>
                                    <a:latin typeface="Cambria Math" panose="02040503050406030204" pitchFamily="18" charset="0"/>
                                  </a:rPr>
                                  <m:t>2</m:t>
                                </m:r>
                              </m:e>
                              <m:e>
                                <m:r>
                                  <a:rPr lang="en-US" sz="1450" b="0" i="1" smtClean="0">
                                    <a:solidFill>
                                      <a:schemeClr val="accent4"/>
                                    </a:solidFill>
                                    <a:latin typeface="Cambria Math" panose="02040503050406030204" pitchFamily="18" charset="0"/>
                                  </a:rPr>
                                  <m:t>−4</m:t>
                                </m:r>
                              </m:e>
                            </m:mr>
                            <m:mr>
                              <m:e>
                                <m:r>
                                  <a:rPr lang="en-US" sz="1450" b="0" i="1" smtClean="0">
                                    <a:solidFill>
                                      <a:schemeClr val="accent1"/>
                                    </a:solidFill>
                                    <a:latin typeface="Cambria Math" panose="02040503050406030204" pitchFamily="18" charset="0"/>
                                  </a:rPr>
                                  <m:t>6</m:t>
                                </m:r>
                              </m:e>
                              <m:e>
                                <m:r>
                                  <a:rPr lang="en-US" sz="1450" b="0" i="1" smtClean="0">
                                    <a:solidFill>
                                      <a:schemeClr val="accent4"/>
                                    </a:solidFill>
                                    <a:latin typeface="Cambria Math" panose="02040503050406030204" pitchFamily="18" charset="0"/>
                                  </a:rPr>
                                  <m:t>−7</m:t>
                                </m:r>
                              </m:e>
                            </m:mr>
                            <m:mr>
                              <m:e>
                                <m:r>
                                  <a:rPr lang="en-US" sz="1450" b="0" i="1" smtClean="0">
                                    <a:solidFill>
                                      <a:schemeClr val="accent1"/>
                                    </a:solidFill>
                                    <a:latin typeface="Cambria Math" panose="02040503050406030204" pitchFamily="18" charset="0"/>
                                  </a:rPr>
                                  <m:t>−4</m:t>
                                </m:r>
                              </m:e>
                              <m:e>
                                <m:r>
                                  <a:rPr lang="en-US" sz="1450" b="0" i="1" smtClean="0">
                                    <a:solidFill>
                                      <a:schemeClr val="accent4"/>
                                    </a:solidFill>
                                    <a:latin typeface="Cambria Math" panose="02040503050406030204" pitchFamily="18" charset="0"/>
                                  </a:rPr>
                                  <m:t>9</m:t>
                                </m:r>
                              </m:e>
                            </m:mr>
                          </m:m>
                        </m:num>
                        <m:den>
                          <m:m>
                            <m:mPr>
                              <m:plcHide m:val="on"/>
                              <m:mcs>
                                <m:mc>
                                  <m:mcPr>
                                    <m:count m:val="2"/>
                                    <m:mcJc m:val="center"/>
                                  </m:mcPr>
                                </m:mc>
                              </m:mcs>
                              <m:ctrlPr>
                                <a:rPr lang="en-US" sz="1450" b="0" i="1" smtClean="0">
                                  <a:latin typeface="Cambria Math" panose="02040503050406030204" pitchFamily="18" charset="0"/>
                                </a:rPr>
                              </m:ctrlPr>
                            </m:mPr>
                            <m:mr>
                              <m:e>
                                <m:r>
                                  <a:rPr lang="en-US" sz="1450" b="0" i="1" smtClean="0">
                                    <a:solidFill>
                                      <a:schemeClr val="accent1"/>
                                    </a:solidFill>
                                    <a:latin typeface="Cambria Math" panose="02040503050406030204" pitchFamily="18" charset="0"/>
                                  </a:rPr>
                                  <m:t>2</m:t>
                                </m:r>
                              </m:e>
                              <m:e>
                                <m:r>
                                  <a:rPr lang="en-US" sz="1450" b="0" i="1" smtClean="0">
                                    <a:solidFill>
                                      <a:schemeClr val="accent2"/>
                                    </a:solidFill>
                                    <a:latin typeface="Cambria Math" panose="02040503050406030204" pitchFamily="18" charset="0"/>
                                  </a:rPr>
                                  <m:t>−1</m:t>
                                </m:r>
                              </m:e>
                            </m:mr>
                            <m:mr>
                              <m:e>
                                <m:r>
                                  <a:rPr lang="en-US" sz="1450" b="0" i="1" smtClean="0">
                                    <a:solidFill>
                                      <a:schemeClr val="accent1"/>
                                    </a:solidFill>
                                    <a:latin typeface="Cambria Math" panose="02040503050406030204" pitchFamily="18" charset="0"/>
                                  </a:rPr>
                                  <m:t>6</m:t>
                                </m:r>
                              </m:e>
                              <m:e>
                                <m:r>
                                  <a:rPr lang="en-US" sz="1450" b="0" i="1" smtClean="0">
                                    <a:solidFill>
                                      <a:schemeClr val="accent2"/>
                                    </a:solidFill>
                                    <a:latin typeface="Cambria Math" panose="02040503050406030204" pitchFamily="18" charset="0"/>
                                  </a:rPr>
                                  <m:t>4</m:t>
                                </m:r>
                              </m:e>
                            </m:mr>
                            <m:mr>
                              <m:e>
                                <m:r>
                                  <a:rPr lang="en-US" sz="1450" b="0" i="1" smtClean="0">
                                    <a:solidFill>
                                      <a:schemeClr val="accent1"/>
                                    </a:solidFill>
                                    <a:latin typeface="Cambria Math" panose="02040503050406030204" pitchFamily="18" charset="0"/>
                                  </a:rPr>
                                  <m:t>−4</m:t>
                                </m:r>
                              </m:e>
                              <m:e>
                                <m:r>
                                  <a:rPr lang="en-US" sz="1450" b="0" i="1" smtClean="0">
                                    <a:solidFill>
                                      <a:schemeClr val="accent2"/>
                                    </a:solidFill>
                                    <a:latin typeface="Cambria Math" panose="02040503050406030204" pitchFamily="18" charset="0"/>
                                  </a:rPr>
                                  <m:t>−2</m:t>
                                </m:r>
                              </m:e>
                            </m:mr>
                          </m:m>
                        </m:den>
                      </m:f>
                    </m:oMath>
                  </m:oMathPara>
                </a14:m>
                <a:endParaRPr lang="en-US" sz="1450" dirty="0"/>
              </a:p>
            </p:txBody>
          </p:sp>
        </mc:Choice>
        <mc:Fallback xmlns="">
          <p:sp>
            <p:nvSpPr>
              <p:cNvPr id="4" name="TextBox 3"/>
              <p:cNvSpPr txBox="1">
                <a:spLocks noRot="1" noChangeAspect="1" noMove="1" noResize="1" noEditPoints="1" noAdjustHandles="1" noChangeArrowheads="1" noChangeShapeType="1" noTextEdit="1"/>
              </p:cNvSpPr>
              <p:nvPr/>
            </p:nvSpPr>
            <p:spPr>
              <a:xfrm>
                <a:off x="1676400" y="1962150"/>
                <a:ext cx="1447800" cy="1344792"/>
              </a:xfrm>
              <a:prstGeom prst="rect">
                <a:avLst/>
              </a:prstGeom>
              <a:blipFill>
                <a:blip r:embed="rId7"/>
                <a:stretch>
                  <a:fillRect/>
                </a:stretch>
              </a:blipFill>
            </p:spPr>
            <p:txBody>
              <a:bodyPr/>
              <a:lstStyle/>
              <a:p>
                <a:r>
                  <a:rPr lang="en-US">
                    <a:noFill/>
                  </a:rPr>
                  <a:t> </a:t>
                </a:r>
              </a:p>
            </p:txBody>
          </p:sp>
        </mc:Fallback>
      </mc:AlternateContent>
      <p:cxnSp>
        <p:nvCxnSpPr>
          <p:cNvPr id="8" name="Straight Connector 7"/>
          <p:cNvCxnSpPr/>
          <p:nvPr/>
        </p:nvCxnSpPr>
        <p:spPr>
          <a:xfrm>
            <a:off x="895350" y="2038350"/>
            <a:ext cx="933450" cy="5334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2038350"/>
            <a:ext cx="91440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52600" y="2038350"/>
            <a:ext cx="914400" cy="533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76300" y="2101146"/>
            <a:ext cx="952500" cy="47060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352550" y="2114550"/>
            <a:ext cx="857250" cy="4572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714500" y="2038350"/>
            <a:ext cx="952500" cy="51999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0" y="2571750"/>
            <a:ext cx="990600" cy="609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95400" y="2647950"/>
            <a:ext cx="914400" cy="533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52600" y="2647950"/>
            <a:ext cx="914400" cy="53340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76300" y="2710746"/>
            <a:ext cx="914400" cy="47060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352550" y="2724150"/>
            <a:ext cx="857250" cy="4572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714500" y="2647950"/>
            <a:ext cx="952500" cy="51999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6550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3000"/>
                            </p:stCondLst>
                            <p:childTnLst>
                              <p:par>
                                <p:cTn id="42" presetID="22" presetClass="entr" presetSubtype="8"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000"/>
                            </p:stCondLst>
                            <p:childTnLst>
                              <p:par>
                                <p:cTn id="50" presetID="22" presetClass="entr" presetSubtype="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extLst mod="1"/>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3.7 Determinants and Cramer's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971550"/>
                <a:ext cx="9144000" cy="4171950"/>
              </a:xfrm>
            </p:spPr>
            <p:txBody>
              <a:bodyPr>
                <a:normAutofit fontScale="85000" lnSpcReduction="10000"/>
              </a:bodyPr>
              <a:lstStyle/>
              <a:p>
                <a14:m>
                  <m:oMath xmlns:m="http://schemas.openxmlformats.org/officeDocument/2006/math">
                    <m:eqArr>
                      <m:eqArrPr>
                        <m:ctrlPr>
                          <a:rPr lang="en-US" b="0" i="1" smtClean="0">
                            <a:latin typeface="Cambria Math" panose="02040503050406030204" pitchFamily="18" charset="0"/>
                          </a:rPr>
                        </m:ctrlPr>
                      </m:eqArrPr>
                      <m:e>
                        <m:r>
                          <a:rPr lang="en-US" b="0" i="1" smtClean="0">
                            <a:latin typeface="Cambria Math" panose="02040503050406030204" pitchFamily="18" charset="0"/>
                          </a:rPr>
                          <m:t>&amp;</m:t>
                        </m:r>
                        <m:r>
                          <a:rPr lang="en-US" i="1" smtClean="0">
                            <a:solidFill>
                              <a:schemeClr val="accent1"/>
                            </a:solidFill>
                            <a:latin typeface="Cambria Math" panose="02040503050406030204" pitchFamily="18" charset="0"/>
                          </a:rPr>
                          <m:t>2</m:t>
                        </m:r>
                        <m:r>
                          <a:rPr lang="en-US" b="0" i="1" smtClean="0">
                            <a:latin typeface="Cambria Math" panose="02040503050406030204" pitchFamily="18" charset="0"/>
                          </a:rPr>
                          <m:t>&amp;</m:t>
                        </m:r>
                        <m:r>
                          <a:rPr lang="en-US" i="1">
                            <a:latin typeface="Cambria Math" panose="02040503050406030204" pitchFamily="18" charset="0"/>
                          </a:rPr>
                          <m:t>𝑥</m:t>
                        </m:r>
                        <m:r>
                          <a:rPr lang="en-US" b="0" i="1" smtClean="0">
                            <a:latin typeface="Cambria Math" panose="02040503050406030204" pitchFamily="18" charset="0"/>
                          </a:rPr>
                          <m:t>&amp;</m:t>
                        </m:r>
                        <m:r>
                          <a:rPr lang="en-US" i="1" smtClean="0">
                            <a:solidFill>
                              <a:schemeClr val="accent2"/>
                            </a:solidFill>
                            <a:latin typeface="Cambria Math" panose="02040503050406030204" pitchFamily="18" charset="0"/>
                          </a:rPr>
                          <m:t>−</m:t>
                        </m:r>
                        <m:r>
                          <a:rPr lang="en-US" b="0" i="1" smtClean="0">
                            <a:latin typeface="Cambria Math" panose="02040503050406030204" pitchFamily="18" charset="0"/>
                          </a:rPr>
                          <m:t>&amp;</m:t>
                        </m:r>
                        <m:r>
                          <a:rPr lang="en-US" b="0" i="1" smtClean="0">
                            <a:solidFill>
                              <a:schemeClr val="accent2"/>
                            </a:solidFill>
                            <a:latin typeface="Cambria Math" panose="02040503050406030204" pitchFamily="18" charset="0"/>
                          </a:rPr>
                          <m:t>1</m:t>
                        </m:r>
                        <m:r>
                          <a:rPr lang="en-US" b="0" i="1" smtClean="0">
                            <a:latin typeface="Cambria Math" panose="02040503050406030204" pitchFamily="18" charset="0"/>
                          </a:rPr>
                          <m:t>&amp;</m:t>
                        </m:r>
                        <m:r>
                          <a:rPr lang="en-US" i="1">
                            <a:latin typeface="Cambria Math" panose="02040503050406030204" pitchFamily="18" charset="0"/>
                          </a:rPr>
                          <m:t>𝑦</m:t>
                        </m:r>
                        <m:r>
                          <a:rPr lang="en-US" b="0" i="1" smtClean="0">
                            <a:latin typeface="Cambria Math" panose="02040503050406030204" pitchFamily="18" charset="0"/>
                          </a:rPr>
                          <m:t>&amp;</m:t>
                        </m:r>
                        <m:r>
                          <a:rPr lang="en-US" i="1">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3"/>
                            </a:solidFill>
                            <a:latin typeface="Cambria Math" panose="02040503050406030204" pitchFamily="18" charset="0"/>
                          </a:rPr>
                          <m:t>6</m:t>
                        </m:r>
                        <m:r>
                          <a:rPr lang="en-US" b="0" i="1" smtClean="0">
                            <a:latin typeface="Cambria Math" panose="02040503050406030204" pitchFamily="18" charset="0"/>
                          </a:rPr>
                          <m:t>&amp;</m:t>
                        </m:r>
                        <m:r>
                          <a:rPr lang="en-US" i="1">
                            <a:latin typeface="Cambria Math" panose="02040503050406030204" pitchFamily="18" charset="0"/>
                          </a:rPr>
                          <m:t>𝑧</m:t>
                        </m:r>
                        <m:r>
                          <a:rPr lang="en-US" b="0" i="1" smtClean="0">
                            <a:latin typeface="Cambria Math" panose="02040503050406030204" pitchFamily="18" charset="0"/>
                          </a:rPr>
                          <m:t>&amp;</m:t>
                        </m:r>
                        <m:r>
                          <a:rPr lang="en-US" i="1">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4"/>
                            </a:solidFill>
                            <a:latin typeface="Cambria Math" panose="02040503050406030204" pitchFamily="18" charset="0"/>
                          </a:rPr>
                          <m:t>−4</m:t>
                        </m:r>
                      </m:e>
                      <m:e>
                        <m:r>
                          <a:rPr lang="en-US" b="0" i="1" smtClean="0">
                            <a:latin typeface="Cambria Math" panose="02040503050406030204" pitchFamily="18" charset="0"/>
                          </a:rPr>
                          <m:t>&amp;</m:t>
                        </m:r>
                        <m:r>
                          <a:rPr lang="en-US" i="1" smtClean="0">
                            <a:solidFill>
                              <a:schemeClr val="accent1"/>
                            </a:solidFill>
                            <a:latin typeface="Cambria Math" panose="02040503050406030204" pitchFamily="18" charset="0"/>
                          </a:rPr>
                          <m:t>6</m:t>
                        </m:r>
                        <m:r>
                          <a:rPr lang="en-US" b="0" i="1" smtClean="0">
                            <a:latin typeface="Cambria Math" panose="02040503050406030204" pitchFamily="18" charset="0"/>
                          </a:rPr>
                          <m:t>&amp;</m:t>
                        </m:r>
                        <m:r>
                          <a:rPr lang="en-US" i="1">
                            <a:latin typeface="Cambria Math" panose="02040503050406030204" pitchFamily="18" charset="0"/>
                          </a:rPr>
                          <m:t>𝑥</m:t>
                        </m:r>
                        <m:r>
                          <a:rPr lang="en-US" b="0" i="1" smtClean="0">
                            <a:latin typeface="Cambria Math" panose="02040503050406030204" pitchFamily="18" charset="0"/>
                          </a:rPr>
                          <m:t>&amp;</m:t>
                        </m:r>
                        <m:r>
                          <a:rPr lang="en-US" i="1">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2"/>
                            </a:solidFill>
                            <a:latin typeface="Cambria Math" panose="02040503050406030204" pitchFamily="18" charset="0"/>
                          </a:rPr>
                          <m:t>4</m:t>
                        </m:r>
                        <m:r>
                          <a:rPr lang="en-US" b="0" i="1" smtClean="0">
                            <a:latin typeface="Cambria Math" panose="02040503050406030204" pitchFamily="18" charset="0"/>
                          </a:rPr>
                          <m:t>&amp;</m:t>
                        </m:r>
                        <m:r>
                          <a:rPr lang="en-US" i="1">
                            <a:latin typeface="Cambria Math" panose="02040503050406030204" pitchFamily="18" charset="0"/>
                          </a:rPr>
                          <m:t>𝑦</m:t>
                        </m:r>
                        <m:r>
                          <a:rPr lang="en-US" b="0" i="1" smtClean="0">
                            <a:latin typeface="Cambria Math" panose="02040503050406030204" pitchFamily="18" charset="0"/>
                          </a:rPr>
                          <m:t>&amp;</m:t>
                        </m:r>
                        <m:r>
                          <a:rPr lang="en-US"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&amp;</m:t>
                        </m:r>
                        <m:r>
                          <a:rPr lang="en-US" i="1">
                            <a:solidFill>
                              <a:schemeClr val="accent3"/>
                            </a:solidFill>
                            <a:latin typeface="Cambria Math" panose="02040503050406030204" pitchFamily="18" charset="0"/>
                          </a:rPr>
                          <m:t>5</m:t>
                        </m:r>
                        <m:r>
                          <a:rPr lang="en-US" b="0" i="1" smtClean="0">
                            <a:latin typeface="Cambria Math" panose="02040503050406030204" pitchFamily="18" charset="0"/>
                          </a:rPr>
                          <m:t>&amp;</m:t>
                        </m:r>
                        <m:r>
                          <a:rPr lang="en-US" i="1">
                            <a:latin typeface="Cambria Math" panose="02040503050406030204" pitchFamily="18" charset="0"/>
                          </a:rPr>
                          <m:t>𝑧</m:t>
                        </m:r>
                        <m:r>
                          <a:rPr lang="en-US" b="0" i="1" smtClean="0">
                            <a:latin typeface="Cambria Math" panose="02040503050406030204" pitchFamily="18" charset="0"/>
                          </a:rPr>
                          <m:t>&amp;</m:t>
                        </m:r>
                        <m:r>
                          <a:rPr lang="en-US" i="1">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4"/>
                            </a:solidFill>
                            <a:latin typeface="Cambria Math" panose="02040503050406030204" pitchFamily="18" charset="0"/>
                          </a:rPr>
                          <m:t>−7</m:t>
                        </m:r>
                      </m:e>
                      <m:e>
                        <m:r>
                          <a:rPr lang="en-US"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&amp;</m:t>
                        </m:r>
                        <m:r>
                          <a:rPr lang="en-US" i="1">
                            <a:solidFill>
                              <a:schemeClr val="accent1"/>
                            </a:solidFill>
                            <a:latin typeface="Cambria Math" panose="02040503050406030204" pitchFamily="18" charset="0"/>
                          </a:rPr>
                          <m:t>4</m:t>
                        </m:r>
                        <m:r>
                          <a:rPr lang="en-US" b="0" i="1" smtClean="0">
                            <a:latin typeface="Cambria Math" panose="02040503050406030204" pitchFamily="18" charset="0"/>
                          </a:rPr>
                          <m:t>&amp;</m:t>
                        </m:r>
                        <m:r>
                          <a:rPr lang="en-US" i="1">
                            <a:latin typeface="Cambria Math" panose="02040503050406030204" pitchFamily="18" charset="0"/>
                          </a:rPr>
                          <m:t>𝑥</m:t>
                        </m:r>
                        <m:r>
                          <a:rPr lang="en-US" b="0" i="1" smtClean="0">
                            <a:latin typeface="Cambria Math" panose="02040503050406030204" pitchFamily="18" charset="0"/>
                          </a:rPr>
                          <m:t>&amp;</m:t>
                        </m:r>
                        <m:r>
                          <a:rPr lang="en-US" i="1" smtClean="0">
                            <a:solidFill>
                              <a:schemeClr val="accent2"/>
                            </a:solidFill>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2"/>
                            </a:solidFill>
                            <a:latin typeface="Cambria Math" panose="02040503050406030204" pitchFamily="18" charset="0"/>
                          </a:rPr>
                          <m:t>2</m:t>
                        </m:r>
                        <m:r>
                          <a:rPr lang="en-US" b="0" i="1" smtClean="0">
                            <a:latin typeface="Cambria Math" panose="02040503050406030204" pitchFamily="18" charset="0"/>
                          </a:rPr>
                          <m:t>&amp;</m:t>
                        </m:r>
                        <m:r>
                          <a:rPr lang="en-US" i="1">
                            <a:latin typeface="Cambria Math" panose="02040503050406030204" pitchFamily="18" charset="0"/>
                          </a:rPr>
                          <m:t>𝑦</m:t>
                        </m:r>
                        <m:r>
                          <a:rPr lang="en-US" b="0" i="1" smtClean="0">
                            <a:latin typeface="Cambria Math" panose="02040503050406030204" pitchFamily="18" charset="0"/>
                          </a:rPr>
                          <m:t>&amp;</m:t>
                        </m:r>
                        <m:r>
                          <a:rPr lang="en-US" i="1">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3"/>
                            </a:solidFill>
                            <a:latin typeface="Cambria Math" panose="02040503050406030204" pitchFamily="18" charset="0"/>
                          </a:rPr>
                          <m:t>5</m:t>
                        </m:r>
                        <m:r>
                          <a:rPr lang="en-US" b="0" i="1" smtClean="0">
                            <a:latin typeface="Cambria Math" panose="02040503050406030204" pitchFamily="18" charset="0"/>
                          </a:rPr>
                          <m:t>&amp;</m:t>
                        </m:r>
                        <m:r>
                          <a:rPr lang="en-US" i="1">
                            <a:latin typeface="Cambria Math" panose="02040503050406030204" pitchFamily="18" charset="0"/>
                          </a:rPr>
                          <m:t>𝑧</m:t>
                        </m:r>
                        <m:r>
                          <a:rPr lang="en-US" b="0" i="1" smtClean="0">
                            <a:latin typeface="Cambria Math" panose="02040503050406030204" pitchFamily="18" charset="0"/>
                          </a:rPr>
                          <m:t>&amp;</m:t>
                        </m:r>
                        <m:r>
                          <a:rPr lang="en-US" i="1">
                            <a:latin typeface="Cambria Math" panose="02040503050406030204" pitchFamily="18" charset="0"/>
                          </a:rPr>
                          <m:t>=</m:t>
                        </m:r>
                        <m:r>
                          <a:rPr lang="en-US" b="0" i="1" smtClean="0">
                            <a:latin typeface="Cambria Math" panose="02040503050406030204" pitchFamily="18" charset="0"/>
                          </a:rPr>
                          <m:t>&amp;</m:t>
                        </m:r>
                        <m:r>
                          <a:rPr lang="en-US" i="1" smtClean="0">
                            <a:solidFill>
                              <a:schemeClr val="accent4"/>
                            </a:solidFill>
                            <a:latin typeface="Cambria Math" panose="02040503050406030204" pitchFamily="18" charset="0"/>
                          </a:rPr>
                          <m:t>9</m:t>
                        </m:r>
                      </m:e>
                    </m:eqArr>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r>
                                    <a:rPr lang="en-US" b="0" i="1" smtClean="0">
                                      <a:solidFill>
                                        <a:schemeClr val="accent1"/>
                                      </a:solidFill>
                                      <a:latin typeface="Cambria Math" panose="02040503050406030204" pitchFamily="18" charset="0"/>
                                    </a:rPr>
                                    <m:t>2</m:t>
                                  </m:r>
                                </m:e>
                                <m:e>
                                  <m:r>
                                    <a:rPr lang="en-US" b="0" i="1" smtClean="0">
                                      <a:solidFill>
                                        <a:schemeClr val="accent2"/>
                                      </a:solidFill>
                                      <a:latin typeface="Cambria Math" panose="02040503050406030204" pitchFamily="18" charset="0"/>
                                    </a:rPr>
                                    <m:t>−1</m:t>
                                  </m:r>
                                </m:e>
                                <m:e>
                                  <m:r>
                                    <a:rPr lang="en-US" b="0" i="1" smtClean="0">
                                      <a:solidFill>
                                        <a:schemeClr val="accent4"/>
                                      </a:solidFill>
                                      <a:latin typeface="Cambria Math" panose="02040503050406030204" pitchFamily="18" charset="0"/>
                                    </a:rPr>
                                    <m:t>−4</m:t>
                                  </m:r>
                                </m:e>
                              </m:mr>
                              <m:mr>
                                <m:e>
                                  <m:r>
                                    <a:rPr lang="en-US" b="0" i="1" smtClean="0">
                                      <a:solidFill>
                                        <a:schemeClr val="accent1"/>
                                      </a:solidFill>
                                      <a:latin typeface="Cambria Math" panose="02040503050406030204" pitchFamily="18" charset="0"/>
                                    </a:rPr>
                                    <m:t>6</m:t>
                                  </m:r>
                                </m:e>
                                <m:e>
                                  <m:r>
                                    <a:rPr lang="en-US" b="0" i="1" smtClean="0">
                                      <a:solidFill>
                                        <a:schemeClr val="accent2"/>
                                      </a:solidFill>
                                      <a:latin typeface="Cambria Math" panose="02040503050406030204" pitchFamily="18" charset="0"/>
                                    </a:rPr>
                                    <m:t>4</m:t>
                                  </m:r>
                                </m:e>
                                <m:e>
                                  <m:r>
                                    <a:rPr lang="en-US" b="0" i="1" smtClean="0">
                                      <a:solidFill>
                                        <a:schemeClr val="accent4"/>
                                      </a:solidFill>
                                      <a:latin typeface="Cambria Math" panose="02040503050406030204" pitchFamily="18" charset="0"/>
                                    </a:rPr>
                                    <m:t>−7</m:t>
                                  </m:r>
                                </m:e>
                              </m:mr>
                              <m:mr>
                                <m:e>
                                  <m:r>
                                    <a:rPr lang="en-US" b="0" i="1" smtClean="0">
                                      <a:solidFill>
                                        <a:schemeClr val="accent1"/>
                                      </a:solidFill>
                                      <a:latin typeface="Cambria Math" panose="02040503050406030204" pitchFamily="18" charset="0"/>
                                    </a:rPr>
                                    <m:t>−4</m:t>
                                  </m:r>
                                </m:e>
                                <m:e>
                                  <m:r>
                                    <a:rPr lang="en-US" b="0" i="1" smtClean="0">
                                      <a:solidFill>
                                        <a:schemeClr val="accent2"/>
                                      </a:solidFill>
                                      <a:latin typeface="Cambria Math" panose="02040503050406030204" pitchFamily="18" charset="0"/>
                                    </a:rPr>
                                    <m:t>−2</m:t>
                                  </m:r>
                                </m:e>
                                <m:e>
                                  <m:r>
                                    <a:rPr lang="en-US" b="0" i="1" smtClean="0">
                                      <a:solidFill>
                                        <a:schemeClr val="accent4"/>
                                      </a:solidFill>
                                      <a:latin typeface="Cambria Math" panose="02040503050406030204" pitchFamily="18" charset="0"/>
                                    </a:rPr>
                                    <m:t>9</m:t>
                                  </m:r>
                                </m:e>
                              </m:mr>
                            </m:m>
                          </m:e>
                        </m:d>
                      </m:num>
                      <m:den>
                        <m:d>
                          <m:dPr>
                            <m:begChr m:val="|"/>
                            <m:endChr m:val="|"/>
                            <m:ctrlPr>
                              <a:rPr lang="en-US" b="0" i="1" smtClean="0">
                                <a:latin typeface="Cambria Math" panose="02040503050406030204" pitchFamily="18" charset="0"/>
                              </a:rPr>
                            </m:ctrlPr>
                          </m:dPr>
                          <m:e>
                            <m:m>
                              <m:mPr>
                                <m:plcHide m:val="on"/>
                                <m:mcs>
                                  <m:mc>
                                    <m:mcPr>
                                      <m:count m:val="3"/>
                                      <m:mcJc m:val="center"/>
                                    </m:mcPr>
                                  </m:mc>
                                </m:mcs>
                                <m:ctrlPr>
                                  <a:rPr lang="en-US" b="0" i="1" smtClean="0">
                                    <a:latin typeface="Cambria Math" panose="02040503050406030204" pitchFamily="18" charset="0"/>
                                  </a:rPr>
                                </m:ctrlPr>
                              </m:mPr>
                              <m:mr>
                                <m:e>
                                  <m:r>
                                    <a:rPr lang="en-US" b="0" i="1" smtClean="0">
                                      <a:solidFill>
                                        <a:schemeClr val="accent1"/>
                                      </a:solidFill>
                                      <a:latin typeface="Cambria Math" panose="02040503050406030204" pitchFamily="18" charset="0"/>
                                    </a:rPr>
                                    <m:t>2</m:t>
                                  </m:r>
                                </m:e>
                                <m:e>
                                  <m:r>
                                    <a:rPr lang="en-US" b="0" i="1" smtClean="0">
                                      <a:solidFill>
                                        <a:schemeClr val="accent2"/>
                                      </a:solidFill>
                                      <a:latin typeface="Cambria Math" panose="02040503050406030204" pitchFamily="18" charset="0"/>
                                    </a:rPr>
                                    <m:t>−1</m:t>
                                  </m:r>
                                </m:e>
                                <m:e>
                                  <m:r>
                                    <a:rPr lang="en-US" b="0" i="1" smtClean="0">
                                      <a:solidFill>
                                        <a:schemeClr val="accent3"/>
                                      </a:solidFill>
                                      <a:latin typeface="Cambria Math" panose="02040503050406030204" pitchFamily="18" charset="0"/>
                                    </a:rPr>
                                    <m:t>6</m:t>
                                  </m:r>
                                </m:e>
                              </m:mr>
                              <m:mr>
                                <m:e>
                                  <m:r>
                                    <a:rPr lang="en-US" b="0" i="1" smtClean="0">
                                      <a:solidFill>
                                        <a:schemeClr val="accent1"/>
                                      </a:solidFill>
                                      <a:latin typeface="Cambria Math" panose="02040503050406030204" pitchFamily="18" charset="0"/>
                                    </a:rPr>
                                    <m:t>6</m:t>
                                  </m:r>
                                </m:e>
                                <m:e>
                                  <m:r>
                                    <a:rPr lang="en-US" b="0" i="1" smtClean="0">
                                      <a:solidFill>
                                        <a:schemeClr val="accent2"/>
                                      </a:solidFill>
                                      <a:latin typeface="Cambria Math" panose="02040503050406030204" pitchFamily="18" charset="0"/>
                                    </a:rPr>
                                    <m:t>4</m:t>
                                  </m:r>
                                </m:e>
                                <m:e>
                                  <m:r>
                                    <a:rPr lang="en-US" b="0" i="1" smtClean="0">
                                      <a:solidFill>
                                        <a:schemeClr val="accent3"/>
                                      </a:solidFill>
                                      <a:latin typeface="Cambria Math" panose="02040503050406030204" pitchFamily="18" charset="0"/>
                                    </a:rPr>
                                    <m:t>−5</m:t>
                                  </m:r>
                                </m:e>
                              </m:mr>
                              <m:mr>
                                <m:e>
                                  <m:r>
                                    <a:rPr lang="en-US" b="0" i="1" smtClean="0">
                                      <a:solidFill>
                                        <a:schemeClr val="accent1"/>
                                      </a:solidFill>
                                      <a:latin typeface="Cambria Math" panose="02040503050406030204" pitchFamily="18" charset="0"/>
                                    </a:rPr>
                                    <m:t>−4</m:t>
                                  </m:r>
                                </m:e>
                                <m:e>
                                  <m:r>
                                    <a:rPr lang="en-US" b="0" i="1" smtClean="0">
                                      <a:solidFill>
                                        <a:schemeClr val="accent2"/>
                                      </a:solidFill>
                                      <a:latin typeface="Cambria Math" panose="02040503050406030204" pitchFamily="18" charset="0"/>
                                    </a:rPr>
                                    <m:t>−2</m:t>
                                  </m:r>
                                </m:e>
                                <m:e>
                                  <m:r>
                                    <a:rPr lang="en-US" b="0" i="1" smtClean="0">
                                      <a:solidFill>
                                        <a:schemeClr val="accent3"/>
                                      </a:solidFill>
                                      <a:latin typeface="Cambria Math" panose="02040503050406030204" pitchFamily="18" charset="0"/>
                                    </a:rPr>
                                    <m:t>5</m:t>
                                  </m:r>
                                </m:e>
                              </m:mr>
                            </m:m>
                          </m:e>
                        </m:d>
                      </m:den>
                    </m:f>
                  </m:oMath>
                </a14:m>
                <a:endParaRPr lang="en-US" i="1" dirty="0"/>
              </a:p>
              <a:p>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solidFill>
                              <a:srgbClr val="C00000"/>
                            </a:solidFill>
                            <a:latin typeface="Cambria Math" panose="02040503050406030204" pitchFamily="18" charset="0"/>
                          </a:rPr>
                          <m:t>2</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4</m:t>
                            </m:r>
                          </m:e>
                        </m:d>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9</m:t>
                            </m:r>
                          </m:e>
                        </m:d>
                        <m:r>
                          <a:rPr lang="en-US" b="0" i="1" smtClean="0">
                            <a:latin typeface="Cambria Math" panose="02040503050406030204" pitchFamily="18" charset="0"/>
                          </a:rPr>
                          <m:t>+</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−1</m:t>
                            </m:r>
                          </m:e>
                        </m:d>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−7</m:t>
                            </m:r>
                          </m:e>
                        </m:d>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−4</m:t>
                            </m:r>
                          </m:e>
                        </m:d>
                        <m:r>
                          <a:rPr lang="en-US" b="0" i="1" smtClean="0">
                            <a:latin typeface="Cambria Math" panose="02040503050406030204" pitchFamily="18" charset="0"/>
                          </a:rPr>
                          <m:t>+</m:t>
                        </m:r>
                        <m:r>
                          <a:rPr lang="en-US" b="0" i="1" smtClean="0">
                            <a:solidFill>
                              <a:srgbClr val="FFC000"/>
                            </a:solidFill>
                            <a:latin typeface="Cambria Math" panose="02040503050406030204" pitchFamily="18" charset="0"/>
                          </a:rPr>
                          <m:t>(−4)</m:t>
                        </m:r>
                        <m:d>
                          <m:dPr>
                            <m:ctrlPr>
                              <a:rPr lang="en-US" b="0" i="1" smtClean="0">
                                <a:solidFill>
                                  <a:srgbClr val="FFC000"/>
                                </a:solidFill>
                                <a:latin typeface="Cambria Math" panose="02040503050406030204" pitchFamily="18" charset="0"/>
                              </a:rPr>
                            </m:ctrlPr>
                          </m:dPr>
                          <m:e>
                            <m:r>
                              <a:rPr lang="en-US" b="0" i="1" smtClean="0">
                                <a:solidFill>
                                  <a:srgbClr val="FFC000"/>
                                </a:solidFill>
                                <a:latin typeface="Cambria Math" panose="02040503050406030204" pitchFamily="18" charset="0"/>
                              </a:rPr>
                              <m:t>6</m:t>
                            </m:r>
                          </m:e>
                        </m:d>
                        <m:d>
                          <m:dPr>
                            <m:ctrlPr>
                              <a:rPr lang="en-US" b="0" i="1" smtClean="0">
                                <a:solidFill>
                                  <a:srgbClr val="FFC000"/>
                                </a:solidFill>
                                <a:latin typeface="Cambria Math" panose="02040503050406030204" pitchFamily="18" charset="0"/>
                              </a:rPr>
                            </m:ctrlPr>
                          </m:dPr>
                          <m:e>
                            <m:r>
                              <a:rPr lang="en-US" b="0" i="1" smtClean="0">
                                <a:solidFill>
                                  <a:srgbClr val="FFC000"/>
                                </a:solidFill>
                                <a:latin typeface="Cambria Math" panose="02040503050406030204" pitchFamily="18" charset="0"/>
                              </a:rPr>
                              <m:t>−2</m:t>
                            </m:r>
                          </m:e>
                        </m:d>
                        <m:r>
                          <a:rPr lang="en-US" b="0" i="1" smtClean="0">
                            <a:latin typeface="Cambria Math" panose="02040503050406030204" pitchFamily="18" charset="0"/>
                          </a:rPr>
                          <m:t>−</m:t>
                        </m:r>
                        <m:r>
                          <a:rPr lang="en-US" b="0" i="1" smtClean="0">
                            <a:solidFill>
                              <a:srgbClr val="FFFF00"/>
                            </a:solidFill>
                            <a:latin typeface="Cambria Math" panose="02040503050406030204" pitchFamily="18" charset="0"/>
                          </a:rPr>
                          <m:t>(−4)</m:t>
                        </m:r>
                        <m:d>
                          <m:dPr>
                            <m:ctrlPr>
                              <a:rPr lang="en-US" b="0" i="1" smtClean="0">
                                <a:solidFill>
                                  <a:srgbClr val="FFFF00"/>
                                </a:solidFill>
                                <a:latin typeface="Cambria Math" panose="02040503050406030204" pitchFamily="18" charset="0"/>
                              </a:rPr>
                            </m:ctrlPr>
                          </m:dPr>
                          <m:e>
                            <m:r>
                              <a:rPr lang="en-US" b="0" i="1" smtClean="0">
                                <a:solidFill>
                                  <a:srgbClr val="FFFF00"/>
                                </a:solidFill>
                                <a:latin typeface="Cambria Math" panose="02040503050406030204" pitchFamily="18" charset="0"/>
                              </a:rPr>
                              <m:t>4</m:t>
                            </m:r>
                          </m:e>
                        </m:d>
                        <m:d>
                          <m:dPr>
                            <m:ctrlPr>
                              <a:rPr lang="en-US" b="0" i="1" smtClean="0">
                                <a:solidFill>
                                  <a:srgbClr val="FFFF00"/>
                                </a:solidFill>
                                <a:latin typeface="Cambria Math" panose="02040503050406030204" pitchFamily="18" charset="0"/>
                              </a:rPr>
                            </m:ctrlPr>
                          </m:dPr>
                          <m:e>
                            <m:r>
                              <a:rPr lang="en-US" b="0" i="1" smtClean="0">
                                <a:solidFill>
                                  <a:srgbClr val="FFFF00"/>
                                </a:solidFill>
                                <a:latin typeface="Cambria Math" panose="02040503050406030204" pitchFamily="18" charset="0"/>
                              </a:rPr>
                              <m:t>−4</m:t>
                            </m:r>
                          </m:e>
                        </m:d>
                        <m:r>
                          <a:rPr lang="en-US" b="0" i="1" smtClean="0">
                            <a:latin typeface="Cambria Math" panose="02040503050406030204" pitchFamily="18" charset="0"/>
                          </a:rPr>
                          <m:t>−</m:t>
                        </m:r>
                        <m:d>
                          <m:dPr>
                            <m:ctrlPr>
                              <a:rPr lang="en-US" b="0" i="1" smtClean="0">
                                <a:solidFill>
                                  <a:srgbClr val="92D050"/>
                                </a:solidFill>
                                <a:latin typeface="Cambria Math" panose="02040503050406030204" pitchFamily="18" charset="0"/>
                              </a:rPr>
                            </m:ctrlPr>
                          </m:dPr>
                          <m:e>
                            <m:r>
                              <a:rPr lang="en-US" b="0" i="1" smtClean="0">
                                <a:solidFill>
                                  <a:srgbClr val="92D050"/>
                                </a:solidFill>
                                <a:latin typeface="Cambria Math" panose="02040503050406030204" pitchFamily="18" charset="0"/>
                              </a:rPr>
                              <m:t>−2</m:t>
                            </m:r>
                          </m:e>
                        </m:d>
                        <m:d>
                          <m:dPr>
                            <m:ctrlPr>
                              <a:rPr lang="en-US" b="0" i="1" smtClean="0">
                                <a:solidFill>
                                  <a:srgbClr val="92D050"/>
                                </a:solidFill>
                                <a:latin typeface="Cambria Math" panose="02040503050406030204" pitchFamily="18" charset="0"/>
                              </a:rPr>
                            </m:ctrlPr>
                          </m:dPr>
                          <m:e>
                            <m:r>
                              <a:rPr lang="en-US" b="0" i="1" smtClean="0">
                                <a:solidFill>
                                  <a:srgbClr val="92D050"/>
                                </a:solidFill>
                                <a:latin typeface="Cambria Math" panose="02040503050406030204" pitchFamily="18" charset="0"/>
                              </a:rPr>
                              <m:t>−7</m:t>
                            </m:r>
                          </m:e>
                        </m:d>
                        <m:d>
                          <m:dPr>
                            <m:ctrlPr>
                              <a:rPr lang="en-US" b="0" i="1" smtClean="0">
                                <a:solidFill>
                                  <a:srgbClr val="92D050"/>
                                </a:solidFill>
                                <a:latin typeface="Cambria Math" panose="02040503050406030204" pitchFamily="18" charset="0"/>
                              </a:rPr>
                            </m:ctrlPr>
                          </m:dPr>
                          <m:e>
                            <m:r>
                              <a:rPr lang="en-US" b="0" i="1" smtClean="0">
                                <a:solidFill>
                                  <a:srgbClr val="92D050"/>
                                </a:solidFill>
                                <a:latin typeface="Cambria Math" panose="02040503050406030204" pitchFamily="18" charset="0"/>
                              </a:rPr>
                              <m:t>2</m:t>
                            </m:r>
                          </m:e>
                        </m:d>
                        <m:r>
                          <a:rPr lang="en-US" b="0" i="1" smtClean="0">
                            <a:latin typeface="Cambria Math" panose="02040503050406030204" pitchFamily="18" charset="0"/>
                          </a:rPr>
                          <m:t>−</m:t>
                        </m:r>
                        <m:r>
                          <a:rPr lang="en-US" b="0" i="1" smtClean="0">
                            <a:solidFill>
                              <a:srgbClr val="00B050"/>
                            </a:solidFill>
                            <a:latin typeface="Cambria Math" panose="02040503050406030204" pitchFamily="18" charset="0"/>
                          </a:rPr>
                          <m:t>9</m:t>
                        </m:r>
                        <m:d>
                          <m:dPr>
                            <m:ctrlPr>
                              <a:rPr lang="en-US" b="0"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6</m:t>
                            </m:r>
                          </m:e>
                        </m:d>
                        <m:d>
                          <m:dPr>
                            <m:ctrlPr>
                              <a:rPr lang="en-US" b="0"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−1</m:t>
                            </m:r>
                          </m:e>
                        </m:d>
                      </m:num>
                      <m:den>
                        <m:r>
                          <a:rPr lang="en-US" b="0" i="1" smtClean="0">
                            <a:solidFill>
                              <a:srgbClr val="00B0F0"/>
                            </a:solidFill>
                            <a:latin typeface="Cambria Math" panose="02040503050406030204" pitchFamily="18" charset="0"/>
                          </a:rPr>
                          <m:t>2</m:t>
                        </m:r>
                        <m:d>
                          <m:dPr>
                            <m:ctrlPr>
                              <a:rPr lang="en-US" b="0" i="1" smtClean="0">
                                <a:solidFill>
                                  <a:srgbClr val="00B0F0"/>
                                </a:solidFill>
                                <a:latin typeface="Cambria Math" panose="02040503050406030204" pitchFamily="18" charset="0"/>
                              </a:rPr>
                            </m:ctrlPr>
                          </m:dPr>
                          <m:e>
                            <m:r>
                              <a:rPr lang="en-US" b="0" i="1" smtClean="0">
                                <a:solidFill>
                                  <a:srgbClr val="00B0F0"/>
                                </a:solidFill>
                                <a:latin typeface="Cambria Math" panose="02040503050406030204" pitchFamily="18" charset="0"/>
                              </a:rPr>
                              <m:t>4</m:t>
                            </m:r>
                          </m:e>
                        </m:d>
                        <m:d>
                          <m:dPr>
                            <m:ctrlPr>
                              <a:rPr lang="en-US" b="0" i="1" smtClean="0">
                                <a:solidFill>
                                  <a:srgbClr val="00B0F0"/>
                                </a:solidFill>
                                <a:latin typeface="Cambria Math" panose="02040503050406030204" pitchFamily="18" charset="0"/>
                              </a:rPr>
                            </m:ctrlPr>
                          </m:dPr>
                          <m:e>
                            <m:r>
                              <a:rPr lang="en-US" b="0" i="1" smtClean="0">
                                <a:solidFill>
                                  <a:srgbClr val="00B0F0"/>
                                </a:solidFill>
                                <a:latin typeface="Cambria Math" panose="02040503050406030204" pitchFamily="18" charset="0"/>
                              </a:rPr>
                              <m:t>5</m:t>
                            </m:r>
                          </m:e>
                        </m:d>
                        <m:r>
                          <a:rPr lang="en-US" b="0" i="1" smtClean="0">
                            <a:latin typeface="Cambria Math" panose="02040503050406030204" pitchFamily="18" charset="0"/>
                          </a:rPr>
                          <m:t>+</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−1</m:t>
                            </m:r>
                          </m:e>
                        </m:d>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−5</m:t>
                            </m:r>
                          </m:e>
                        </m:d>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−4</m:t>
                            </m:r>
                          </m:e>
                        </m:d>
                        <m:r>
                          <a:rPr lang="en-US" b="0" i="1" smtClean="0">
                            <a:latin typeface="Cambria Math" panose="02040503050406030204" pitchFamily="18" charset="0"/>
                          </a:rPr>
                          <m:t>+</m:t>
                        </m:r>
                        <m:r>
                          <a:rPr lang="en-US" b="0" i="1" smtClean="0">
                            <a:solidFill>
                              <a:schemeClr val="bg2">
                                <a:lumMod val="60000"/>
                                <a:lumOff val="40000"/>
                              </a:schemeClr>
                            </a:solidFill>
                            <a:latin typeface="Cambria Math" panose="02040503050406030204" pitchFamily="18" charset="0"/>
                          </a:rPr>
                          <m:t>6</m:t>
                        </m:r>
                        <m:d>
                          <m:dPr>
                            <m:ctrlPr>
                              <a:rPr lang="en-US" b="0" i="1" smtClean="0">
                                <a:solidFill>
                                  <a:schemeClr val="bg2">
                                    <a:lumMod val="60000"/>
                                    <a:lumOff val="40000"/>
                                  </a:schemeClr>
                                </a:solidFill>
                                <a:latin typeface="Cambria Math" panose="02040503050406030204" pitchFamily="18" charset="0"/>
                              </a:rPr>
                            </m:ctrlPr>
                          </m:dPr>
                          <m:e>
                            <m:r>
                              <a:rPr lang="en-US" b="0" i="1" smtClean="0">
                                <a:solidFill>
                                  <a:schemeClr val="bg2">
                                    <a:lumMod val="60000"/>
                                    <a:lumOff val="40000"/>
                                  </a:schemeClr>
                                </a:solidFill>
                                <a:latin typeface="Cambria Math" panose="02040503050406030204" pitchFamily="18" charset="0"/>
                              </a:rPr>
                              <m:t>6</m:t>
                            </m:r>
                          </m:e>
                        </m:d>
                        <m:d>
                          <m:dPr>
                            <m:ctrlPr>
                              <a:rPr lang="en-US" b="0" i="1" smtClean="0">
                                <a:solidFill>
                                  <a:schemeClr val="bg2">
                                    <a:lumMod val="60000"/>
                                    <a:lumOff val="40000"/>
                                  </a:schemeClr>
                                </a:solidFill>
                                <a:latin typeface="Cambria Math" panose="02040503050406030204" pitchFamily="18" charset="0"/>
                              </a:rPr>
                            </m:ctrlPr>
                          </m:dPr>
                          <m:e>
                            <m:r>
                              <a:rPr lang="en-US" b="0" i="1" smtClean="0">
                                <a:solidFill>
                                  <a:schemeClr val="bg2">
                                    <a:lumMod val="60000"/>
                                    <a:lumOff val="40000"/>
                                  </a:schemeClr>
                                </a:solidFill>
                                <a:latin typeface="Cambria Math" panose="02040503050406030204" pitchFamily="18" charset="0"/>
                              </a:rPr>
                              <m:t>−2</m:t>
                            </m:r>
                          </m:e>
                        </m:d>
                        <m:r>
                          <a:rPr lang="en-US" b="0" i="1" smtClean="0">
                            <a:latin typeface="Cambria Math" panose="02040503050406030204" pitchFamily="18" charset="0"/>
                          </a:rPr>
                          <m:t>−</m:t>
                        </m:r>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−4</m:t>
                            </m:r>
                          </m:e>
                        </m:d>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4</m:t>
                            </m:r>
                          </m:e>
                        </m:d>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6</m:t>
                            </m:r>
                          </m:e>
                        </m:d>
                        <m:r>
                          <a:rPr lang="en-US" b="0" i="1" smtClean="0">
                            <a:latin typeface="Cambria Math" panose="02040503050406030204" pitchFamily="18" charset="0"/>
                          </a:rPr>
                          <m:t>−</m:t>
                        </m:r>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−2</m:t>
                            </m:r>
                          </m:e>
                        </m:d>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−5</m:t>
                            </m:r>
                          </m:e>
                        </m:d>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2</m:t>
                            </m:r>
                          </m:e>
                        </m:d>
                        <m:r>
                          <a:rPr lang="en-US" b="0" i="1" smtClean="0">
                            <a:latin typeface="Cambria Math" panose="02040503050406030204" pitchFamily="18" charset="0"/>
                          </a:rPr>
                          <m:t>−</m:t>
                        </m:r>
                        <m:r>
                          <a:rPr lang="en-US" b="0" i="1" smtClean="0">
                            <a:solidFill>
                              <a:schemeClr val="accent6"/>
                            </a:solidFill>
                            <a:latin typeface="Cambria Math" panose="02040503050406030204" pitchFamily="18" charset="0"/>
                          </a:rPr>
                          <m:t>5</m:t>
                        </m:r>
                        <m:d>
                          <m:dPr>
                            <m:ctrlPr>
                              <a:rPr lang="en-US" b="0" i="1" smtClean="0">
                                <a:solidFill>
                                  <a:schemeClr val="accent6"/>
                                </a:solidFill>
                                <a:latin typeface="Cambria Math" panose="02040503050406030204" pitchFamily="18" charset="0"/>
                              </a:rPr>
                            </m:ctrlPr>
                          </m:dPr>
                          <m:e>
                            <m:r>
                              <a:rPr lang="en-US" b="0" i="1" smtClean="0">
                                <a:solidFill>
                                  <a:schemeClr val="accent6"/>
                                </a:solidFill>
                                <a:latin typeface="Cambria Math" panose="02040503050406030204" pitchFamily="18" charset="0"/>
                              </a:rPr>
                              <m:t>6</m:t>
                            </m:r>
                          </m:e>
                        </m:d>
                        <m:d>
                          <m:dPr>
                            <m:ctrlPr>
                              <a:rPr lang="en-US" b="0" i="1" smtClean="0">
                                <a:solidFill>
                                  <a:schemeClr val="accent6"/>
                                </a:solidFill>
                                <a:latin typeface="Cambria Math" panose="02040503050406030204" pitchFamily="18" charset="0"/>
                              </a:rPr>
                            </m:ctrlPr>
                          </m:dPr>
                          <m:e>
                            <m:r>
                              <a:rPr lang="en-US" b="0" i="1" smtClean="0">
                                <a:solidFill>
                                  <a:schemeClr val="accent6"/>
                                </a:solidFill>
                                <a:latin typeface="Cambria Math" panose="02040503050406030204" pitchFamily="18" charset="0"/>
                              </a:rPr>
                              <m:t>−1</m:t>
                            </m:r>
                          </m:e>
                        </m:d>
                      </m:den>
                    </m:f>
                  </m:oMath>
                </a14:m>
                <a:endParaRPr lang="en-US" i="1" dirty="0"/>
              </a:p>
              <a:p>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solidFill>
                              <a:srgbClr val="C00000"/>
                            </a:solidFill>
                            <a:latin typeface="Cambria Math" panose="02040503050406030204" pitchFamily="18" charset="0"/>
                          </a:rPr>
                          <m:t>72</m:t>
                        </m:r>
                        <m:r>
                          <a:rPr lang="en-US" b="0" i="1" smtClean="0">
                            <a:latin typeface="Cambria Math" panose="02040503050406030204" pitchFamily="18" charset="0"/>
                          </a:rPr>
                          <m:t>+</m:t>
                        </m:r>
                        <m:r>
                          <a:rPr lang="en-US" b="0" i="1" smtClean="0">
                            <a:solidFill>
                              <a:srgbClr val="FF0000"/>
                            </a:solidFill>
                            <a:latin typeface="Cambria Math" panose="02040503050406030204" pitchFamily="18" charset="0"/>
                          </a:rPr>
                          <m:t>(−28)</m:t>
                        </m:r>
                        <m:r>
                          <a:rPr lang="en-US" b="0" i="1" smtClean="0">
                            <a:latin typeface="Cambria Math" panose="02040503050406030204" pitchFamily="18" charset="0"/>
                          </a:rPr>
                          <m:t>+</m:t>
                        </m:r>
                        <m:r>
                          <a:rPr lang="en-US" b="0" i="1" smtClean="0">
                            <a:solidFill>
                              <a:srgbClr val="FFC000"/>
                            </a:solidFill>
                            <a:latin typeface="Cambria Math" panose="02040503050406030204" pitchFamily="18" charset="0"/>
                          </a:rPr>
                          <m:t>48</m:t>
                        </m:r>
                        <m:r>
                          <a:rPr lang="en-US" b="0" i="1" smtClean="0">
                            <a:latin typeface="Cambria Math" panose="02040503050406030204" pitchFamily="18" charset="0"/>
                          </a:rPr>
                          <m:t>−</m:t>
                        </m:r>
                        <m:r>
                          <a:rPr lang="en-US" b="0" i="1" smtClean="0">
                            <a:solidFill>
                              <a:srgbClr val="FFFF00"/>
                            </a:solidFill>
                            <a:latin typeface="Cambria Math" panose="02040503050406030204" pitchFamily="18" charset="0"/>
                          </a:rPr>
                          <m:t>64</m:t>
                        </m:r>
                        <m:r>
                          <a:rPr lang="en-US" b="0" i="1" smtClean="0">
                            <a:latin typeface="Cambria Math" panose="02040503050406030204" pitchFamily="18" charset="0"/>
                          </a:rPr>
                          <m:t>−</m:t>
                        </m:r>
                        <m:r>
                          <a:rPr lang="en-US" b="0" i="1" smtClean="0">
                            <a:solidFill>
                              <a:srgbClr val="92D050"/>
                            </a:solidFill>
                            <a:latin typeface="Cambria Math" panose="02040503050406030204" pitchFamily="18" charset="0"/>
                          </a:rPr>
                          <m:t>28</m:t>
                        </m:r>
                        <m:r>
                          <a:rPr lang="en-US" b="0" i="1" smtClean="0">
                            <a:latin typeface="Cambria Math" panose="02040503050406030204" pitchFamily="18" charset="0"/>
                          </a:rPr>
                          <m:t>−</m:t>
                        </m:r>
                        <m:r>
                          <a:rPr lang="en-US" b="0" i="1" smtClean="0">
                            <a:solidFill>
                              <a:srgbClr val="00B050"/>
                            </a:solidFill>
                            <a:latin typeface="Cambria Math" panose="02040503050406030204" pitchFamily="18" charset="0"/>
                          </a:rPr>
                          <m:t>(−54)</m:t>
                        </m:r>
                      </m:num>
                      <m:den>
                        <m:r>
                          <a:rPr lang="en-US" b="0" i="1" smtClean="0">
                            <a:solidFill>
                              <a:srgbClr val="00B0F0"/>
                            </a:solidFill>
                            <a:latin typeface="Cambria Math" panose="02040503050406030204" pitchFamily="18" charset="0"/>
                          </a:rPr>
                          <m:t>40</m:t>
                        </m:r>
                        <m:r>
                          <a:rPr lang="en-US" b="0" i="1" smtClean="0">
                            <a:latin typeface="Cambria Math" panose="02040503050406030204" pitchFamily="18" charset="0"/>
                          </a:rPr>
                          <m:t>+</m:t>
                        </m:r>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−20</m:t>
                            </m:r>
                          </m:e>
                        </m:d>
                        <m:r>
                          <a:rPr lang="en-US" b="0" i="1" smtClean="0">
                            <a:latin typeface="Cambria Math" panose="02040503050406030204" pitchFamily="18" charset="0"/>
                          </a:rPr>
                          <m:t>+</m:t>
                        </m:r>
                        <m:d>
                          <m:dPr>
                            <m:ctrlPr>
                              <a:rPr lang="en-US" b="0" i="1" smtClean="0">
                                <a:solidFill>
                                  <a:schemeClr val="bg2">
                                    <a:lumMod val="60000"/>
                                    <a:lumOff val="40000"/>
                                  </a:schemeClr>
                                </a:solidFill>
                                <a:latin typeface="Cambria Math" panose="02040503050406030204" pitchFamily="18" charset="0"/>
                              </a:rPr>
                            </m:ctrlPr>
                          </m:dPr>
                          <m:e>
                            <m:r>
                              <a:rPr lang="en-US" b="0" i="1" smtClean="0">
                                <a:solidFill>
                                  <a:schemeClr val="bg2">
                                    <a:lumMod val="60000"/>
                                    <a:lumOff val="40000"/>
                                  </a:schemeClr>
                                </a:solidFill>
                                <a:latin typeface="Cambria Math" panose="02040503050406030204" pitchFamily="18" charset="0"/>
                              </a:rPr>
                              <m:t>−72</m:t>
                            </m:r>
                          </m:e>
                        </m:d>
                        <m:r>
                          <a:rPr lang="en-US" b="0" i="1" smtClean="0">
                            <a:latin typeface="Cambria Math" panose="02040503050406030204" pitchFamily="18" charset="0"/>
                          </a:rPr>
                          <m:t>−</m:t>
                        </m:r>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−96</m:t>
                            </m:r>
                          </m:e>
                        </m:d>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20</m:t>
                        </m:r>
                        <m:r>
                          <a:rPr lang="en-US" b="0" i="1" smtClean="0">
                            <a:latin typeface="Cambria Math" panose="02040503050406030204" pitchFamily="18" charset="0"/>
                          </a:rPr>
                          <m:t>−</m:t>
                        </m:r>
                        <m:d>
                          <m:dPr>
                            <m:ctrlPr>
                              <a:rPr lang="en-US" b="0" i="1" smtClean="0">
                                <a:solidFill>
                                  <a:schemeClr val="accent6"/>
                                </a:solidFill>
                                <a:latin typeface="Cambria Math" panose="02040503050406030204" pitchFamily="18" charset="0"/>
                              </a:rPr>
                            </m:ctrlPr>
                          </m:dPr>
                          <m:e>
                            <m:r>
                              <a:rPr lang="en-US" b="0" i="1" smtClean="0">
                                <a:solidFill>
                                  <a:schemeClr val="accent6"/>
                                </a:solidFill>
                                <a:latin typeface="Cambria Math" panose="02040503050406030204" pitchFamily="18" charset="0"/>
                              </a:rPr>
                              <m:t>−30</m:t>
                            </m:r>
                          </m:e>
                        </m:d>
                      </m:den>
                    </m:f>
                  </m:oMath>
                </a14:m>
                <a:endParaRPr lang="en-US" b="0" i="1" dirty="0"/>
              </a:p>
              <a:p>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54</m:t>
                        </m:r>
                      </m:num>
                      <m:den>
                        <m:r>
                          <a:rPr lang="en-US" b="0" i="1" smtClean="0">
                            <a:latin typeface="Cambria Math" panose="02040503050406030204" pitchFamily="18" charset="0"/>
                          </a:rPr>
                          <m:t>54</m:t>
                        </m:r>
                      </m:den>
                    </m:f>
                    <m:r>
                      <a:rPr lang="en-US" b="0" i="1" smtClean="0">
                        <a:latin typeface="Cambria Math" panose="02040503050406030204" pitchFamily="18" charset="0"/>
                      </a:rPr>
                      <m:t>=1</m:t>
                    </m:r>
                  </m:oMath>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971550"/>
                <a:ext cx="9144000" cy="4171950"/>
              </a:xfr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76400" y="1962150"/>
                <a:ext cx="1447800" cy="13447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50" b="0" i="1" smtClean="0">
                              <a:latin typeface="Cambria Math" panose="02040503050406030204" pitchFamily="18" charset="0"/>
                            </a:rPr>
                          </m:ctrlPr>
                        </m:fPr>
                        <m:num>
                          <m:m>
                            <m:mPr>
                              <m:plcHide m:val="on"/>
                              <m:mcs>
                                <m:mc>
                                  <m:mcPr>
                                    <m:count m:val="2"/>
                                    <m:mcJc m:val="center"/>
                                  </m:mcPr>
                                </m:mc>
                              </m:mcs>
                              <m:ctrlPr>
                                <a:rPr lang="en-US" sz="1450" b="0" i="1" smtClean="0">
                                  <a:latin typeface="Cambria Math" panose="02040503050406030204" pitchFamily="18" charset="0"/>
                                </a:rPr>
                              </m:ctrlPr>
                            </m:mPr>
                            <m:mr>
                              <m:e>
                                <m:r>
                                  <a:rPr lang="en-US" sz="1450" b="0" i="1" smtClean="0">
                                    <a:solidFill>
                                      <a:schemeClr val="accent1"/>
                                    </a:solidFill>
                                    <a:latin typeface="Cambria Math" panose="02040503050406030204" pitchFamily="18" charset="0"/>
                                  </a:rPr>
                                  <m:t>2</m:t>
                                </m:r>
                              </m:e>
                              <m:e>
                                <m:r>
                                  <a:rPr lang="en-US" sz="1450" b="0" i="1" smtClean="0">
                                    <a:solidFill>
                                      <a:schemeClr val="accent2"/>
                                    </a:solidFill>
                                    <a:latin typeface="Cambria Math" panose="02040503050406030204" pitchFamily="18" charset="0"/>
                                  </a:rPr>
                                  <m:t>−1</m:t>
                                </m:r>
                              </m:e>
                            </m:mr>
                            <m:mr>
                              <m:e>
                                <m:r>
                                  <a:rPr lang="en-US" sz="1450" b="0" i="1" smtClean="0">
                                    <a:solidFill>
                                      <a:schemeClr val="accent1"/>
                                    </a:solidFill>
                                    <a:latin typeface="Cambria Math" panose="02040503050406030204" pitchFamily="18" charset="0"/>
                                  </a:rPr>
                                  <m:t>6</m:t>
                                </m:r>
                              </m:e>
                              <m:e>
                                <m:r>
                                  <a:rPr lang="en-US" sz="1450" b="0" i="1" smtClean="0">
                                    <a:solidFill>
                                      <a:schemeClr val="accent2"/>
                                    </a:solidFill>
                                    <a:latin typeface="Cambria Math" panose="02040503050406030204" pitchFamily="18" charset="0"/>
                                  </a:rPr>
                                  <m:t>4</m:t>
                                </m:r>
                              </m:e>
                            </m:mr>
                            <m:mr>
                              <m:e>
                                <m:r>
                                  <a:rPr lang="en-US" sz="1450" b="0" i="1" smtClean="0">
                                    <a:solidFill>
                                      <a:schemeClr val="accent1"/>
                                    </a:solidFill>
                                    <a:latin typeface="Cambria Math" panose="02040503050406030204" pitchFamily="18" charset="0"/>
                                  </a:rPr>
                                  <m:t>−4</m:t>
                                </m:r>
                              </m:e>
                              <m:e>
                                <m:r>
                                  <a:rPr lang="en-US" sz="1450" b="0" i="1" smtClean="0">
                                    <a:solidFill>
                                      <a:schemeClr val="accent2"/>
                                    </a:solidFill>
                                    <a:latin typeface="Cambria Math" panose="02040503050406030204" pitchFamily="18" charset="0"/>
                                  </a:rPr>
                                  <m:t>−2</m:t>
                                </m:r>
                              </m:e>
                            </m:mr>
                          </m:m>
                        </m:num>
                        <m:den>
                          <m:m>
                            <m:mPr>
                              <m:plcHide m:val="on"/>
                              <m:mcs>
                                <m:mc>
                                  <m:mcPr>
                                    <m:count m:val="2"/>
                                    <m:mcJc m:val="center"/>
                                  </m:mcPr>
                                </m:mc>
                              </m:mcs>
                              <m:ctrlPr>
                                <a:rPr lang="en-US" sz="1450" b="0" i="1" smtClean="0">
                                  <a:latin typeface="Cambria Math" panose="02040503050406030204" pitchFamily="18" charset="0"/>
                                </a:rPr>
                              </m:ctrlPr>
                            </m:mPr>
                            <m:mr>
                              <m:e>
                                <m:r>
                                  <a:rPr lang="en-US" sz="1450" b="0" i="1" smtClean="0">
                                    <a:solidFill>
                                      <a:schemeClr val="accent1"/>
                                    </a:solidFill>
                                    <a:latin typeface="Cambria Math" panose="02040503050406030204" pitchFamily="18" charset="0"/>
                                  </a:rPr>
                                  <m:t>2</m:t>
                                </m:r>
                              </m:e>
                              <m:e>
                                <m:r>
                                  <a:rPr lang="en-US" sz="1450" b="0" i="1" smtClean="0">
                                    <a:solidFill>
                                      <a:schemeClr val="accent2"/>
                                    </a:solidFill>
                                    <a:latin typeface="Cambria Math" panose="02040503050406030204" pitchFamily="18" charset="0"/>
                                  </a:rPr>
                                  <m:t>−1</m:t>
                                </m:r>
                              </m:e>
                            </m:mr>
                            <m:mr>
                              <m:e>
                                <m:r>
                                  <a:rPr lang="en-US" sz="1450" b="0" i="1" smtClean="0">
                                    <a:solidFill>
                                      <a:schemeClr val="accent1"/>
                                    </a:solidFill>
                                    <a:latin typeface="Cambria Math" panose="02040503050406030204" pitchFamily="18" charset="0"/>
                                  </a:rPr>
                                  <m:t>6</m:t>
                                </m:r>
                              </m:e>
                              <m:e>
                                <m:r>
                                  <a:rPr lang="en-US" sz="1450" b="0" i="1" smtClean="0">
                                    <a:solidFill>
                                      <a:schemeClr val="accent2"/>
                                    </a:solidFill>
                                    <a:latin typeface="Cambria Math" panose="02040503050406030204" pitchFamily="18" charset="0"/>
                                  </a:rPr>
                                  <m:t>4</m:t>
                                </m:r>
                              </m:e>
                            </m:mr>
                            <m:mr>
                              <m:e>
                                <m:r>
                                  <a:rPr lang="en-US" sz="1450" b="0" i="1" smtClean="0">
                                    <a:solidFill>
                                      <a:schemeClr val="accent1"/>
                                    </a:solidFill>
                                    <a:latin typeface="Cambria Math" panose="02040503050406030204" pitchFamily="18" charset="0"/>
                                  </a:rPr>
                                  <m:t>−4</m:t>
                                </m:r>
                              </m:e>
                              <m:e>
                                <m:r>
                                  <a:rPr lang="en-US" sz="1450" b="0" i="1" smtClean="0">
                                    <a:solidFill>
                                      <a:schemeClr val="accent2"/>
                                    </a:solidFill>
                                    <a:latin typeface="Cambria Math" panose="02040503050406030204" pitchFamily="18" charset="0"/>
                                  </a:rPr>
                                  <m:t>−2</m:t>
                                </m:r>
                              </m:e>
                            </m:mr>
                          </m:m>
                        </m:den>
                      </m:f>
                    </m:oMath>
                  </m:oMathPara>
                </a14:m>
                <a:endParaRPr lang="en-US" sz="1450" dirty="0"/>
              </a:p>
            </p:txBody>
          </p:sp>
        </mc:Choice>
        <mc:Fallback xmlns="">
          <p:sp>
            <p:nvSpPr>
              <p:cNvPr id="4" name="TextBox 3"/>
              <p:cNvSpPr txBox="1">
                <a:spLocks noRot="1" noChangeAspect="1" noMove="1" noResize="1" noEditPoints="1" noAdjustHandles="1" noChangeArrowheads="1" noChangeShapeType="1" noTextEdit="1"/>
              </p:cNvSpPr>
              <p:nvPr/>
            </p:nvSpPr>
            <p:spPr>
              <a:xfrm>
                <a:off x="1676400" y="1962150"/>
                <a:ext cx="1447800" cy="1344792"/>
              </a:xfrm>
              <a:prstGeom prst="rect">
                <a:avLst/>
              </a:prstGeom>
              <a:blipFill>
                <a:blip r:embed="rId7"/>
                <a:stretch>
                  <a:fillRect/>
                </a:stretch>
              </a:blipFill>
            </p:spPr>
            <p:txBody>
              <a:bodyPr/>
              <a:lstStyle/>
              <a:p>
                <a:r>
                  <a:rPr lang="en-US">
                    <a:noFill/>
                  </a:rPr>
                  <a:t> </a:t>
                </a:r>
              </a:p>
            </p:txBody>
          </p:sp>
        </mc:Fallback>
      </mc:AlternateContent>
      <p:cxnSp>
        <p:nvCxnSpPr>
          <p:cNvPr id="8" name="Straight Connector 7"/>
          <p:cNvCxnSpPr/>
          <p:nvPr/>
        </p:nvCxnSpPr>
        <p:spPr>
          <a:xfrm>
            <a:off x="895350" y="2038350"/>
            <a:ext cx="933450" cy="5334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2038350"/>
            <a:ext cx="91440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52600" y="2038350"/>
            <a:ext cx="914400" cy="5334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76300" y="2101146"/>
            <a:ext cx="952500" cy="47060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352550" y="2114550"/>
            <a:ext cx="857250" cy="4572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714500" y="2038350"/>
            <a:ext cx="952500" cy="51999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0" y="2571750"/>
            <a:ext cx="990600" cy="609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95400" y="2647950"/>
            <a:ext cx="914400" cy="533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52600" y="2647950"/>
            <a:ext cx="914400" cy="53340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76300" y="2710746"/>
            <a:ext cx="914400" cy="47060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352550" y="2724150"/>
            <a:ext cx="857250" cy="4572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714500" y="2647950"/>
            <a:ext cx="952500" cy="51999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5334000" y="4248150"/>
                <a:ext cx="2667000" cy="369332"/>
              </a:xfrm>
              <a:prstGeom prst="rect">
                <a:avLst/>
              </a:prstGeom>
              <a:noFill/>
            </p:spPr>
            <p:txBody>
              <a:bodyPr wrap="square" rtlCol="0">
                <a:spAutoFit/>
              </a:bodyPr>
              <a:lstStyle/>
              <a:p>
                <a:r>
                  <a:rPr lang="en-US" dirty="0"/>
                  <a:t>The solution is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−3,4,1</m:t>
                        </m:r>
                      </m:e>
                    </m:d>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334000" y="4248150"/>
                <a:ext cx="2667000" cy="369332"/>
              </a:xfrm>
              <a:prstGeom prst="rect">
                <a:avLst/>
              </a:prstGeom>
              <a:blipFill>
                <a:blip r:embed="rId8"/>
                <a:stretch>
                  <a:fillRect l="-1826" t="-11667" b="-2500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92805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3000"/>
                            </p:stCondLst>
                            <p:childTnLst>
                              <p:par>
                                <p:cTn id="42" presetID="22" presetClass="entr" presetSubtype="8"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000"/>
                            </p:stCondLst>
                            <p:childTnLst>
                              <p:par>
                                <p:cTn id="50" presetID="22" presetClass="entr" presetSubtype="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9"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500" fill="hold"/>
                                        <p:tgtEl>
                                          <p:spTgt spid="5"/>
                                        </p:tgtEl>
                                        <p:attrNameLst>
                                          <p:attrName>ppt_x</p:attrName>
                                        </p:attrNameLst>
                                      </p:cBhvr>
                                      <p:tavLst>
                                        <p:tav tm="0">
                                          <p:val>
                                            <p:strVal val="0-#ppt_w/2"/>
                                          </p:val>
                                        </p:tav>
                                        <p:tav tm="100000">
                                          <p:val>
                                            <p:strVal val="#ppt_x"/>
                                          </p:val>
                                        </p:tav>
                                      </p:tavLst>
                                    </p:anim>
                                    <p:anim calcmode="lin" valueType="num">
                                      <p:cBhvr additive="base">
                                        <p:cTn id="8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extLst mod="1"/>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Quiz</a:t>
            </a:r>
          </a:p>
        </p:txBody>
      </p:sp>
      <p:sp>
        <p:nvSpPr>
          <p:cNvPr id="3" name="Content Placeholder 2"/>
          <p:cNvSpPr>
            <a:spLocks noGrp="1"/>
          </p:cNvSpPr>
          <p:nvPr>
            <p:ph idx="1"/>
          </p:nvPr>
        </p:nvSpPr>
        <p:spPr/>
        <p:txBody>
          <a:bodyPr/>
          <a:lstStyle/>
          <a:p>
            <a:r>
              <a:rPr lang="en-US" dirty="0">
                <a:hlinkClick r:id="rId3" action="ppaction://hlinkpres?slideindex=1&amp;slidetitle="/>
              </a:rPr>
              <a:t>3.7 Homework Quiz</a:t>
            </a:r>
            <a:endParaRPr lang="en-US" dirty="0"/>
          </a:p>
        </p:txBody>
      </p:sp>
    </p:spTree>
    <p:extLst>
      <p:ext uri="{BB962C8B-B14F-4D97-AF65-F5344CB8AC3E}">
        <p14:creationId xmlns:p14="http://schemas.microsoft.com/office/powerpoint/2010/main" val="17196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Graph (-5 to 5).jpg"/>
          <p:cNvPicPr>
            <a:picLocks noChangeAspect="1"/>
          </p:cNvPicPr>
          <p:nvPr/>
        </p:nvPicPr>
        <p:blipFill>
          <a:blip r:embed="rId4" cstate="print"/>
          <a:stretch>
            <a:fillRect/>
          </a:stretch>
        </p:blipFill>
        <p:spPr>
          <a:xfrm>
            <a:off x="4892952" y="971550"/>
            <a:ext cx="4274085" cy="4274085"/>
          </a:xfrm>
          <a:prstGeom prst="rect">
            <a:avLst/>
          </a:prstGeom>
          <a:noFill/>
          <a:ln>
            <a:noFill/>
          </a:ln>
        </p:spPr>
      </p:pic>
      <p:sp>
        <p:nvSpPr>
          <p:cNvPr id="2" name="Title 1"/>
          <p:cNvSpPr>
            <a:spLocks noGrp="1"/>
          </p:cNvSpPr>
          <p:nvPr>
            <p:ph type="title"/>
          </p:nvPr>
        </p:nvSpPr>
        <p:spPr/>
        <p:txBody>
          <a:bodyPr>
            <a:normAutofit/>
          </a:bodyPr>
          <a:lstStyle/>
          <a:p>
            <a:r>
              <a:rPr lang="en-US" dirty="0"/>
              <a:t>3.1 Solve Linear Systems by Graphing</a:t>
            </a:r>
          </a:p>
        </p:txBody>
      </p:sp>
      <p:sp>
        <p:nvSpPr>
          <p:cNvPr id="3" name="Content Placeholder 2"/>
          <p:cNvSpPr>
            <a:spLocks noGrp="1"/>
          </p:cNvSpPr>
          <p:nvPr>
            <p:ph sz="half" idx="1"/>
          </p:nvPr>
        </p:nvSpPr>
        <p:spPr/>
        <p:txBody>
          <a:bodyPr>
            <a:normAutofit/>
          </a:bodyPr>
          <a:lstStyle/>
          <a:p>
            <a:r>
              <a:rPr lang="en-US" sz="2800" dirty="0"/>
              <a:t>Classifying Solutions</a:t>
            </a:r>
          </a:p>
          <a:p>
            <a:pPr lvl="1"/>
            <a:r>
              <a:rPr lang="en-US" sz="2400" dirty="0"/>
              <a:t>Many Solutions </a:t>
            </a:r>
            <a:r>
              <a:rPr lang="en-US" sz="2400" dirty="0">
                <a:sym typeface="Wingdings"/>
              </a:rPr>
              <a:t></a:t>
            </a:r>
            <a:r>
              <a:rPr lang="en-US" sz="2400" dirty="0"/>
              <a:t> consistent (has a solution), dependant</a:t>
            </a:r>
          </a:p>
          <a:p>
            <a:pPr lvl="1"/>
            <a:r>
              <a:rPr lang="en-US" sz="2400" dirty="0"/>
              <a:t>One solution </a:t>
            </a:r>
            <a:r>
              <a:rPr lang="en-US" sz="2400" dirty="0">
                <a:sym typeface="Wingdings"/>
              </a:rPr>
              <a:t></a:t>
            </a:r>
            <a:r>
              <a:rPr lang="en-US" sz="2400" dirty="0"/>
              <a:t> consistent, independent</a:t>
            </a:r>
          </a:p>
          <a:p>
            <a:pPr lvl="1"/>
            <a:r>
              <a:rPr lang="en-US" sz="2400" dirty="0"/>
              <a:t>No solution </a:t>
            </a:r>
            <a:r>
              <a:rPr lang="en-US" sz="2400" dirty="0">
                <a:sym typeface="Wingdings"/>
              </a:rPr>
              <a:t></a:t>
            </a:r>
            <a:r>
              <a:rPr lang="en-US" sz="2400" dirty="0"/>
              <a:t> inconsistent</a:t>
            </a:r>
          </a:p>
          <a:p>
            <a:endParaRPr lang="en-US" sz="2800" dirty="0"/>
          </a:p>
        </p:txBody>
      </p:sp>
      <p:cxnSp>
        <p:nvCxnSpPr>
          <p:cNvPr id="5" name="Straight Connector 4"/>
          <p:cNvCxnSpPr/>
          <p:nvPr/>
        </p:nvCxnSpPr>
        <p:spPr>
          <a:xfrm flipH="1">
            <a:off x="6372498" y="1200150"/>
            <a:ext cx="1933302" cy="3810002"/>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a:off x="5105400" y="2800350"/>
            <a:ext cx="3886200" cy="1905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flipH="1">
            <a:off x="5105400" y="1200150"/>
            <a:ext cx="1924594" cy="3810000"/>
          </a:xfrm>
          <a:prstGeom prst="line">
            <a:avLst/>
          </a:prstGeom>
          <a:ln/>
        </p:spPr>
        <p:style>
          <a:lnRef idx="3">
            <a:schemeClr val="accent1"/>
          </a:lnRef>
          <a:fillRef idx="0">
            <a:schemeClr val="accent1"/>
          </a:fillRef>
          <a:effectRef idx="2">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53"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par>
                          <p:cTn id="21" fill="hold">
                            <p:stCondLst>
                              <p:cond delay="0"/>
                            </p:stCondLst>
                            <p:childTnLst>
                              <p:par>
                                <p:cTn id="22" presetID="53"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53" presetClass="exit" presetSubtype="0" fill="hold" nodeType="withEffect">
                                  <p:stCondLst>
                                    <p:cond delay="0"/>
                                  </p:stCondLst>
                                  <p:childTnLst>
                                    <p:anim calcmode="lin" valueType="num">
                                      <p:cBhvr>
                                        <p:cTn id="32" dur="500"/>
                                        <p:tgtEl>
                                          <p:spTgt spid="6"/>
                                        </p:tgtEl>
                                        <p:attrNameLst>
                                          <p:attrName>ppt_w</p:attrName>
                                        </p:attrNameLst>
                                      </p:cBhvr>
                                      <p:tavLst>
                                        <p:tav tm="0">
                                          <p:val>
                                            <p:strVal val="ppt_w"/>
                                          </p:val>
                                        </p:tav>
                                        <p:tav tm="100000">
                                          <p:val>
                                            <p:fltVal val="0"/>
                                          </p:val>
                                        </p:tav>
                                      </p:tavLst>
                                    </p:anim>
                                    <p:anim calcmode="lin" valueType="num">
                                      <p:cBhvr>
                                        <p:cTn id="33" dur="500"/>
                                        <p:tgtEl>
                                          <p:spTgt spid="6"/>
                                        </p:tgtEl>
                                        <p:attrNameLst>
                                          <p:attrName>ppt_h</p:attrName>
                                        </p:attrNameLst>
                                      </p:cBhvr>
                                      <p:tavLst>
                                        <p:tav tm="0">
                                          <p:val>
                                            <p:strVal val="ppt_h"/>
                                          </p:val>
                                        </p:tav>
                                        <p:tav tm="100000">
                                          <p:val>
                                            <p:fltVal val="0"/>
                                          </p:val>
                                        </p:tav>
                                      </p:tavLst>
                                    </p:anim>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par>
                          <p:cTn id="36" fill="hold">
                            <p:stCondLst>
                              <p:cond delay="500"/>
                            </p:stCondLst>
                            <p:childTnLst>
                              <p:par>
                                <p:cTn id="37" presetID="53" presetClass="entr" presetSubtype="0"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3.8 Use Inverse Matrices to Solve Linear Systems</a:t>
            </a:r>
          </a:p>
        </p:txBody>
      </p:sp>
      <p:sp>
        <p:nvSpPr>
          <p:cNvPr id="3" name="Text Placeholder 2"/>
          <p:cNvSpPr>
            <a:spLocks noGrp="1"/>
          </p:cNvSpPr>
          <p:nvPr>
            <p:ph type="body" idx="1"/>
          </p:nvPr>
        </p:nvSpPr>
        <p:spPr/>
        <p:txBody>
          <a:bodyPr/>
          <a:lstStyle/>
          <a:p>
            <a:r>
              <a:rPr lang="en-US" dirty="0"/>
              <a:t>Larson Algebra 2</a:t>
            </a:r>
          </a:p>
          <a:p>
            <a:r>
              <a:rPr lang="en-US" dirty="0"/>
              <a:t>(2011)</a:t>
            </a:r>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2080815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3.8 Use Inverse Matrices to Solve Linear Systems</a:t>
            </a:r>
          </a:p>
        </p:txBody>
      </p:sp>
      <p:sp>
        <p:nvSpPr>
          <p:cNvPr id="3" name="Content Placeholder 2"/>
          <p:cNvSpPr>
            <a:spLocks noGrp="1"/>
          </p:cNvSpPr>
          <p:nvPr>
            <p:ph idx="1"/>
          </p:nvPr>
        </p:nvSpPr>
        <p:spPr/>
        <p:txBody>
          <a:bodyPr/>
          <a:lstStyle/>
          <a:p>
            <a:r>
              <a:rPr lang="en-US" dirty="0"/>
              <a:t>You can use matrices to solve linear systems in ways different from Cramer’s Rule.</a:t>
            </a:r>
          </a:p>
          <a:p>
            <a:endParaRPr lang="en-US" dirty="0"/>
          </a:p>
          <a:p>
            <a:r>
              <a:rPr lang="en-US" dirty="0"/>
              <a:t>We will learn how, but it requires that we know how to find inverse matrices.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3.8 Use Inverse Matrices to Solve Linear Systems</a:t>
            </a:r>
          </a:p>
        </p:txBody>
      </p:sp>
      <p:sp>
        <p:nvSpPr>
          <p:cNvPr id="3" name="Content Placeholder 2"/>
          <p:cNvSpPr>
            <a:spLocks noGrp="1"/>
          </p:cNvSpPr>
          <p:nvPr>
            <p:ph idx="1"/>
          </p:nvPr>
        </p:nvSpPr>
        <p:spPr/>
        <p:txBody>
          <a:bodyPr>
            <a:normAutofit/>
          </a:bodyPr>
          <a:lstStyle/>
          <a:p>
            <a:r>
              <a:rPr lang="en-US" sz="2800" dirty="0"/>
              <a:t>The identity Matrix multiplied with any matrix of the same dimension equals the original matrix.</a:t>
            </a:r>
          </a:p>
          <a:p>
            <a:r>
              <a:rPr lang="en-US" sz="2800" i="1" dirty="0"/>
              <a:t>A ∙ I = I ∙ A = A</a:t>
            </a:r>
          </a:p>
          <a:p>
            <a:r>
              <a:rPr lang="en-US" sz="2800" dirty="0"/>
              <a:t>This is the matrix equivalent of 1</a:t>
            </a:r>
          </a:p>
          <a:p>
            <a:endParaRPr lang="en-US" sz="2800" dirty="0"/>
          </a:p>
        </p:txBody>
      </p:sp>
      <mc:AlternateContent xmlns:mc="http://schemas.openxmlformats.org/markup-compatibility/2006" xmlns:a14="http://schemas.microsoft.com/office/drawing/2010/main">
        <mc:Choice Requires="a14">
          <p:sp>
            <p:nvSpPr>
              <p:cNvPr id="6" name="Rectangle 5"/>
              <p:cNvSpPr/>
              <p:nvPr/>
            </p:nvSpPr>
            <p:spPr>
              <a:xfrm>
                <a:off x="762000" y="3257550"/>
                <a:ext cx="1597553" cy="10161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i="1" smtClean="0">
                              <a:solidFill>
                                <a:schemeClr val="tx1"/>
                              </a:solidFill>
                              <a:effectLst/>
                              <a:latin typeface="Cambria Math" panose="02040503050406030204" pitchFamily="18" charset="0"/>
                            </a:rPr>
                          </m:ctrlPr>
                        </m:dPr>
                        <m:e>
                          <m:m>
                            <m:mPr>
                              <m:plcHide m:val="on"/>
                              <m:mcs>
                                <m:mc>
                                  <m:mcPr>
                                    <m:count m:val="2"/>
                                    <m:mcJc m:val="center"/>
                                  </m:mcPr>
                                </m:mc>
                              </m:mcs>
                              <m:ctrlPr>
                                <a:rPr lang="en-US" sz="3600" i="1">
                                  <a:solidFill>
                                    <a:schemeClr val="tx1"/>
                                  </a:solidFill>
                                  <a:effectLst/>
                                  <a:latin typeface="Cambria Math" panose="02040503050406030204" pitchFamily="18" charset="0"/>
                                </a:rPr>
                              </m:ctrlPr>
                            </m:mPr>
                            <m:mr>
                              <m:e>
                                <m:r>
                                  <a:rPr lang="en-US" sz="3600" i="1">
                                    <a:solidFill>
                                      <a:schemeClr val="tx1"/>
                                    </a:solidFill>
                                    <a:effectLst/>
                                    <a:latin typeface="Cambria Math"/>
                                  </a:rPr>
                                  <m:t>1</m:t>
                                </m:r>
                              </m:e>
                              <m:e>
                                <m:r>
                                  <a:rPr lang="en-US" sz="3600" i="1">
                                    <a:solidFill>
                                      <a:schemeClr val="tx1"/>
                                    </a:solidFill>
                                    <a:effectLst/>
                                    <a:latin typeface="Cambria Math"/>
                                  </a:rPr>
                                  <m:t>0</m:t>
                                </m:r>
                              </m:e>
                            </m:mr>
                            <m:mr>
                              <m:e>
                                <m:r>
                                  <a:rPr lang="en-US" sz="3600" i="1">
                                    <a:solidFill>
                                      <a:schemeClr val="tx1"/>
                                    </a:solidFill>
                                    <a:effectLst/>
                                    <a:latin typeface="Cambria Math"/>
                                  </a:rPr>
                                  <m:t>0</m:t>
                                </m:r>
                              </m:e>
                              <m:e>
                                <m:r>
                                  <a:rPr lang="en-US" sz="3600" i="1">
                                    <a:solidFill>
                                      <a:schemeClr val="tx1"/>
                                    </a:solidFill>
                                    <a:effectLst/>
                                    <a:latin typeface="Cambria Math"/>
                                  </a:rPr>
                                  <m:t>1</m:t>
                                </m:r>
                              </m:e>
                            </m:mr>
                          </m:m>
                        </m:e>
                      </m:d>
                    </m:oMath>
                  </m:oMathPara>
                </a14:m>
                <a:endParaRPr lang="en-US" dirty="0">
                  <a:solidFill>
                    <a:schemeClr val="tx1"/>
                  </a:solidFill>
                  <a:effectLst/>
                </a:endParaRPr>
              </a:p>
            </p:txBody>
          </p:sp>
        </mc:Choice>
        <mc:Fallback xmlns="">
          <p:sp>
            <p:nvSpPr>
              <p:cNvPr id="6" name="Rectangle 5"/>
              <p:cNvSpPr>
                <a:spLocks noRot="1" noChangeAspect="1" noMove="1" noResize="1" noEditPoints="1" noAdjustHandles="1" noChangeArrowheads="1" noChangeShapeType="1" noTextEdit="1"/>
              </p:cNvSpPr>
              <p:nvPr/>
            </p:nvSpPr>
            <p:spPr>
              <a:xfrm>
                <a:off x="762000" y="3257550"/>
                <a:ext cx="1597553" cy="101611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590800" y="3106091"/>
                <a:ext cx="2345129" cy="15573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i="1" smtClean="0">
                              <a:solidFill>
                                <a:schemeClr val="tx1"/>
                              </a:solidFill>
                              <a:effectLst/>
                              <a:latin typeface="Cambria Math" panose="02040503050406030204" pitchFamily="18" charset="0"/>
                            </a:rPr>
                          </m:ctrlPr>
                        </m:dPr>
                        <m:e>
                          <m:m>
                            <m:mPr>
                              <m:plcHide m:val="on"/>
                              <m:mcs>
                                <m:mc>
                                  <m:mcPr>
                                    <m:count m:val="3"/>
                                    <m:mcJc m:val="center"/>
                                  </m:mcPr>
                                </m:mc>
                              </m:mcs>
                              <m:ctrlPr>
                                <a:rPr lang="en-US" sz="3600" i="1" smtClean="0">
                                  <a:solidFill>
                                    <a:schemeClr val="tx1"/>
                                  </a:solidFill>
                                  <a:effectLst/>
                                  <a:latin typeface="Cambria Math" panose="02040503050406030204" pitchFamily="18" charset="0"/>
                                </a:rPr>
                              </m:ctrlPr>
                            </m:mPr>
                            <m:mr>
                              <m:e>
                                <m:r>
                                  <a:rPr lang="en-US" sz="3600" i="1" smtClean="0">
                                    <a:solidFill>
                                      <a:schemeClr val="tx1"/>
                                    </a:solidFill>
                                    <a:effectLst/>
                                    <a:latin typeface="Cambria Math"/>
                                  </a:rPr>
                                  <m:t>1</m:t>
                                </m:r>
                              </m:e>
                              <m:e>
                                <m:r>
                                  <a:rPr lang="en-US" sz="3600" i="1" smtClean="0">
                                    <a:solidFill>
                                      <a:schemeClr val="tx1"/>
                                    </a:solidFill>
                                    <a:effectLst/>
                                    <a:latin typeface="Cambria Math"/>
                                  </a:rPr>
                                  <m:t>0</m:t>
                                </m:r>
                              </m:e>
                              <m:e>
                                <m:r>
                                  <a:rPr lang="en-US" sz="3600" i="1" smtClean="0">
                                    <a:solidFill>
                                      <a:schemeClr val="tx1"/>
                                    </a:solidFill>
                                    <a:effectLst/>
                                    <a:latin typeface="Cambria Math"/>
                                  </a:rPr>
                                  <m:t>0</m:t>
                                </m:r>
                              </m:e>
                            </m:mr>
                            <m:mr>
                              <m:e>
                                <m:r>
                                  <a:rPr lang="en-US" sz="3600" i="1" smtClean="0">
                                    <a:solidFill>
                                      <a:schemeClr val="tx1"/>
                                    </a:solidFill>
                                    <a:effectLst/>
                                    <a:latin typeface="Cambria Math"/>
                                  </a:rPr>
                                  <m:t>0</m:t>
                                </m:r>
                              </m:e>
                              <m:e>
                                <m:r>
                                  <a:rPr lang="en-US" sz="3600" i="1" smtClean="0">
                                    <a:solidFill>
                                      <a:schemeClr val="tx1"/>
                                    </a:solidFill>
                                    <a:effectLst/>
                                    <a:latin typeface="Cambria Math"/>
                                  </a:rPr>
                                  <m:t>1</m:t>
                                </m:r>
                              </m:e>
                              <m:e>
                                <m:r>
                                  <a:rPr lang="en-US" sz="3600" i="1" smtClean="0">
                                    <a:solidFill>
                                      <a:schemeClr val="tx1"/>
                                    </a:solidFill>
                                    <a:effectLst/>
                                    <a:latin typeface="Cambria Math"/>
                                  </a:rPr>
                                  <m:t>0</m:t>
                                </m:r>
                              </m:e>
                            </m:mr>
                            <m:mr>
                              <m:e>
                                <m:r>
                                  <a:rPr lang="en-US" sz="3600" i="1" smtClean="0">
                                    <a:solidFill>
                                      <a:schemeClr val="tx1"/>
                                    </a:solidFill>
                                    <a:effectLst/>
                                    <a:latin typeface="Cambria Math"/>
                                  </a:rPr>
                                  <m:t>0</m:t>
                                </m:r>
                              </m:e>
                              <m:e>
                                <m:r>
                                  <a:rPr lang="en-US" sz="3600" i="1" smtClean="0">
                                    <a:solidFill>
                                      <a:schemeClr val="tx1"/>
                                    </a:solidFill>
                                    <a:effectLst/>
                                    <a:latin typeface="Cambria Math"/>
                                  </a:rPr>
                                  <m:t>0</m:t>
                                </m:r>
                              </m:e>
                              <m:e>
                                <m:r>
                                  <a:rPr lang="en-US" sz="3600" i="1" smtClean="0">
                                    <a:solidFill>
                                      <a:schemeClr val="tx1"/>
                                    </a:solidFill>
                                    <a:effectLst/>
                                    <a:latin typeface="Cambria Math"/>
                                  </a:rPr>
                                  <m:t>1</m:t>
                                </m:r>
                              </m:e>
                            </m:mr>
                          </m:m>
                        </m:e>
                      </m:d>
                    </m:oMath>
                  </m:oMathPara>
                </a14:m>
                <a:endParaRPr lang="en-US" dirty="0">
                  <a:solidFill>
                    <a:schemeClr val="tx1"/>
                  </a:solidFill>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2590800" y="3106091"/>
                <a:ext cx="2345129" cy="155734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409235" y="2445693"/>
                <a:ext cx="3871060" cy="26398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i="1" smtClean="0">
                              <a:solidFill>
                                <a:schemeClr val="tx1"/>
                              </a:solidFill>
                              <a:effectLst/>
                              <a:latin typeface="Cambria Math" panose="02040503050406030204" pitchFamily="18" charset="0"/>
                            </a:rPr>
                          </m:ctrlPr>
                        </m:dPr>
                        <m:e>
                          <m:m>
                            <m:mPr>
                              <m:plcHide m:val="on"/>
                              <m:mcs>
                                <m:mc>
                                  <m:mcPr>
                                    <m:count m:val="5"/>
                                    <m:mcJc m:val="center"/>
                                  </m:mcPr>
                                </m:mc>
                              </m:mcs>
                              <m:ctrlPr>
                                <a:rPr lang="en-US" sz="3600" i="1" smtClean="0">
                                  <a:solidFill>
                                    <a:schemeClr val="tx1"/>
                                  </a:solidFill>
                                  <a:effectLst/>
                                  <a:latin typeface="Cambria Math" panose="02040503050406030204" pitchFamily="18" charset="0"/>
                                </a:rPr>
                              </m:ctrlPr>
                            </m:mPr>
                            <m:mr>
                              <m:e>
                                <m:r>
                                  <a:rPr lang="en-US" sz="3600" i="1" smtClean="0">
                                    <a:solidFill>
                                      <a:schemeClr val="tx1"/>
                                    </a:solidFill>
                                    <a:effectLst/>
                                    <a:latin typeface="Cambria Math"/>
                                  </a:rPr>
                                  <m:t>1</m:t>
                                </m:r>
                              </m:e>
                              <m:e>
                                <m:r>
                                  <a:rPr lang="en-US" sz="3600" i="1" smtClean="0">
                                    <a:solidFill>
                                      <a:schemeClr val="tx1"/>
                                    </a:solidFill>
                                    <a:effectLst/>
                                    <a:latin typeface="Cambria Math"/>
                                  </a:rPr>
                                  <m:t>0</m:t>
                                </m:r>
                              </m:e>
                              <m:e>
                                <m:r>
                                  <a:rPr lang="en-US" sz="3600" i="1" smtClean="0">
                                    <a:solidFill>
                                      <a:schemeClr val="tx1"/>
                                    </a:solidFill>
                                    <a:effectLst/>
                                    <a:latin typeface="Cambria Math"/>
                                  </a:rPr>
                                  <m:t>0</m:t>
                                </m:r>
                              </m:e>
                              <m:e>
                                <m:r>
                                  <a:rPr lang="en-US" sz="3600" b="0" i="1" smtClean="0">
                                    <a:solidFill>
                                      <a:schemeClr val="tx1"/>
                                    </a:solidFill>
                                    <a:effectLst/>
                                    <a:latin typeface="Cambria Math" panose="02040503050406030204" pitchFamily="18" charset="0"/>
                                  </a:rPr>
                                  <m:t>⋯</m:t>
                                </m:r>
                              </m:e>
                              <m:e>
                                <m:r>
                                  <a:rPr lang="en-US" sz="3600" b="0" i="1" smtClean="0">
                                    <a:solidFill>
                                      <a:schemeClr val="tx1"/>
                                    </a:solidFill>
                                    <a:effectLst/>
                                    <a:latin typeface="Cambria Math" panose="02040503050406030204" pitchFamily="18" charset="0"/>
                                  </a:rPr>
                                  <m:t>0</m:t>
                                </m:r>
                              </m:e>
                            </m:mr>
                            <m:mr>
                              <m:e>
                                <m:r>
                                  <a:rPr lang="en-US" sz="3600" i="1" smtClean="0">
                                    <a:solidFill>
                                      <a:schemeClr val="tx1"/>
                                    </a:solidFill>
                                    <a:effectLst/>
                                    <a:latin typeface="Cambria Math"/>
                                  </a:rPr>
                                  <m:t>0</m:t>
                                </m:r>
                              </m:e>
                              <m:e>
                                <m:r>
                                  <a:rPr lang="en-US" sz="3600" i="1" smtClean="0">
                                    <a:solidFill>
                                      <a:schemeClr val="tx1"/>
                                    </a:solidFill>
                                    <a:effectLst/>
                                    <a:latin typeface="Cambria Math"/>
                                  </a:rPr>
                                  <m:t>1</m:t>
                                </m:r>
                              </m:e>
                              <m:e>
                                <m:r>
                                  <a:rPr lang="en-US" sz="3600" i="1" smtClean="0">
                                    <a:solidFill>
                                      <a:schemeClr val="tx1"/>
                                    </a:solidFill>
                                    <a:effectLst/>
                                    <a:latin typeface="Cambria Math"/>
                                  </a:rPr>
                                  <m:t>0</m:t>
                                </m:r>
                              </m:e>
                              <m:e>
                                <m:r>
                                  <a:rPr lang="en-US" sz="3600" b="0" i="1" smtClean="0">
                                    <a:solidFill>
                                      <a:schemeClr val="tx1"/>
                                    </a:solidFill>
                                    <a:effectLst/>
                                    <a:latin typeface="Cambria Math" panose="02040503050406030204" pitchFamily="18" charset="0"/>
                                  </a:rPr>
                                  <m:t>⋯</m:t>
                                </m:r>
                              </m:e>
                              <m:e>
                                <m:r>
                                  <a:rPr lang="en-US" sz="3600" b="0" i="1" smtClean="0">
                                    <a:solidFill>
                                      <a:schemeClr val="tx1"/>
                                    </a:solidFill>
                                    <a:effectLst/>
                                    <a:latin typeface="Cambria Math" panose="02040503050406030204" pitchFamily="18" charset="0"/>
                                  </a:rPr>
                                  <m:t>0</m:t>
                                </m:r>
                              </m:e>
                            </m:mr>
                            <m:mr>
                              <m:e>
                                <m:r>
                                  <a:rPr lang="en-US" sz="3600" i="1" smtClean="0">
                                    <a:solidFill>
                                      <a:schemeClr val="tx1"/>
                                    </a:solidFill>
                                    <a:effectLst/>
                                    <a:latin typeface="Cambria Math"/>
                                  </a:rPr>
                                  <m:t>0</m:t>
                                </m:r>
                              </m:e>
                              <m:e>
                                <m:r>
                                  <a:rPr lang="en-US" sz="3600" i="1" smtClean="0">
                                    <a:solidFill>
                                      <a:schemeClr val="tx1"/>
                                    </a:solidFill>
                                    <a:effectLst/>
                                    <a:latin typeface="Cambria Math"/>
                                  </a:rPr>
                                  <m:t>0</m:t>
                                </m:r>
                              </m:e>
                              <m:e>
                                <m:r>
                                  <a:rPr lang="en-US" sz="3600" i="1" smtClean="0">
                                    <a:solidFill>
                                      <a:schemeClr val="tx1"/>
                                    </a:solidFill>
                                    <a:effectLst/>
                                    <a:latin typeface="Cambria Math"/>
                                  </a:rPr>
                                  <m:t>1</m:t>
                                </m:r>
                              </m:e>
                              <m:e>
                                <m:r>
                                  <a:rPr lang="en-US" sz="3600" b="0" i="1" smtClean="0">
                                    <a:solidFill>
                                      <a:schemeClr val="tx1"/>
                                    </a:solidFill>
                                    <a:effectLst/>
                                    <a:latin typeface="Cambria Math" panose="02040503050406030204" pitchFamily="18" charset="0"/>
                                  </a:rPr>
                                  <m:t>⋯</m:t>
                                </m:r>
                              </m:e>
                              <m:e>
                                <m:r>
                                  <a:rPr lang="en-US" sz="3600" b="0" i="1" smtClean="0">
                                    <a:solidFill>
                                      <a:schemeClr val="tx1"/>
                                    </a:solidFill>
                                    <a:effectLst/>
                                    <a:latin typeface="Cambria Math" panose="02040503050406030204" pitchFamily="18" charset="0"/>
                                  </a:rPr>
                                  <m:t>0</m:t>
                                </m:r>
                              </m:e>
                            </m:mr>
                            <m:mr>
                              <m:e>
                                <m:r>
                                  <a:rPr lang="en-US" sz="3600" b="0" i="1" smtClean="0">
                                    <a:solidFill>
                                      <a:schemeClr val="tx1"/>
                                    </a:solidFill>
                                    <a:effectLst/>
                                    <a:latin typeface="Cambria Math" panose="02040503050406030204" pitchFamily="18" charset="0"/>
                                  </a:rPr>
                                  <m:t>⋮</m:t>
                                </m:r>
                              </m:e>
                              <m:e>
                                <m:r>
                                  <a:rPr lang="en-US" sz="3600" b="0" i="1" smtClean="0">
                                    <a:solidFill>
                                      <a:schemeClr val="tx1"/>
                                    </a:solidFill>
                                    <a:effectLst/>
                                    <a:latin typeface="Cambria Math" panose="02040503050406030204" pitchFamily="18" charset="0"/>
                                  </a:rPr>
                                  <m:t>⋮</m:t>
                                </m:r>
                              </m:e>
                              <m:e>
                                <m:r>
                                  <a:rPr lang="en-US" sz="3600" b="0" i="1" smtClean="0">
                                    <a:solidFill>
                                      <a:schemeClr val="tx1"/>
                                    </a:solidFill>
                                    <a:effectLst/>
                                    <a:latin typeface="Cambria Math" panose="02040503050406030204" pitchFamily="18" charset="0"/>
                                  </a:rPr>
                                  <m:t>⋮</m:t>
                                </m:r>
                              </m:e>
                              <m:e>
                                <m:r>
                                  <a:rPr lang="en-US" sz="3600" b="0" i="1" smtClean="0">
                                    <a:solidFill>
                                      <a:schemeClr val="tx1"/>
                                    </a:solidFill>
                                    <a:effectLst/>
                                    <a:latin typeface="Cambria Math" panose="02040503050406030204" pitchFamily="18" charset="0"/>
                                  </a:rPr>
                                  <m:t>⋱</m:t>
                                </m:r>
                              </m:e>
                              <m:e>
                                <m:r>
                                  <a:rPr lang="en-US" sz="3600" b="0" i="1" smtClean="0">
                                    <a:solidFill>
                                      <a:schemeClr val="tx1"/>
                                    </a:solidFill>
                                    <a:effectLst/>
                                    <a:latin typeface="Cambria Math" panose="02040503050406030204" pitchFamily="18" charset="0"/>
                                  </a:rPr>
                                  <m:t>⋮</m:t>
                                </m:r>
                              </m:e>
                            </m:mr>
                            <m:mr>
                              <m:e>
                                <m:r>
                                  <a:rPr lang="en-US" sz="3600" b="0" i="1" smtClean="0">
                                    <a:solidFill>
                                      <a:schemeClr val="tx1"/>
                                    </a:solidFill>
                                    <a:effectLst/>
                                    <a:latin typeface="Cambria Math" panose="02040503050406030204" pitchFamily="18" charset="0"/>
                                  </a:rPr>
                                  <m:t>0</m:t>
                                </m:r>
                              </m:e>
                              <m:e>
                                <m:r>
                                  <a:rPr lang="en-US" sz="3600" b="0" i="1" smtClean="0">
                                    <a:solidFill>
                                      <a:schemeClr val="tx1"/>
                                    </a:solidFill>
                                    <a:effectLst/>
                                    <a:latin typeface="Cambria Math" panose="02040503050406030204" pitchFamily="18" charset="0"/>
                                  </a:rPr>
                                  <m:t>0</m:t>
                                </m:r>
                              </m:e>
                              <m:e>
                                <m:r>
                                  <a:rPr lang="en-US" sz="3600" b="0" i="1" smtClean="0">
                                    <a:solidFill>
                                      <a:schemeClr val="tx1"/>
                                    </a:solidFill>
                                    <a:effectLst/>
                                    <a:latin typeface="Cambria Math" panose="02040503050406030204" pitchFamily="18" charset="0"/>
                                  </a:rPr>
                                  <m:t>0</m:t>
                                </m:r>
                              </m:e>
                              <m:e>
                                <m:r>
                                  <a:rPr lang="en-US" sz="3600" b="0" i="1" smtClean="0">
                                    <a:solidFill>
                                      <a:schemeClr val="tx1"/>
                                    </a:solidFill>
                                    <a:effectLst/>
                                    <a:latin typeface="Cambria Math" panose="02040503050406030204" pitchFamily="18" charset="0"/>
                                  </a:rPr>
                                  <m:t>⋯</m:t>
                                </m:r>
                              </m:e>
                              <m:e>
                                <m:r>
                                  <a:rPr lang="en-US" sz="3600" b="0" i="1" smtClean="0">
                                    <a:solidFill>
                                      <a:schemeClr val="tx1"/>
                                    </a:solidFill>
                                    <a:effectLst/>
                                    <a:latin typeface="Cambria Math" panose="02040503050406030204" pitchFamily="18" charset="0"/>
                                  </a:rPr>
                                  <m:t>1</m:t>
                                </m:r>
                              </m:e>
                            </m:mr>
                          </m:m>
                        </m:e>
                      </m:d>
                    </m:oMath>
                  </m:oMathPara>
                </a14:m>
                <a:endParaRPr lang="en-US" dirty="0">
                  <a:solidFill>
                    <a:schemeClr val="tx1"/>
                  </a:solidFill>
                  <a:effectLst/>
                </a:endParaRPr>
              </a:p>
            </p:txBody>
          </p:sp>
        </mc:Choice>
        <mc:Fallback xmlns="">
          <p:sp>
            <p:nvSpPr>
              <p:cNvPr id="8" name="Rectangle 7"/>
              <p:cNvSpPr>
                <a:spLocks noRot="1" noChangeAspect="1" noMove="1" noResize="1" noEditPoints="1" noAdjustHandles="1" noChangeArrowheads="1" noChangeShapeType="1" noTextEdit="1"/>
              </p:cNvSpPr>
              <p:nvPr/>
            </p:nvSpPr>
            <p:spPr>
              <a:xfrm>
                <a:off x="5409235" y="2445693"/>
                <a:ext cx="3871060" cy="2639825"/>
              </a:xfrm>
              <a:prstGeom prst="rect">
                <a:avLst/>
              </a:prstGeom>
              <a:blipFill>
                <a:blip r:embed="rId8"/>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8" grpId="0"/>
    </p:bldLst>
  </p:timing>
  <p:extLst mod="1"/>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3.8 Use Inverse Matrices to Solve Linear Systems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You cannot divide by a matrix!</a:t>
                </a:r>
              </a:p>
              <a:p>
                <a:r>
                  <a:rPr lang="en-US" dirty="0"/>
                  <a:t>So we multiply by the inverse of a matrix.</a:t>
                </a:r>
              </a:p>
              <a:p>
                <a:r>
                  <a:rPr lang="nn-NO" dirty="0"/>
                  <a:t>A</a:t>
                </a:r>
                <a:r>
                  <a:rPr lang="nn-NO" dirty="0">
                    <a:latin typeface="Calibri"/>
                  </a:rPr>
                  <a:t>·</a:t>
                </a:r>
                <a:r>
                  <a:rPr lang="nn-NO" dirty="0"/>
                  <a:t>A</a:t>
                </a:r>
                <a:r>
                  <a:rPr lang="nn-NO" baseline="30000" dirty="0"/>
                  <a:t>-1</a:t>
                </a:r>
                <a:r>
                  <a:rPr lang="nn-NO" dirty="0"/>
                  <a:t> = [1] = I </a:t>
                </a:r>
              </a:p>
              <a:p>
                <a:pPr lvl="1"/>
                <a:r>
                  <a:rPr lang="nn-NO" dirty="0"/>
                  <a:t>Just like </a:t>
                </a:r>
                <a14:m>
                  <m:oMath xmlns:m="http://schemas.openxmlformats.org/officeDocument/2006/math">
                    <m:r>
                      <a:rPr lang="nn-NO" i="1" dirty="0" smtClean="0">
                        <a:latin typeface="Cambria Math" panose="02040503050406030204" pitchFamily="18" charset="0"/>
                      </a:rPr>
                      <m:t>𝑥</m:t>
                    </m:r>
                    <m:r>
                      <a:rPr lang="nn-NO" i="1" dirty="0" smtClean="0">
                        <a:latin typeface="Cambria Math" panose="02040503050406030204" pitchFamily="18" charset="0"/>
                      </a:rPr>
                      <m:t> </m:t>
                    </m:r>
                    <m:d>
                      <m:dPr>
                        <m:ctrlPr>
                          <a:rPr lang="nn-NO"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nn-NO" i="1" dirty="0" smtClean="0">
                                <a:latin typeface="Cambria Math" panose="02040503050406030204" pitchFamily="18" charset="0"/>
                              </a:rPr>
                              <m:t>𝑥</m:t>
                            </m:r>
                          </m:e>
                          <m:sup>
                            <m:r>
                              <a:rPr lang="en-US" b="0" i="1" dirty="0" smtClean="0">
                                <a:latin typeface="Cambria Math" panose="02040503050406030204" pitchFamily="18" charset="0"/>
                              </a:rPr>
                              <m:t>−1</m:t>
                            </m:r>
                          </m:sup>
                        </m:sSup>
                      </m:e>
                    </m:d>
                    <m:r>
                      <a:rPr lang="nn-NO" i="1" dirty="0" smtClean="0">
                        <a:latin typeface="Cambria Math" panose="02040503050406030204" pitchFamily="18" charset="0"/>
                      </a:rPr>
                      <m:t> </m:t>
                    </m:r>
                  </m:oMath>
                </a14:m>
                <a:r>
                  <a:rPr lang="nn-NO" dirty="0"/>
                  <a:t>= </a:t>
                </a:r>
                <a14:m>
                  <m:oMath xmlns:m="http://schemas.openxmlformats.org/officeDocument/2006/math">
                    <m:r>
                      <a:rPr lang="nn-NO" i="1" dirty="0" smtClean="0">
                        <a:latin typeface="Cambria Math" panose="02040503050406030204" pitchFamily="18" charset="0"/>
                      </a:rPr>
                      <m:t>𝑥</m:t>
                    </m:r>
                    <m:d>
                      <m:dPr>
                        <m:ctrlPr>
                          <a:rPr lang="nn-NO" i="1" dirty="0" smtClean="0">
                            <a:latin typeface="Cambria Math" panose="02040503050406030204" pitchFamily="18" charset="0"/>
                          </a:rPr>
                        </m:ctrlPr>
                      </m:dPr>
                      <m:e>
                        <m:f>
                          <m:fPr>
                            <m:ctrlPr>
                              <a:rPr lang="nn-NO" i="1" dirty="0" smtClean="0">
                                <a:latin typeface="Cambria Math" panose="02040503050406030204" pitchFamily="18" charset="0"/>
                              </a:rPr>
                            </m:ctrlPr>
                          </m:fPr>
                          <m:num>
                            <m:r>
                              <a:rPr lang="nn-NO" i="1" dirty="0" smtClean="0">
                                <a:latin typeface="Cambria Math" panose="02040503050406030204" pitchFamily="18" charset="0"/>
                              </a:rPr>
                              <m:t>1</m:t>
                            </m:r>
                          </m:num>
                          <m:den>
                            <m:r>
                              <a:rPr lang="nn-NO" i="1" dirty="0" smtClean="0">
                                <a:latin typeface="Cambria Math" panose="02040503050406030204" pitchFamily="18" charset="0"/>
                              </a:rPr>
                              <m:t>𝑥</m:t>
                            </m:r>
                          </m:den>
                        </m:f>
                      </m:e>
                    </m:d>
                  </m:oMath>
                </a14:m>
                <a:r>
                  <a:rPr lang="nn-NO" dirty="0"/>
                  <a:t> = 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867" t="-1320"/>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3.8 Use Inverse Matrices to Solve Linear Systems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Rule for 2x2 (Memorize)</a:t>
                </a:r>
              </a:p>
              <a:p>
                <a:r>
                  <a:rPr lang="en-US" b="0" dirty="0"/>
                  <a:t>If </a:t>
                </a:r>
                <a14:m>
                  <m:oMath xmlns:m="http://schemas.openxmlformats.org/officeDocument/2006/math">
                    <m:r>
                      <a:rPr lang="en-US" b="0" i="1" smtClean="0">
                        <a:latin typeface="Cambria Math"/>
                      </a:rPr>
                      <m:t>𝐴</m:t>
                    </m:r>
                    <m:r>
                      <a:rPr lang="en-US" b="0" i="1" smtClean="0">
                        <a:latin typeface="Cambria Math"/>
                      </a:rPr>
                      <m:t>=</m:t>
                    </m:r>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solidFill>
                                    <a:schemeClr val="accent1"/>
                                  </a:solidFill>
                                  <a:latin typeface="Cambria Math"/>
                                </a:rPr>
                                <m:t>𝑎</m:t>
                              </m:r>
                            </m:e>
                            <m:e>
                              <m:r>
                                <a:rPr lang="en-US" b="0" i="1" smtClean="0">
                                  <a:solidFill>
                                    <a:schemeClr val="accent3"/>
                                  </a:solidFill>
                                  <a:latin typeface="Cambria Math"/>
                                </a:rPr>
                                <m:t>𝑏</m:t>
                              </m:r>
                            </m:e>
                          </m:mr>
                          <m:mr>
                            <m:e>
                              <m:r>
                                <a:rPr lang="en-US" b="0" i="1" smtClean="0">
                                  <a:solidFill>
                                    <a:schemeClr val="accent2"/>
                                  </a:solidFill>
                                  <a:latin typeface="Cambria Math"/>
                                </a:rPr>
                                <m:t>𝑐</m:t>
                              </m:r>
                            </m:e>
                            <m:e>
                              <m:r>
                                <a:rPr lang="en-US" b="0" i="1" smtClean="0">
                                  <a:solidFill>
                                    <a:schemeClr val="accent4"/>
                                  </a:solidFill>
                                  <a:latin typeface="Cambria Math"/>
                                </a:rPr>
                                <m:t>𝑑</m:t>
                              </m:r>
                            </m:e>
                          </m:mr>
                        </m:m>
                      </m:e>
                    </m:d>
                  </m:oMath>
                </a14:m>
                <a:endParaRPr lang="en-US" b="0" dirty="0"/>
              </a:p>
              <a:p>
                <a:endParaRPr lang="en-US" dirty="0"/>
              </a:p>
              <a:p>
                <a:r>
                  <a:rPr lang="en-US" dirty="0"/>
                  <a:t> </a:t>
                </a:r>
                <a14:m>
                  <m:oMath xmlns:m="http://schemas.openxmlformats.org/officeDocument/2006/math">
                    <m:sSup>
                      <m:sSupPr>
                        <m:ctrlPr>
                          <a:rPr lang="en-US" sz="5400" b="0" i="1" smtClean="0">
                            <a:latin typeface="Cambria Math" panose="02040503050406030204" pitchFamily="18" charset="0"/>
                          </a:rPr>
                        </m:ctrlPr>
                      </m:sSupPr>
                      <m:e>
                        <m:r>
                          <a:rPr lang="en-US" sz="5400" b="0" i="1" smtClean="0">
                            <a:latin typeface="Cambria Math"/>
                          </a:rPr>
                          <m:t>𝐴</m:t>
                        </m:r>
                      </m:e>
                      <m:sup>
                        <m:r>
                          <a:rPr lang="en-US" sz="5400" b="0" i="1" smtClean="0">
                            <a:latin typeface="Cambria Math"/>
                          </a:rPr>
                          <m:t>−1</m:t>
                        </m:r>
                      </m:sup>
                    </m:sSup>
                    <m:r>
                      <a:rPr lang="en-US" sz="5400" b="0" i="1" smtClean="0">
                        <a:latin typeface="Cambria Math"/>
                      </a:rPr>
                      <m:t>=</m:t>
                    </m:r>
                    <m:f>
                      <m:fPr>
                        <m:ctrlPr>
                          <a:rPr lang="en-US" sz="5400" b="0" i="1" smtClean="0">
                            <a:latin typeface="Cambria Math" panose="02040503050406030204" pitchFamily="18" charset="0"/>
                          </a:rPr>
                        </m:ctrlPr>
                      </m:fPr>
                      <m:num>
                        <m:r>
                          <a:rPr lang="en-US" sz="5400" b="0" i="1" smtClean="0">
                            <a:latin typeface="Cambria Math"/>
                          </a:rPr>
                          <m:t>1</m:t>
                        </m:r>
                      </m:num>
                      <m:den>
                        <m:d>
                          <m:dPr>
                            <m:begChr m:val="|"/>
                            <m:endChr m:val="|"/>
                            <m:ctrlPr>
                              <a:rPr lang="en-US" sz="5400" b="0" i="1" smtClean="0">
                                <a:latin typeface="Cambria Math" panose="02040503050406030204" pitchFamily="18" charset="0"/>
                              </a:rPr>
                            </m:ctrlPr>
                          </m:dPr>
                          <m:e>
                            <m:m>
                              <m:mPr>
                                <m:plcHide m:val="on"/>
                                <m:mcs>
                                  <m:mc>
                                    <m:mcPr>
                                      <m:count m:val="2"/>
                                      <m:mcJc m:val="center"/>
                                    </m:mcPr>
                                  </m:mc>
                                </m:mcs>
                                <m:ctrlPr>
                                  <a:rPr lang="en-US" sz="5400" b="0" i="1" smtClean="0">
                                    <a:latin typeface="Cambria Math" panose="02040503050406030204" pitchFamily="18" charset="0"/>
                                  </a:rPr>
                                </m:ctrlPr>
                              </m:mPr>
                              <m:mr>
                                <m:e>
                                  <m:r>
                                    <a:rPr lang="en-US" sz="5400" b="0" i="1" smtClean="0">
                                      <a:solidFill>
                                        <a:schemeClr val="accent1"/>
                                      </a:solidFill>
                                      <a:latin typeface="Cambria Math"/>
                                    </a:rPr>
                                    <m:t>𝑎</m:t>
                                  </m:r>
                                </m:e>
                                <m:e>
                                  <m:r>
                                    <a:rPr lang="en-US" sz="5400" b="0" i="1" smtClean="0">
                                      <a:solidFill>
                                        <a:schemeClr val="accent3"/>
                                      </a:solidFill>
                                      <a:latin typeface="Cambria Math"/>
                                    </a:rPr>
                                    <m:t>𝑏</m:t>
                                  </m:r>
                                </m:e>
                              </m:mr>
                              <m:mr>
                                <m:e>
                                  <m:r>
                                    <a:rPr lang="en-US" sz="5400" b="0" i="1" smtClean="0">
                                      <a:solidFill>
                                        <a:schemeClr val="accent2"/>
                                      </a:solidFill>
                                      <a:latin typeface="Cambria Math"/>
                                    </a:rPr>
                                    <m:t>𝑐</m:t>
                                  </m:r>
                                </m:e>
                                <m:e>
                                  <m:r>
                                    <a:rPr lang="en-US" sz="5400" b="0" i="1" smtClean="0">
                                      <a:solidFill>
                                        <a:schemeClr val="accent4"/>
                                      </a:solidFill>
                                      <a:latin typeface="Cambria Math"/>
                                    </a:rPr>
                                    <m:t>𝑑</m:t>
                                  </m:r>
                                </m:e>
                              </m:mr>
                            </m:m>
                          </m:e>
                        </m:d>
                      </m:den>
                    </m:f>
                    <m:d>
                      <m:dPr>
                        <m:begChr m:val="["/>
                        <m:endChr m:val="]"/>
                        <m:ctrlPr>
                          <a:rPr lang="en-US" sz="5400" b="0" i="1" smtClean="0">
                            <a:latin typeface="Cambria Math" panose="02040503050406030204" pitchFamily="18" charset="0"/>
                          </a:rPr>
                        </m:ctrlPr>
                      </m:dPr>
                      <m:e>
                        <m:m>
                          <m:mPr>
                            <m:plcHide m:val="on"/>
                            <m:mcs>
                              <m:mc>
                                <m:mcPr>
                                  <m:count m:val="2"/>
                                  <m:mcJc m:val="center"/>
                                </m:mcPr>
                              </m:mc>
                            </m:mcs>
                            <m:ctrlPr>
                              <a:rPr lang="en-US" sz="5400" b="0" i="1" smtClean="0">
                                <a:latin typeface="Cambria Math" panose="02040503050406030204" pitchFamily="18" charset="0"/>
                              </a:rPr>
                            </m:ctrlPr>
                          </m:mPr>
                          <m:mr>
                            <m:e>
                              <m:r>
                                <a:rPr lang="en-US" sz="5400" b="0" i="1" smtClean="0">
                                  <a:solidFill>
                                    <a:schemeClr val="accent4"/>
                                  </a:solidFill>
                                  <a:latin typeface="Cambria Math"/>
                                </a:rPr>
                                <m:t>𝑑</m:t>
                              </m:r>
                            </m:e>
                            <m:e>
                              <m:r>
                                <a:rPr lang="en-US" sz="5400" b="0" i="1" smtClean="0">
                                  <a:latin typeface="Cambria Math"/>
                                </a:rPr>
                                <m:t>−</m:t>
                              </m:r>
                              <m:r>
                                <a:rPr lang="en-US" sz="5400" b="0" i="1" smtClean="0">
                                  <a:solidFill>
                                    <a:schemeClr val="accent3"/>
                                  </a:solidFill>
                                  <a:latin typeface="Cambria Math"/>
                                </a:rPr>
                                <m:t>𝑏</m:t>
                              </m:r>
                            </m:e>
                          </m:mr>
                          <m:mr>
                            <m:e>
                              <m:r>
                                <a:rPr lang="en-US" sz="5400" b="0" i="1" smtClean="0">
                                  <a:latin typeface="Cambria Math"/>
                                </a:rPr>
                                <m:t>−</m:t>
                              </m:r>
                              <m:r>
                                <a:rPr lang="en-US" sz="5400" b="0" i="1" smtClean="0">
                                  <a:solidFill>
                                    <a:schemeClr val="accent2"/>
                                  </a:solidFill>
                                  <a:latin typeface="Cambria Math"/>
                                </a:rPr>
                                <m:t>𝑐</m:t>
                              </m:r>
                            </m:e>
                            <m:e>
                              <m:r>
                                <a:rPr lang="en-US" sz="5400" b="0" i="1" smtClean="0">
                                  <a:solidFill>
                                    <a:schemeClr val="accent1"/>
                                  </a:solidFill>
                                  <a:latin typeface="Cambria Math"/>
                                </a:rPr>
                                <m:t>𝑎</m:t>
                              </m:r>
                            </m:e>
                          </m:mr>
                        </m:m>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867" t="-1320"/>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mod="1"/>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3.8 Use Inverse Matrices to Solve Linear Systems</a:t>
            </a:r>
          </a:p>
        </p:txBody>
      </p:sp>
      <mc:AlternateContent xmlns:mc="http://schemas.openxmlformats.org/markup-compatibility/2006" xmlns:a14="http://schemas.microsoft.com/office/drawing/2010/main">
        <mc:Choice Requires="a14">
          <p:sp>
            <p:nvSpPr>
              <p:cNvPr id="9" name="Rectangle 8"/>
              <p:cNvSpPr/>
              <p:nvPr/>
            </p:nvSpPr>
            <p:spPr>
              <a:xfrm>
                <a:off x="421758" y="1257300"/>
                <a:ext cx="1643206" cy="8949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solidFill>
                                <a:schemeClr val="tx1"/>
                              </a:solidFill>
                              <a:effectLst/>
                              <a:latin typeface="Cambria Math" panose="02040503050406030204" pitchFamily="18" charset="0"/>
                            </a:rPr>
                          </m:ctrlPr>
                        </m:sSupPr>
                        <m:e>
                          <m:d>
                            <m:dPr>
                              <m:begChr m:val="["/>
                              <m:endChr m:val="]"/>
                              <m:ctrlPr>
                                <a:rPr lang="en-US" sz="2800" i="1" smtClean="0">
                                  <a:solidFill>
                                    <a:schemeClr val="tx1"/>
                                  </a:solidFill>
                                  <a:effectLst/>
                                  <a:latin typeface="Cambria Math" panose="02040503050406030204" pitchFamily="18" charset="0"/>
                                </a:rPr>
                              </m:ctrlPr>
                            </m:dPr>
                            <m:e>
                              <m:m>
                                <m:mPr>
                                  <m:plcHide m:val="on"/>
                                  <m:mcs>
                                    <m:mc>
                                      <m:mcPr>
                                        <m:count m:val="2"/>
                                        <m:mcJc m:val="center"/>
                                      </m:mcPr>
                                    </m:mc>
                                  </m:mcs>
                                  <m:ctrlPr>
                                    <a:rPr lang="en-US" sz="2800" i="1">
                                      <a:solidFill>
                                        <a:schemeClr val="tx1"/>
                                      </a:solidFill>
                                      <a:effectLst/>
                                      <a:latin typeface="Cambria Math" panose="02040503050406030204" pitchFamily="18" charset="0"/>
                                    </a:rPr>
                                  </m:ctrlPr>
                                </m:mPr>
                                <m:mr>
                                  <m:e>
                                    <m:r>
                                      <a:rPr lang="en-US" sz="2800" i="1" smtClean="0">
                                        <a:solidFill>
                                          <a:schemeClr val="accent1"/>
                                        </a:solidFill>
                                        <a:effectLst/>
                                        <a:latin typeface="Cambria Math"/>
                                      </a:rPr>
                                      <m:t>1</m:t>
                                    </m:r>
                                  </m:e>
                                  <m:e>
                                    <m:r>
                                      <a:rPr lang="en-US" sz="2800" b="0" i="1" smtClean="0">
                                        <a:solidFill>
                                          <a:schemeClr val="accent3"/>
                                        </a:solidFill>
                                        <a:effectLst/>
                                        <a:latin typeface="Cambria Math"/>
                                      </a:rPr>
                                      <m:t>2</m:t>
                                    </m:r>
                                  </m:e>
                                </m:mr>
                                <m:mr>
                                  <m:e>
                                    <m:r>
                                      <a:rPr lang="en-US" sz="2800" b="0" i="1" smtClean="0">
                                        <a:solidFill>
                                          <a:schemeClr val="accent4"/>
                                        </a:solidFill>
                                        <a:effectLst/>
                                        <a:latin typeface="Cambria Math"/>
                                      </a:rPr>
                                      <m:t>3</m:t>
                                    </m:r>
                                  </m:e>
                                  <m:e>
                                    <m:r>
                                      <a:rPr lang="en-US" sz="2800" b="0" i="1" smtClean="0">
                                        <a:solidFill>
                                          <a:schemeClr val="accent2"/>
                                        </a:solidFill>
                                        <a:effectLst/>
                                        <a:latin typeface="Cambria Math"/>
                                      </a:rPr>
                                      <m:t>4</m:t>
                                    </m:r>
                                  </m:e>
                                </m:mr>
                              </m:m>
                            </m:e>
                          </m:d>
                        </m:e>
                        <m:sup>
                          <m:r>
                            <a:rPr lang="en-US" sz="2800" b="0" i="0" smtClean="0">
                              <a:solidFill>
                                <a:schemeClr val="tx1"/>
                              </a:solidFill>
                              <a:effectLst/>
                              <a:latin typeface="Cambria Math"/>
                            </a:rPr>
                            <m:t>−1</m:t>
                          </m:r>
                        </m:sup>
                      </m:sSup>
                    </m:oMath>
                  </m:oMathPara>
                </a14:m>
                <a:endParaRPr lang="en-US" sz="1400" dirty="0">
                  <a:solidFill>
                    <a:schemeClr val="tx1"/>
                  </a:solidFill>
                  <a:effectLst/>
                </a:endParaRPr>
              </a:p>
            </p:txBody>
          </p:sp>
        </mc:Choice>
        <mc:Fallback xmlns="">
          <p:sp>
            <p:nvSpPr>
              <p:cNvPr id="9" name="Rectangle 8"/>
              <p:cNvSpPr>
                <a:spLocks noRot="1" noChangeAspect="1" noMove="1" noResize="1" noEditPoints="1" noAdjustHandles="1" noChangeArrowheads="1" noChangeShapeType="1" noTextEdit="1"/>
              </p:cNvSpPr>
              <p:nvPr/>
            </p:nvSpPr>
            <p:spPr>
              <a:xfrm>
                <a:off x="421758" y="1257300"/>
                <a:ext cx="1643206" cy="8949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05002" y="1273249"/>
                <a:ext cx="3234924" cy="1279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effectLst/>
                          <a:latin typeface="Cambria Math"/>
                        </a:rPr>
                        <m:t>=</m:t>
                      </m:r>
                      <m:f>
                        <m:fPr>
                          <m:ctrlPr>
                            <a:rPr lang="en-US" sz="2800" b="0" i="1" smtClean="0">
                              <a:solidFill>
                                <a:schemeClr val="tx1"/>
                              </a:solidFill>
                              <a:effectLst/>
                              <a:latin typeface="Cambria Math" panose="02040503050406030204" pitchFamily="18" charset="0"/>
                            </a:rPr>
                          </m:ctrlPr>
                        </m:fPr>
                        <m:num>
                          <m:r>
                            <a:rPr lang="en-US" sz="2800" b="0" i="1" smtClean="0">
                              <a:solidFill>
                                <a:schemeClr val="tx1"/>
                              </a:solidFill>
                              <a:effectLst/>
                              <a:latin typeface="Cambria Math"/>
                            </a:rPr>
                            <m:t>1</m:t>
                          </m:r>
                        </m:num>
                        <m:den>
                          <m:d>
                            <m:dPr>
                              <m:begChr m:val="|"/>
                              <m:endChr m:val="|"/>
                              <m:ctrlPr>
                                <a:rPr lang="en-US" sz="2800" b="0" i="1" smtClean="0">
                                  <a:solidFill>
                                    <a:schemeClr val="tx1"/>
                                  </a:solidFill>
                                  <a:effectLst/>
                                  <a:latin typeface="Cambria Math" panose="02040503050406030204" pitchFamily="18" charset="0"/>
                                </a:rPr>
                              </m:ctrlPr>
                            </m:dPr>
                            <m:e>
                              <m:m>
                                <m:mPr>
                                  <m:plcHide m:val="on"/>
                                  <m:mcs>
                                    <m:mc>
                                      <m:mcPr>
                                        <m:count m:val="2"/>
                                        <m:mcJc m:val="center"/>
                                      </m:mcPr>
                                    </m:mc>
                                  </m:mcs>
                                  <m:ctrlPr>
                                    <a:rPr lang="en-US" sz="2800" b="0" i="1" smtClean="0">
                                      <a:solidFill>
                                        <a:schemeClr val="tx1"/>
                                      </a:solidFill>
                                      <a:effectLst/>
                                      <a:latin typeface="Cambria Math" panose="02040503050406030204" pitchFamily="18" charset="0"/>
                                    </a:rPr>
                                  </m:ctrlPr>
                                </m:mPr>
                                <m:mr>
                                  <m:e>
                                    <m:r>
                                      <a:rPr lang="en-US" sz="2800" b="0" i="1" smtClean="0">
                                        <a:solidFill>
                                          <a:schemeClr val="accent1"/>
                                        </a:solidFill>
                                        <a:effectLst/>
                                        <a:latin typeface="Cambria Math"/>
                                      </a:rPr>
                                      <m:t>1</m:t>
                                    </m:r>
                                  </m:e>
                                  <m:e>
                                    <m:r>
                                      <a:rPr lang="en-US" sz="2800" b="0" i="1" smtClean="0">
                                        <a:solidFill>
                                          <a:schemeClr val="accent3"/>
                                        </a:solidFill>
                                        <a:effectLst/>
                                        <a:latin typeface="Cambria Math"/>
                                      </a:rPr>
                                      <m:t>2</m:t>
                                    </m:r>
                                  </m:e>
                                </m:mr>
                                <m:mr>
                                  <m:e>
                                    <m:r>
                                      <a:rPr lang="en-US" sz="2800" b="0" i="1" smtClean="0">
                                        <a:solidFill>
                                          <a:schemeClr val="accent4"/>
                                        </a:solidFill>
                                        <a:effectLst/>
                                        <a:latin typeface="Cambria Math"/>
                                      </a:rPr>
                                      <m:t>3</m:t>
                                    </m:r>
                                  </m:e>
                                  <m:e>
                                    <m:r>
                                      <a:rPr lang="en-US" sz="2800" b="0" i="1" smtClean="0">
                                        <a:solidFill>
                                          <a:schemeClr val="accent2"/>
                                        </a:solidFill>
                                        <a:effectLst/>
                                        <a:latin typeface="Cambria Math"/>
                                      </a:rPr>
                                      <m:t>4</m:t>
                                    </m:r>
                                  </m:e>
                                </m:mr>
                              </m:m>
                            </m:e>
                          </m:d>
                        </m:den>
                      </m:f>
                      <m:d>
                        <m:dPr>
                          <m:begChr m:val="["/>
                          <m:endChr m:val="]"/>
                          <m:ctrlPr>
                            <a:rPr lang="en-US" sz="2800" b="0" i="1" smtClean="0">
                              <a:solidFill>
                                <a:schemeClr val="tx1"/>
                              </a:solidFill>
                              <a:effectLst/>
                              <a:latin typeface="Cambria Math" panose="02040503050406030204" pitchFamily="18" charset="0"/>
                            </a:rPr>
                          </m:ctrlPr>
                        </m:dPr>
                        <m:e>
                          <m:m>
                            <m:mPr>
                              <m:plcHide m:val="on"/>
                              <m:mcs>
                                <m:mc>
                                  <m:mcPr>
                                    <m:count m:val="2"/>
                                    <m:mcJc m:val="center"/>
                                  </m:mcPr>
                                </m:mc>
                              </m:mcs>
                              <m:ctrlPr>
                                <a:rPr lang="en-US" sz="2800" b="0" i="1" smtClean="0">
                                  <a:solidFill>
                                    <a:schemeClr val="tx1"/>
                                  </a:solidFill>
                                  <a:effectLst/>
                                  <a:latin typeface="Cambria Math" panose="02040503050406030204" pitchFamily="18" charset="0"/>
                                </a:rPr>
                              </m:ctrlPr>
                            </m:mPr>
                            <m:mr>
                              <m:e>
                                <m:r>
                                  <a:rPr lang="en-US" sz="2800" b="0" i="1" smtClean="0">
                                    <a:solidFill>
                                      <a:schemeClr val="accent2"/>
                                    </a:solidFill>
                                    <a:effectLst/>
                                    <a:latin typeface="Cambria Math"/>
                                  </a:rPr>
                                  <m:t>4</m:t>
                                </m:r>
                              </m:e>
                              <m:e>
                                <m:r>
                                  <a:rPr lang="en-US" sz="2800" b="0" i="1" smtClean="0">
                                    <a:solidFill>
                                      <a:schemeClr val="tx1"/>
                                    </a:solidFill>
                                    <a:effectLst/>
                                    <a:latin typeface="Cambria Math"/>
                                  </a:rPr>
                                  <m:t>−</m:t>
                                </m:r>
                                <m:r>
                                  <a:rPr lang="en-US" sz="2800" b="0" i="1" smtClean="0">
                                    <a:solidFill>
                                      <a:schemeClr val="accent3"/>
                                    </a:solidFill>
                                    <a:effectLst/>
                                    <a:latin typeface="Cambria Math"/>
                                  </a:rPr>
                                  <m:t>2</m:t>
                                </m:r>
                              </m:e>
                            </m:mr>
                            <m:mr>
                              <m:e>
                                <m:r>
                                  <a:rPr lang="en-US" sz="2800" b="0" i="1" smtClean="0">
                                    <a:solidFill>
                                      <a:schemeClr val="tx1"/>
                                    </a:solidFill>
                                    <a:effectLst/>
                                    <a:latin typeface="Cambria Math"/>
                                  </a:rPr>
                                  <m:t>−</m:t>
                                </m:r>
                                <m:r>
                                  <a:rPr lang="en-US" sz="2800" b="0" i="1" smtClean="0">
                                    <a:solidFill>
                                      <a:schemeClr val="accent4"/>
                                    </a:solidFill>
                                    <a:effectLst/>
                                    <a:latin typeface="Cambria Math"/>
                                  </a:rPr>
                                  <m:t>3</m:t>
                                </m:r>
                              </m:e>
                              <m:e>
                                <m:r>
                                  <a:rPr lang="en-US" sz="2800" b="0" i="1" smtClean="0">
                                    <a:solidFill>
                                      <a:schemeClr val="accent1"/>
                                    </a:solidFill>
                                    <a:effectLst/>
                                    <a:latin typeface="Cambria Math"/>
                                  </a:rPr>
                                  <m:t>1</m:t>
                                </m:r>
                              </m:e>
                            </m:mr>
                          </m:m>
                        </m:e>
                      </m:d>
                    </m:oMath>
                  </m:oMathPara>
                </a14:m>
                <a:endParaRPr lang="en-US" sz="1400" dirty="0">
                  <a:solidFill>
                    <a:schemeClr val="tx1"/>
                  </a:solidFill>
                  <a:effectLst/>
                </a:endParaRPr>
              </a:p>
            </p:txBody>
          </p:sp>
        </mc:Choice>
        <mc:Fallback xmlns="">
          <p:sp>
            <p:nvSpPr>
              <p:cNvPr id="10" name="Rectangle 9"/>
              <p:cNvSpPr>
                <a:spLocks noRot="1" noChangeAspect="1" noMove="1" noResize="1" noEditPoints="1" noAdjustHandles="1" noChangeArrowheads="1" noChangeShapeType="1" noTextEdit="1"/>
              </p:cNvSpPr>
              <p:nvPr/>
            </p:nvSpPr>
            <p:spPr>
              <a:xfrm>
                <a:off x="1905002" y="1273249"/>
                <a:ext cx="3234924" cy="127932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905001" y="2487138"/>
                <a:ext cx="4066498" cy="9782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effectLst/>
                          <a:latin typeface="Cambria Math"/>
                        </a:rPr>
                        <m:t>=</m:t>
                      </m:r>
                      <m:f>
                        <m:fPr>
                          <m:ctrlPr>
                            <a:rPr lang="en-US" sz="2800" b="0" i="1" smtClean="0">
                              <a:solidFill>
                                <a:schemeClr val="tx1"/>
                              </a:solidFill>
                              <a:effectLst/>
                              <a:latin typeface="Cambria Math" panose="02040503050406030204" pitchFamily="18" charset="0"/>
                            </a:rPr>
                          </m:ctrlPr>
                        </m:fPr>
                        <m:num>
                          <m:r>
                            <a:rPr lang="en-US" sz="2800" b="0" i="1" smtClean="0">
                              <a:solidFill>
                                <a:schemeClr val="tx1"/>
                              </a:solidFill>
                              <a:effectLst/>
                              <a:latin typeface="Cambria Math"/>
                            </a:rPr>
                            <m:t>1</m:t>
                          </m:r>
                        </m:num>
                        <m:den>
                          <m:r>
                            <a:rPr lang="en-US" sz="2800" b="0" i="1" smtClean="0">
                              <a:solidFill>
                                <a:schemeClr val="tx1"/>
                              </a:solidFill>
                              <a:effectLst/>
                              <a:latin typeface="Cambria Math"/>
                            </a:rPr>
                            <m:t>1</m:t>
                          </m:r>
                          <m:d>
                            <m:dPr>
                              <m:ctrlPr>
                                <a:rPr lang="en-US" sz="2800" b="0" i="1" smtClean="0">
                                  <a:solidFill>
                                    <a:schemeClr val="tx1"/>
                                  </a:solidFill>
                                  <a:effectLst/>
                                  <a:latin typeface="Cambria Math" panose="02040503050406030204" pitchFamily="18" charset="0"/>
                                </a:rPr>
                              </m:ctrlPr>
                            </m:dPr>
                            <m:e>
                              <m:r>
                                <a:rPr lang="en-US" sz="2800" b="0" i="1" smtClean="0">
                                  <a:solidFill>
                                    <a:schemeClr val="tx1"/>
                                  </a:solidFill>
                                  <a:effectLst/>
                                  <a:latin typeface="Cambria Math"/>
                                </a:rPr>
                                <m:t>4</m:t>
                              </m:r>
                            </m:e>
                          </m:d>
                          <m:r>
                            <a:rPr lang="en-US" sz="2800" b="0" i="1" smtClean="0">
                              <a:solidFill>
                                <a:schemeClr val="tx1"/>
                              </a:solidFill>
                              <a:effectLst/>
                              <a:latin typeface="Cambria Math"/>
                            </a:rPr>
                            <m:t>−3(2)</m:t>
                          </m:r>
                        </m:den>
                      </m:f>
                      <m:d>
                        <m:dPr>
                          <m:begChr m:val="["/>
                          <m:endChr m:val="]"/>
                          <m:ctrlPr>
                            <a:rPr lang="en-US" sz="2800" b="0" i="1" smtClean="0">
                              <a:solidFill>
                                <a:schemeClr val="tx1"/>
                              </a:solidFill>
                              <a:effectLst/>
                              <a:latin typeface="Cambria Math" panose="02040503050406030204" pitchFamily="18" charset="0"/>
                            </a:rPr>
                          </m:ctrlPr>
                        </m:dPr>
                        <m:e>
                          <m:m>
                            <m:mPr>
                              <m:plcHide m:val="on"/>
                              <m:mcs>
                                <m:mc>
                                  <m:mcPr>
                                    <m:count m:val="2"/>
                                    <m:mcJc m:val="center"/>
                                  </m:mcPr>
                                </m:mc>
                              </m:mcs>
                              <m:ctrlPr>
                                <a:rPr lang="en-US" sz="2800" b="0" i="1" smtClean="0">
                                  <a:solidFill>
                                    <a:schemeClr val="tx1"/>
                                  </a:solidFill>
                                  <a:effectLst/>
                                  <a:latin typeface="Cambria Math" panose="02040503050406030204" pitchFamily="18" charset="0"/>
                                </a:rPr>
                              </m:ctrlPr>
                            </m:mPr>
                            <m:mr>
                              <m:e>
                                <m:r>
                                  <a:rPr lang="en-US" sz="2800" b="0" i="1" smtClean="0">
                                    <a:solidFill>
                                      <a:schemeClr val="tx1"/>
                                    </a:solidFill>
                                    <a:effectLst/>
                                    <a:latin typeface="Cambria Math"/>
                                  </a:rPr>
                                  <m:t>4</m:t>
                                </m:r>
                              </m:e>
                              <m:e>
                                <m:r>
                                  <a:rPr lang="en-US" sz="2800" b="0" i="1" smtClean="0">
                                    <a:solidFill>
                                      <a:schemeClr val="tx1"/>
                                    </a:solidFill>
                                    <a:effectLst/>
                                    <a:latin typeface="Cambria Math"/>
                                  </a:rPr>
                                  <m:t>−2</m:t>
                                </m:r>
                              </m:e>
                            </m:mr>
                            <m:mr>
                              <m:e>
                                <m:r>
                                  <a:rPr lang="en-US" sz="2800" b="0" i="1" smtClean="0">
                                    <a:solidFill>
                                      <a:schemeClr val="tx1"/>
                                    </a:solidFill>
                                    <a:effectLst/>
                                    <a:latin typeface="Cambria Math"/>
                                  </a:rPr>
                                  <m:t>−3</m:t>
                                </m:r>
                              </m:e>
                              <m:e>
                                <m:r>
                                  <a:rPr lang="en-US" sz="2800" b="0" i="1" smtClean="0">
                                    <a:solidFill>
                                      <a:schemeClr val="tx1"/>
                                    </a:solidFill>
                                    <a:effectLst/>
                                    <a:latin typeface="Cambria Math"/>
                                  </a:rPr>
                                  <m:t>1</m:t>
                                </m:r>
                              </m:e>
                            </m:mr>
                          </m:m>
                        </m:e>
                      </m:d>
                    </m:oMath>
                  </m:oMathPara>
                </a14:m>
                <a:endParaRPr lang="en-US" sz="1400" dirty="0">
                  <a:solidFill>
                    <a:schemeClr val="tx1"/>
                  </a:solidFill>
                  <a:effectLst/>
                </a:endParaRPr>
              </a:p>
            </p:txBody>
          </p:sp>
        </mc:Choice>
        <mc:Fallback xmlns="">
          <p:sp>
            <p:nvSpPr>
              <p:cNvPr id="11" name="Rectangle 10"/>
              <p:cNvSpPr>
                <a:spLocks noRot="1" noChangeAspect="1" noMove="1" noResize="1" noEditPoints="1" noAdjustHandles="1" noChangeArrowheads="1" noChangeShapeType="1" noTextEdit="1"/>
              </p:cNvSpPr>
              <p:nvPr/>
            </p:nvSpPr>
            <p:spPr>
              <a:xfrm>
                <a:off x="1905001" y="2487138"/>
                <a:ext cx="4066498" cy="97821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881423" y="3803900"/>
                <a:ext cx="2714461"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effectLst/>
                          <a:latin typeface="Cambria Math"/>
                        </a:rPr>
                        <m:t>=</m:t>
                      </m:r>
                      <m:f>
                        <m:fPr>
                          <m:ctrlPr>
                            <a:rPr lang="en-US" sz="2800" b="0" i="1" smtClean="0">
                              <a:solidFill>
                                <a:schemeClr val="tx1"/>
                              </a:solidFill>
                              <a:effectLst/>
                              <a:latin typeface="Cambria Math" panose="02040503050406030204" pitchFamily="18" charset="0"/>
                            </a:rPr>
                          </m:ctrlPr>
                        </m:fPr>
                        <m:num>
                          <m:r>
                            <a:rPr lang="en-US" sz="2800" b="0" i="1" smtClean="0">
                              <a:solidFill>
                                <a:schemeClr val="tx1"/>
                              </a:solidFill>
                              <a:effectLst/>
                              <a:latin typeface="Cambria Math"/>
                            </a:rPr>
                            <m:t>1</m:t>
                          </m:r>
                        </m:num>
                        <m:den>
                          <m:r>
                            <a:rPr lang="en-US" sz="2800" b="0" i="1" smtClean="0">
                              <a:solidFill>
                                <a:schemeClr val="tx1"/>
                              </a:solidFill>
                              <a:effectLst/>
                              <a:latin typeface="Cambria Math"/>
                            </a:rPr>
                            <m:t>−2</m:t>
                          </m:r>
                        </m:den>
                      </m:f>
                      <m:d>
                        <m:dPr>
                          <m:begChr m:val="["/>
                          <m:endChr m:val="]"/>
                          <m:ctrlPr>
                            <a:rPr lang="en-US" sz="2800" b="0" i="1" smtClean="0">
                              <a:solidFill>
                                <a:schemeClr val="tx1"/>
                              </a:solidFill>
                              <a:effectLst/>
                              <a:latin typeface="Cambria Math" panose="02040503050406030204" pitchFamily="18" charset="0"/>
                            </a:rPr>
                          </m:ctrlPr>
                        </m:dPr>
                        <m:e>
                          <m:m>
                            <m:mPr>
                              <m:plcHide m:val="on"/>
                              <m:mcs>
                                <m:mc>
                                  <m:mcPr>
                                    <m:count m:val="2"/>
                                    <m:mcJc m:val="center"/>
                                  </m:mcPr>
                                </m:mc>
                              </m:mcs>
                              <m:ctrlPr>
                                <a:rPr lang="en-US" sz="2800" b="0" i="1" smtClean="0">
                                  <a:solidFill>
                                    <a:schemeClr val="tx1"/>
                                  </a:solidFill>
                                  <a:effectLst/>
                                  <a:latin typeface="Cambria Math" panose="02040503050406030204" pitchFamily="18" charset="0"/>
                                </a:rPr>
                              </m:ctrlPr>
                            </m:mPr>
                            <m:mr>
                              <m:e>
                                <m:r>
                                  <a:rPr lang="en-US" sz="2800" b="0" i="1" smtClean="0">
                                    <a:solidFill>
                                      <a:schemeClr val="tx1"/>
                                    </a:solidFill>
                                    <a:effectLst/>
                                    <a:latin typeface="Cambria Math"/>
                                  </a:rPr>
                                  <m:t>4</m:t>
                                </m:r>
                              </m:e>
                              <m:e>
                                <m:r>
                                  <a:rPr lang="en-US" sz="2800" b="0" i="1" smtClean="0">
                                    <a:solidFill>
                                      <a:schemeClr val="tx1"/>
                                    </a:solidFill>
                                    <a:effectLst/>
                                    <a:latin typeface="Cambria Math"/>
                                  </a:rPr>
                                  <m:t>−2</m:t>
                                </m:r>
                              </m:e>
                            </m:mr>
                            <m:mr>
                              <m:e>
                                <m:r>
                                  <a:rPr lang="en-US" sz="2800" b="0" i="1" smtClean="0">
                                    <a:solidFill>
                                      <a:schemeClr val="tx1"/>
                                    </a:solidFill>
                                    <a:effectLst/>
                                    <a:latin typeface="Cambria Math"/>
                                  </a:rPr>
                                  <m:t>−3</m:t>
                                </m:r>
                              </m:e>
                              <m:e>
                                <m:r>
                                  <a:rPr lang="en-US" sz="2800" b="0" i="1" smtClean="0">
                                    <a:solidFill>
                                      <a:schemeClr val="tx1"/>
                                    </a:solidFill>
                                    <a:effectLst/>
                                    <a:latin typeface="Cambria Math"/>
                                  </a:rPr>
                                  <m:t>1</m:t>
                                </m:r>
                              </m:e>
                            </m:mr>
                          </m:m>
                        </m:e>
                      </m:d>
                    </m:oMath>
                  </m:oMathPara>
                </a14:m>
                <a:endParaRPr lang="en-US" sz="1400" dirty="0">
                  <a:solidFill>
                    <a:schemeClr val="tx1"/>
                  </a:solidFill>
                  <a:effectLst/>
                </a:endParaRPr>
              </a:p>
            </p:txBody>
          </p:sp>
        </mc:Choice>
        <mc:Fallback xmlns="">
          <p:sp>
            <p:nvSpPr>
              <p:cNvPr id="13" name="Rectangle 12"/>
              <p:cNvSpPr>
                <a:spLocks noRot="1" noChangeAspect="1" noMove="1" noResize="1" noEditPoints="1" noAdjustHandles="1" noChangeArrowheads="1" noChangeShapeType="1" noTextEdit="1"/>
              </p:cNvSpPr>
              <p:nvPr/>
            </p:nvSpPr>
            <p:spPr>
              <a:xfrm>
                <a:off x="1881423" y="3803900"/>
                <a:ext cx="2714461" cy="8989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172202" y="3601770"/>
                <a:ext cx="2394823" cy="1587999"/>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0" i="1" smtClean="0">
                              <a:solidFill>
                                <a:schemeClr val="tx1"/>
                              </a:solidFill>
                              <a:effectLst/>
                              <a:latin typeface="Cambria Math" panose="02040503050406030204" pitchFamily="18" charset="0"/>
                            </a:rPr>
                          </m:ctrlPr>
                        </m:dPr>
                        <m:e>
                          <m:m>
                            <m:mPr>
                              <m:plcHide m:val="on"/>
                              <m:mcs>
                                <m:mc>
                                  <m:mcPr>
                                    <m:count m:val="2"/>
                                    <m:mcJc m:val="center"/>
                                  </m:mcPr>
                                </m:mc>
                              </m:mcs>
                              <m:ctrlPr>
                                <a:rPr lang="en-US" sz="3600" b="0" i="1" smtClean="0">
                                  <a:solidFill>
                                    <a:schemeClr val="tx1"/>
                                  </a:solidFill>
                                  <a:effectLst/>
                                  <a:latin typeface="Cambria Math" panose="02040503050406030204" pitchFamily="18" charset="0"/>
                                </a:rPr>
                              </m:ctrlPr>
                            </m:mPr>
                            <m:mr>
                              <m:e>
                                <m:r>
                                  <a:rPr lang="en-US" sz="3600" b="0" i="1" smtClean="0">
                                    <a:solidFill>
                                      <a:schemeClr val="tx1"/>
                                    </a:solidFill>
                                    <a:effectLst/>
                                    <a:latin typeface="Cambria Math"/>
                                  </a:rPr>
                                  <m:t>−2</m:t>
                                </m:r>
                              </m:e>
                              <m:e>
                                <m:r>
                                  <a:rPr lang="en-US" sz="3600" b="0" i="1" smtClean="0">
                                    <a:solidFill>
                                      <a:schemeClr val="tx1"/>
                                    </a:solidFill>
                                    <a:effectLst/>
                                    <a:latin typeface="Cambria Math"/>
                                  </a:rPr>
                                  <m:t>1</m:t>
                                </m:r>
                              </m:e>
                            </m:mr>
                            <m:mr>
                              <m:e>
                                <m:f>
                                  <m:fPr>
                                    <m:ctrlPr>
                                      <a:rPr lang="en-US" sz="3600" b="0" i="1" smtClean="0">
                                        <a:solidFill>
                                          <a:schemeClr val="tx1"/>
                                        </a:solidFill>
                                        <a:effectLst/>
                                        <a:latin typeface="Cambria Math" panose="02040503050406030204" pitchFamily="18" charset="0"/>
                                      </a:rPr>
                                    </m:ctrlPr>
                                  </m:fPr>
                                  <m:num>
                                    <m:r>
                                      <a:rPr lang="en-US" sz="3600" b="0" i="1" smtClean="0">
                                        <a:solidFill>
                                          <a:schemeClr val="tx1"/>
                                        </a:solidFill>
                                        <a:effectLst/>
                                        <a:latin typeface="Cambria Math"/>
                                      </a:rPr>
                                      <m:t>3</m:t>
                                    </m:r>
                                  </m:num>
                                  <m:den>
                                    <m:r>
                                      <a:rPr lang="en-US" sz="3600" b="0" i="1" smtClean="0">
                                        <a:solidFill>
                                          <a:schemeClr val="tx1"/>
                                        </a:solidFill>
                                        <a:effectLst/>
                                        <a:latin typeface="Cambria Math"/>
                                      </a:rPr>
                                      <m:t>2</m:t>
                                    </m:r>
                                  </m:den>
                                </m:f>
                              </m:e>
                              <m:e>
                                <m:r>
                                  <a:rPr lang="en-US" sz="3600" b="0" i="1" smtClean="0">
                                    <a:solidFill>
                                      <a:schemeClr val="tx1"/>
                                    </a:solidFill>
                                    <a:effectLst/>
                                    <a:latin typeface="Cambria Math"/>
                                  </a:rPr>
                                  <m:t>−</m:t>
                                </m:r>
                                <m:f>
                                  <m:fPr>
                                    <m:ctrlPr>
                                      <a:rPr lang="en-US" sz="3600" b="0" i="1" smtClean="0">
                                        <a:solidFill>
                                          <a:schemeClr val="tx1"/>
                                        </a:solidFill>
                                        <a:effectLst/>
                                        <a:latin typeface="Cambria Math" panose="02040503050406030204" pitchFamily="18" charset="0"/>
                                      </a:rPr>
                                    </m:ctrlPr>
                                  </m:fPr>
                                  <m:num>
                                    <m:r>
                                      <a:rPr lang="en-US" sz="3600" b="0" i="1" smtClean="0">
                                        <a:solidFill>
                                          <a:schemeClr val="tx1"/>
                                        </a:solidFill>
                                        <a:effectLst/>
                                        <a:latin typeface="Cambria Math"/>
                                      </a:rPr>
                                      <m:t>1</m:t>
                                    </m:r>
                                  </m:num>
                                  <m:den>
                                    <m:r>
                                      <a:rPr lang="en-US" sz="3600" b="0" i="1" smtClean="0">
                                        <a:solidFill>
                                          <a:schemeClr val="tx1"/>
                                        </a:solidFill>
                                        <a:effectLst/>
                                        <a:latin typeface="Cambria Math"/>
                                      </a:rPr>
                                      <m:t>2</m:t>
                                    </m:r>
                                  </m:den>
                                </m:f>
                              </m:e>
                            </m:mr>
                          </m:m>
                        </m:e>
                      </m:d>
                    </m:oMath>
                  </m:oMathPara>
                </a14:m>
                <a:endParaRPr lang="en-US" sz="1400" dirty="0">
                  <a:solidFill>
                    <a:schemeClr val="tx1"/>
                  </a:solidFill>
                  <a:effectLst/>
                </a:endParaRPr>
              </a:p>
            </p:txBody>
          </p:sp>
        </mc:Choice>
        <mc:Fallback xmlns="">
          <p:sp>
            <p:nvSpPr>
              <p:cNvPr id="14" name="Rectangle 13"/>
              <p:cNvSpPr>
                <a:spLocks noRot="1" noChangeAspect="1" noMove="1" noResize="1" noEditPoints="1" noAdjustHandles="1" noChangeArrowheads="1" noChangeShapeType="1" noTextEdit="1"/>
              </p:cNvSpPr>
              <p:nvPr/>
            </p:nvSpPr>
            <p:spPr>
              <a:xfrm>
                <a:off x="6172202" y="3601770"/>
                <a:ext cx="2394823" cy="1587999"/>
              </a:xfrm>
              <a:prstGeom prst="rect">
                <a:avLst/>
              </a:prstGeom>
              <a:blipFill>
                <a:blip r:embed="rId10"/>
                <a:stretch>
                  <a:fillRect/>
                </a:stretch>
              </a:blipFill>
              <a:ln>
                <a:solidFill>
                  <a:schemeClr val="accent6">
                    <a:lumMod val="50000"/>
                  </a:schemeClr>
                </a:solidFill>
              </a:ln>
            </p:spPr>
            <p:txBody>
              <a:bodyPr/>
              <a:lstStyle/>
              <a:p>
                <a:r>
                  <a:rPr lang="en-US">
                    <a:noFill/>
                  </a:rPr>
                  <a:t> </a:t>
                </a:r>
              </a:p>
            </p:txBody>
          </p:sp>
        </mc:Fallback>
      </mc:AlternateContent>
      <p:cxnSp>
        <p:nvCxnSpPr>
          <p:cNvPr id="5" name="Straight Connector 4"/>
          <p:cNvCxnSpPr/>
          <p:nvPr/>
        </p:nvCxnSpPr>
        <p:spPr>
          <a:xfrm>
            <a:off x="2590800" y="1885950"/>
            <a:ext cx="6096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590800" y="1962150"/>
            <a:ext cx="609600" cy="45720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80">
                                          <p:stCondLst>
                                            <p:cond delay="0"/>
                                          </p:stCondLst>
                                        </p:cTn>
                                        <p:tgtEl>
                                          <p:spTgt spid="14"/>
                                        </p:tgtEl>
                                      </p:cBhvr>
                                    </p:animEffect>
                                    <p:anim calcmode="lin" valueType="num">
                                      <p:cBhvr>
                                        <p:cTn id="3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6" dur="26">
                                          <p:stCondLst>
                                            <p:cond delay="650"/>
                                          </p:stCondLst>
                                        </p:cTn>
                                        <p:tgtEl>
                                          <p:spTgt spid="14"/>
                                        </p:tgtEl>
                                      </p:cBhvr>
                                      <p:to x="100000" y="60000"/>
                                    </p:animScale>
                                    <p:animScale>
                                      <p:cBhvr>
                                        <p:cTn id="37" dur="166" decel="50000">
                                          <p:stCondLst>
                                            <p:cond delay="676"/>
                                          </p:stCondLst>
                                        </p:cTn>
                                        <p:tgtEl>
                                          <p:spTgt spid="14"/>
                                        </p:tgtEl>
                                      </p:cBhvr>
                                      <p:to x="100000" y="100000"/>
                                    </p:animScale>
                                    <p:animScale>
                                      <p:cBhvr>
                                        <p:cTn id="38" dur="26">
                                          <p:stCondLst>
                                            <p:cond delay="1312"/>
                                          </p:stCondLst>
                                        </p:cTn>
                                        <p:tgtEl>
                                          <p:spTgt spid="14"/>
                                        </p:tgtEl>
                                      </p:cBhvr>
                                      <p:to x="100000" y="80000"/>
                                    </p:animScale>
                                    <p:animScale>
                                      <p:cBhvr>
                                        <p:cTn id="39" dur="166" decel="50000">
                                          <p:stCondLst>
                                            <p:cond delay="1338"/>
                                          </p:stCondLst>
                                        </p:cTn>
                                        <p:tgtEl>
                                          <p:spTgt spid="14"/>
                                        </p:tgtEl>
                                      </p:cBhvr>
                                      <p:to x="100000" y="100000"/>
                                    </p:animScale>
                                    <p:animScale>
                                      <p:cBhvr>
                                        <p:cTn id="40" dur="26">
                                          <p:stCondLst>
                                            <p:cond delay="1642"/>
                                          </p:stCondLst>
                                        </p:cTn>
                                        <p:tgtEl>
                                          <p:spTgt spid="14"/>
                                        </p:tgtEl>
                                      </p:cBhvr>
                                      <p:to x="100000" y="90000"/>
                                    </p:animScale>
                                    <p:animScale>
                                      <p:cBhvr>
                                        <p:cTn id="41" dur="166" decel="50000">
                                          <p:stCondLst>
                                            <p:cond delay="1668"/>
                                          </p:stCondLst>
                                        </p:cTn>
                                        <p:tgtEl>
                                          <p:spTgt spid="14"/>
                                        </p:tgtEl>
                                      </p:cBhvr>
                                      <p:to x="100000" y="100000"/>
                                    </p:animScale>
                                    <p:animScale>
                                      <p:cBhvr>
                                        <p:cTn id="42" dur="26">
                                          <p:stCondLst>
                                            <p:cond delay="1808"/>
                                          </p:stCondLst>
                                        </p:cTn>
                                        <p:tgtEl>
                                          <p:spTgt spid="14"/>
                                        </p:tgtEl>
                                      </p:cBhvr>
                                      <p:to x="100000" y="95000"/>
                                    </p:animScale>
                                    <p:animScale>
                                      <p:cBhvr>
                                        <p:cTn id="43"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animBg="1"/>
    </p:bldLst>
  </p:timing>
  <p:extLst mod="1"/>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3.8 Use Inverse Matrices to Solve Linear Systems</a:t>
            </a:r>
          </a:p>
        </p:txBody>
      </p:sp>
      <mc:AlternateContent xmlns:mc="http://schemas.openxmlformats.org/markup-compatibility/2006" xmlns:a14="http://schemas.microsoft.com/office/drawing/2010/main">
        <mc:Choice Requires="a14">
          <p:sp>
            <p:nvSpPr>
              <p:cNvPr id="9" name="Rectangle 8"/>
              <p:cNvSpPr/>
              <p:nvPr/>
            </p:nvSpPr>
            <p:spPr>
              <a:xfrm>
                <a:off x="421760" y="1257300"/>
                <a:ext cx="2178609" cy="8949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solidFill>
                                <a:schemeClr val="tx1"/>
                              </a:solidFill>
                              <a:effectLst/>
                              <a:latin typeface="Cambria Math" panose="02040503050406030204" pitchFamily="18" charset="0"/>
                            </a:rPr>
                          </m:ctrlPr>
                        </m:sSupPr>
                        <m:e>
                          <m:d>
                            <m:dPr>
                              <m:begChr m:val="["/>
                              <m:endChr m:val="]"/>
                              <m:ctrlPr>
                                <a:rPr lang="en-US" sz="2800" i="1" smtClean="0">
                                  <a:solidFill>
                                    <a:schemeClr val="tx1"/>
                                  </a:solidFill>
                                  <a:effectLst/>
                                  <a:latin typeface="Cambria Math" panose="02040503050406030204" pitchFamily="18" charset="0"/>
                                </a:rPr>
                              </m:ctrlPr>
                            </m:dPr>
                            <m:e>
                              <m:m>
                                <m:mPr>
                                  <m:plcHide m:val="on"/>
                                  <m:mcs>
                                    <m:mc>
                                      <m:mcPr>
                                        <m:count m:val="2"/>
                                        <m:mcJc m:val="center"/>
                                      </m:mcPr>
                                    </m:mc>
                                  </m:mcs>
                                  <m:ctrlPr>
                                    <a:rPr lang="en-US" sz="2800" i="1">
                                      <a:solidFill>
                                        <a:schemeClr val="tx1"/>
                                      </a:solidFill>
                                      <a:effectLst/>
                                      <a:latin typeface="Cambria Math" panose="02040503050406030204" pitchFamily="18" charset="0"/>
                                    </a:rPr>
                                  </m:ctrlPr>
                                </m:mPr>
                                <m:mr>
                                  <m:e>
                                    <m:r>
                                      <a:rPr lang="en-US" sz="2800" b="0" i="1" smtClean="0">
                                        <a:solidFill>
                                          <a:schemeClr val="accent1"/>
                                        </a:solidFill>
                                        <a:effectLst/>
                                        <a:latin typeface="Cambria Math"/>
                                      </a:rPr>
                                      <m:t>−2</m:t>
                                    </m:r>
                                  </m:e>
                                  <m:e>
                                    <m:r>
                                      <a:rPr lang="en-US" sz="2800" b="0" i="1" smtClean="0">
                                        <a:solidFill>
                                          <a:schemeClr val="accent3"/>
                                        </a:solidFill>
                                        <a:effectLst/>
                                        <a:latin typeface="Cambria Math"/>
                                      </a:rPr>
                                      <m:t>−1</m:t>
                                    </m:r>
                                  </m:e>
                                </m:mr>
                                <m:mr>
                                  <m:e>
                                    <m:r>
                                      <a:rPr lang="en-US" sz="2800" b="0" i="1" smtClean="0">
                                        <a:solidFill>
                                          <a:schemeClr val="accent4"/>
                                        </a:solidFill>
                                        <a:effectLst/>
                                        <a:latin typeface="Cambria Math"/>
                                      </a:rPr>
                                      <m:t>4</m:t>
                                    </m:r>
                                  </m:e>
                                  <m:e>
                                    <m:r>
                                      <a:rPr lang="en-US" sz="2800" b="0" i="1" smtClean="0">
                                        <a:solidFill>
                                          <a:schemeClr val="accent2"/>
                                        </a:solidFill>
                                        <a:effectLst/>
                                        <a:latin typeface="Cambria Math"/>
                                      </a:rPr>
                                      <m:t>0</m:t>
                                    </m:r>
                                  </m:e>
                                </m:mr>
                              </m:m>
                            </m:e>
                          </m:d>
                        </m:e>
                        <m:sup>
                          <m:r>
                            <a:rPr lang="en-US" sz="2800" b="0" i="0" smtClean="0">
                              <a:solidFill>
                                <a:schemeClr val="tx1"/>
                              </a:solidFill>
                              <a:effectLst/>
                              <a:latin typeface="Cambria Math"/>
                            </a:rPr>
                            <m:t>−1</m:t>
                          </m:r>
                        </m:sup>
                      </m:sSup>
                    </m:oMath>
                  </m:oMathPara>
                </a14:m>
                <a:endParaRPr lang="en-US" sz="1400" dirty="0">
                  <a:solidFill>
                    <a:schemeClr val="tx1"/>
                  </a:solidFill>
                  <a:effectLst/>
                </a:endParaRPr>
              </a:p>
            </p:txBody>
          </p:sp>
        </mc:Choice>
        <mc:Fallback xmlns="">
          <p:sp>
            <p:nvSpPr>
              <p:cNvPr id="9" name="Rectangle 8"/>
              <p:cNvSpPr>
                <a:spLocks noRot="1" noChangeAspect="1" noMove="1" noResize="1" noEditPoints="1" noAdjustHandles="1" noChangeArrowheads="1" noChangeShapeType="1" noTextEdit="1"/>
              </p:cNvSpPr>
              <p:nvPr/>
            </p:nvSpPr>
            <p:spPr>
              <a:xfrm>
                <a:off x="421760" y="1257300"/>
                <a:ext cx="2178609" cy="8949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307836" y="1273249"/>
                <a:ext cx="3770327" cy="1279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effectLst/>
                          <a:latin typeface="Cambria Math"/>
                        </a:rPr>
                        <m:t>=</m:t>
                      </m:r>
                      <m:f>
                        <m:fPr>
                          <m:ctrlPr>
                            <a:rPr lang="en-US" sz="2800" b="0" i="1" smtClean="0">
                              <a:solidFill>
                                <a:schemeClr val="tx1"/>
                              </a:solidFill>
                              <a:effectLst/>
                              <a:latin typeface="Cambria Math" panose="02040503050406030204" pitchFamily="18" charset="0"/>
                            </a:rPr>
                          </m:ctrlPr>
                        </m:fPr>
                        <m:num>
                          <m:r>
                            <a:rPr lang="en-US" sz="2800" b="0" i="1" smtClean="0">
                              <a:solidFill>
                                <a:schemeClr val="tx1"/>
                              </a:solidFill>
                              <a:effectLst/>
                              <a:latin typeface="Cambria Math"/>
                            </a:rPr>
                            <m:t>1</m:t>
                          </m:r>
                        </m:num>
                        <m:den>
                          <m:d>
                            <m:dPr>
                              <m:begChr m:val="|"/>
                              <m:endChr m:val="|"/>
                              <m:ctrlPr>
                                <a:rPr lang="en-US" sz="2800" b="0" i="1" smtClean="0">
                                  <a:solidFill>
                                    <a:schemeClr val="tx1"/>
                                  </a:solidFill>
                                  <a:effectLst/>
                                  <a:latin typeface="Cambria Math" panose="02040503050406030204" pitchFamily="18" charset="0"/>
                                </a:rPr>
                              </m:ctrlPr>
                            </m:dPr>
                            <m:e>
                              <m:m>
                                <m:mPr>
                                  <m:plcHide m:val="on"/>
                                  <m:mcs>
                                    <m:mc>
                                      <m:mcPr>
                                        <m:count m:val="2"/>
                                        <m:mcJc m:val="center"/>
                                      </m:mcPr>
                                    </m:mc>
                                  </m:mcs>
                                  <m:ctrlPr>
                                    <a:rPr lang="en-US" sz="2800" b="0" i="1" smtClean="0">
                                      <a:solidFill>
                                        <a:schemeClr val="tx1"/>
                                      </a:solidFill>
                                      <a:effectLst/>
                                      <a:latin typeface="Cambria Math" panose="02040503050406030204" pitchFamily="18" charset="0"/>
                                    </a:rPr>
                                  </m:ctrlPr>
                                </m:mPr>
                                <m:mr>
                                  <m:e>
                                    <m:r>
                                      <a:rPr lang="en-US" sz="2800" b="0" i="1" smtClean="0">
                                        <a:solidFill>
                                          <a:schemeClr val="accent1"/>
                                        </a:solidFill>
                                        <a:effectLst/>
                                        <a:latin typeface="Cambria Math"/>
                                      </a:rPr>
                                      <m:t>−2</m:t>
                                    </m:r>
                                  </m:e>
                                  <m:e>
                                    <m:r>
                                      <a:rPr lang="en-US" sz="2800" b="0" i="1" smtClean="0">
                                        <a:solidFill>
                                          <a:schemeClr val="accent3"/>
                                        </a:solidFill>
                                        <a:effectLst/>
                                        <a:latin typeface="Cambria Math"/>
                                      </a:rPr>
                                      <m:t>−1</m:t>
                                    </m:r>
                                  </m:e>
                                </m:mr>
                                <m:mr>
                                  <m:e>
                                    <m:r>
                                      <a:rPr lang="en-US" sz="2800" b="0" i="1" smtClean="0">
                                        <a:solidFill>
                                          <a:schemeClr val="accent4"/>
                                        </a:solidFill>
                                        <a:effectLst/>
                                        <a:latin typeface="Cambria Math"/>
                                      </a:rPr>
                                      <m:t>4</m:t>
                                    </m:r>
                                  </m:e>
                                  <m:e>
                                    <m:r>
                                      <a:rPr lang="en-US" sz="2800" b="0" i="1" smtClean="0">
                                        <a:solidFill>
                                          <a:schemeClr val="accent2"/>
                                        </a:solidFill>
                                        <a:effectLst/>
                                        <a:latin typeface="Cambria Math"/>
                                      </a:rPr>
                                      <m:t>0</m:t>
                                    </m:r>
                                  </m:e>
                                </m:mr>
                              </m:m>
                            </m:e>
                          </m:d>
                        </m:den>
                      </m:f>
                      <m:d>
                        <m:dPr>
                          <m:begChr m:val="["/>
                          <m:endChr m:val="]"/>
                          <m:ctrlPr>
                            <a:rPr lang="en-US" sz="2800" b="0" i="1" smtClean="0">
                              <a:solidFill>
                                <a:schemeClr val="tx1"/>
                              </a:solidFill>
                              <a:effectLst/>
                              <a:latin typeface="Cambria Math" panose="02040503050406030204" pitchFamily="18" charset="0"/>
                            </a:rPr>
                          </m:ctrlPr>
                        </m:dPr>
                        <m:e>
                          <m:m>
                            <m:mPr>
                              <m:plcHide m:val="on"/>
                              <m:mcs>
                                <m:mc>
                                  <m:mcPr>
                                    <m:count m:val="2"/>
                                    <m:mcJc m:val="center"/>
                                  </m:mcPr>
                                </m:mc>
                              </m:mcs>
                              <m:ctrlPr>
                                <a:rPr lang="en-US" sz="2800" b="0" i="1" smtClean="0">
                                  <a:solidFill>
                                    <a:schemeClr val="tx1"/>
                                  </a:solidFill>
                                  <a:effectLst/>
                                  <a:latin typeface="Cambria Math" panose="02040503050406030204" pitchFamily="18" charset="0"/>
                                </a:rPr>
                              </m:ctrlPr>
                            </m:mPr>
                            <m:mr>
                              <m:e>
                                <m:r>
                                  <a:rPr lang="en-US" sz="2800" b="0" i="1" smtClean="0">
                                    <a:solidFill>
                                      <a:schemeClr val="accent2"/>
                                    </a:solidFill>
                                    <a:effectLst/>
                                    <a:latin typeface="Cambria Math"/>
                                  </a:rPr>
                                  <m:t>0</m:t>
                                </m:r>
                              </m:e>
                              <m:e>
                                <m:r>
                                  <a:rPr lang="en-US" sz="2800" b="0" i="1" smtClean="0">
                                    <a:solidFill>
                                      <a:schemeClr val="accent3"/>
                                    </a:solidFill>
                                    <a:effectLst/>
                                    <a:latin typeface="Cambria Math"/>
                                  </a:rPr>
                                  <m:t>1</m:t>
                                </m:r>
                              </m:e>
                            </m:mr>
                            <m:mr>
                              <m:e>
                                <m:r>
                                  <a:rPr lang="en-US" sz="2800" b="0" i="1" smtClean="0">
                                    <a:solidFill>
                                      <a:schemeClr val="tx1"/>
                                    </a:solidFill>
                                    <a:effectLst/>
                                    <a:latin typeface="Cambria Math"/>
                                  </a:rPr>
                                  <m:t>−</m:t>
                                </m:r>
                                <m:r>
                                  <a:rPr lang="en-US" sz="2800" b="0" i="1" smtClean="0">
                                    <a:solidFill>
                                      <a:schemeClr val="accent4"/>
                                    </a:solidFill>
                                    <a:effectLst/>
                                    <a:latin typeface="Cambria Math"/>
                                  </a:rPr>
                                  <m:t>4</m:t>
                                </m:r>
                              </m:e>
                              <m:e>
                                <m:r>
                                  <a:rPr lang="en-US" sz="2800" b="0" i="1" smtClean="0">
                                    <a:solidFill>
                                      <a:schemeClr val="accent1"/>
                                    </a:solidFill>
                                    <a:effectLst/>
                                    <a:latin typeface="Cambria Math"/>
                                  </a:rPr>
                                  <m:t>−2</m:t>
                                </m:r>
                              </m:e>
                            </m:mr>
                          </m:m>
                        </m:e>
                      </m:d>
                    </m:oMath>
                  </m:oMathPara>
                </a14:m>
                <a:endParaRPr lang="en-US" sz="1400" dirty="0">
                  <a:solidFill>
                    <a:schemeClr val="tx1"/>
                  </a:solidFill>
                  <a:effectLst/>
                </a:endParaRPr>
              </a:p>
            </p:txBody>
          </p:sp>
        </mc:Choice>
        <mc:Fallback xmlns="">
          <p:sp>
            <p:nvSpPr>
              <p:cNvPr id="10" name="Rectangle 9"/>
              <p:cNvSpPr>
                <a:spLocks noRot="1" noChangeAspect="1" noMove="1" noResize="1" noEditPoints="1" noAdjustHandles="1" noChangeArrowheads="1" noChangeShapeType="1" noTextEdit="1"/>
              </p:cNvSpPr>
              <p:nvPr/>
            </p:nvSpPr>
            <p:spPr>
              <a:xfrm>
                <a:off x="2307836" y="1273249"/>
                <a:ext cx="3770327" cy="127932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307837" y="2584133"/>
                <a:ext cx="4601901" cy="9782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effectLst/>
                          <a:latin typeface="Cambria Math"/>
                        </a:rPr>
                        <m:t>=</m:t>
                      </m:r>
                      <m:f>
                        <m:fPr>
                          <m:ctrlPr>
                            <a:rPr lang="en-US" sz="2800" b="0" i="1" smtClean="0">
                              <a:solidFill>
                                <a:schemeClr val="tx1"/>
                              </a:solidFill>
                              <a:effectLst/>
                              <a:latin typeface="Cambria Math" panose="02040503050406030204" pitchFamily="18" charset="0"/>
                            </a:rPr>
                          </m:ctrlPr>
                        </m:fPr>
                        <m:num>
                          <m:r>
                            <a:rPr lang="en-US" sz="2800" b="0" i="1" smtClean="0">
                              <a:solidFill>
                                <a:schemeClr val="tx1"/>
                              </a:solidFill>
                              <a:effectLst/>
                              <a:latin typeface="Cambria Math"/>
                            </a:rPr>
                            <m:t>1</m:t>
                          </m:r>
                        </m:num>
                        <m:den>
                          <m:r>
                            <a:rPr lang="en-US" sz="2800" b="0" i="1" smtClean="0">
                              <a:solidFill>
                                <a:schemeClr val="tx1"/>
                              </a:solidFill>
                              <a:effectLst/>
                              <a:latin typeface="Cambria Math"/>
                            </a:rPr>
                            <m:t>−2</m:t>
                          </m:r>
                          <m:d>
                            <m:dPr>
                              <m:ctrlPr>
                                <a:rPr lang="en-US" sz="2800" b="0" i="1" smtClean="0">
                                  <a:solidFill>
                                    <a:schemeClr val="tx1"/>
                                  </a:solidFill>
                                  <a:effectLst/>
                                  <a:latin typeface="Cambria Math" panose="02040503050406030204" pitchFamily="18" charset="0"/>
                                </a:rPr>
                              </m:ctrlPr>
                            </m:dPr>
                            <m:e>
                              <m:r>
                                <a:rPr lang="en-US" sz="2800" b="0" i="1" smtClean="0">
                                  <a:solidFill>
                                    <a:schemeClr val="tx1"/>
                                  </a:solidFill>
                                  <a:effectLst/>
                                  <a:latin typeface="Cambria Math"/>
                                </a:rPr>
                                <m:t>0</m:t>
                              </m:r>
                            </m:e>
                          </m:d>
                          <m:r>
                            <a:rPr lang="en-US" sz="2800" b="0" i="1" smtClean="0">
                              <a:solidFill>
                                <a:schemeClr val="tx1"/>
                              </a:solidFill>
                              <a:effectLst/>
                              <a:latin typeface="Cambria Math"/>
                            </a:rPr>
                            <m:t>−4(−1)</m:t>
                          </m:r>
                        </m:den>
                      </m:f>
                      <m:d>
                        <m:dPr>
                          <m:begChr m:val="["/>
                          <m:endChr m:val="]"/>
                          <m:ctrlPr>
                            <a:rPr lang="en-US" sz="2800" b="0" i="1" smtClean="0">
                              <a:solidFill>
                                <a:schemeClr val="tx1"/>
                              </a:solidFill>
                              <a:effectLst/>
                              <a:latin typeface="Cambria Math" panose="02040503050406030204" pitchFamily="18" charset="0"/>
                            </a:rPr>
                          </m:ctrlPr>
                        </m:dPr>
                        <m:e>
                          <m:m>
                            <m:mPr>
                              <m:plcHide m:val="on"/>
                              <m:mcs>
                                <m:mc>
                                  <m:mcPr>
                                    <m:count m:val="2"/>
                                    <m:mcJc m:val="center"/>
                                  </m:mcPr>
                                </m:mc>
                              </m:mcs>
                              <m:ctrlPr>
                                <a:rPr lang="en-US" sz="2800" b="0" i="1" smtClean="0">
                                  <a:solidFill>
                                    <a:schemeClr val="tx1"/>
                                  </a:solidFill>
                                  <a:effectLst/>
                                  <a:latin typeface="Cambria Math" panose="02040503050406030204" pitchFamily="18" charset="0"/>
                                </a:rPr>
                              </m:ctrlPr>
                            </m:mPr>
                            <m:mr>
                              <m:e>
                                <m:r>
                                  <a:rPr lang="en-US" sz="2800" b="0" i="1" smtClean="0">
                                    <a:solidFill>
                                      <a:schemeClr val="tx1"/>
                                    </a:solidFill>
                                    <a:effectLst/>
                                    <a:latin typeface="Cambria Math"/>
                                  </a:rPr>
                                  <m:t>0</m:t>
                                </m:r>
                              </m:e>
                              <m:e>
                                <m:r>
                                  <a:rPr lang="en-US" sz="2800" b="0" i="1" smtClean="0">
                                    <a:solidFill>
                                      <a:schemeClr val="tx1"/>
                                    </a:solidFill>
                                    <a:effectLst/>
                                    <a:latin typeface="Cambria Math"/>
                                  </a:rPr>
                                  <m:t>1</m:t>
                                </m:r>
                              </m:e>
                            </m:mr>
                            <m:mr>
                              <m:e>
                                <m:r>
                                  <a:rPr lang="en-US" sz="2800" b="0" i="1" smtClean="0">
                                    <a:solidFill>
                                      <a:schemeClr val="tx1"/>
                                    </a:solidFill>
                                    <a:effectLst/>
                                    <a:latin typeface="Cambria Math"/>
                                  </a:rPr>
                                  <m:t>−4</m:t>
                                </m:r>
                              </m:e>
                              <m:e>
                                <m:r>
                                  <a:rPr lang="en-US" sz="2800" b="0" i="1" smtClean="0">
                                    <a:solidFill>
                                      <a:schemeClr val="tx1"/>
                                    </a:solidFill>
                                    <a:effectLst/>
                                    <a:latin typeface="Cambria Math"/>
                                  </a:rPr>
                                  <m:t>−2</m:t>
                                </m:r>
                              </m:e>
                            </m:mr>
                          </m:m>
                        </m:e>
                      </m:d>
                    </m:oMath>
                  </m:oMathPara>
                </a14:m>
                <a:endParaRPr lang="en-US" sz="1400" dirty="0">
                  <a:solidFill>
                    <a:schemeClr val="tx1"/>
                  </a:solidFill>
                  <a:effectLst/>
                </a:endParaRPr>
              </a:p>
            </p:txBody>
          </p:sp>
        </mc:Choice>
        <mc:Fallback xmlns="">
          <p:sp>
            <p:nvSpPr>
              <p:cNvPr id="11" name="Rectangle 10"/>
              <p:cNvSpPr>
                <a:spLocks noRot="1" noChangeAspect="1" noMove="1" noResize="1" noEditPoints="1" noAdjustHandles="1" noChangeArrowheads="1" noChangeShapeType="1" noTextEdit="1"/>
              </p:cNvSpPr>
              <p:nvPr/>
            </p:nvSpPr>
            <p:spPr>
              <a:xfrm>
                <a:off x="2307837" y="2584133"/>
                <a:ext cx="4601901" cy="97821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307836" y="3976483"/>
                <a:ext cx="2446759"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effectLst/>
                          <a:latin typeface="Cambria Math"/>
                        </a:rPr>
                        <m:t>=</m:t>
                      </m:r>
                      <m:f>
                        <m:fPr>
                          <m:ctrlPr>
                            <a:rPr lang="en-US" sz="2800" b="0" i="1" smtClean="0">
                              <a:solidFill>
                                <a:schemeClr val="tx1"/>
                              </a:solidFill>
                              <a:effectLst/>
                              <a:latin typeface="Cambria Math" panose="02040503050406030204" pitchFamily="18" charset="0"/>
                            </a:rPr>
                          </m:ctrlPr>
                        </m:fPr>
                        <m:num>
                          <m:r>
                            <a:rPr lang="en-US" sz="2800" b="0" i="1" smtClean="0">
                              <a:solidFill>
                                <a:schemeClr val="tx1"/>
                              </a:solidFill>
                              <a:effectLst/>
                              <a:latin typeface="Cambria Math"/>
                            </a:rPr>
                            <m:t>1</m:t>
                          </m:r>
                        </m:num>
                        <m:den>
                          <m:r>
                            <a:rPr lang="en-US" sz="2800" b="0" i="1" smtClean="0">
                              <a:solidFill>
                                <a:schemeClr val="tx1"/>
                              </a:solidFill>
                              <a:effectLst/>
                              <a:latin typeface="Cambria Math"/>
                            </a:rPr>
                            <m:t>4</m:t>
                          </m:r>
                        </m:den>
                      </m:f>
                      <m:d>
                        <m:dPr>
                          <m:begChr m:val="["/>
                          <m:endChr m:val="]"/>
                          <m:ctrlPr>
                            <a:rPr lang="en-US" sz="2800" b="0" i="1" smtClean="0">
                              <a:solidFill>
                                <a:schemeClr val="tx1"/>
                              </a:solidFill>
                              <a:effectLst/>
                              <a:latin typeface="Cambria Math" panose="02040503050406030204" pitchFamily="18" charset="0"/>
                            </a:rPr>
                          </m:ctrlPr>
                        </m:dPr>
                        <m:e>
                          <m:m>
                            <m:mPr>
                              <m:plcHide m:val="on"/>
                              <m:mcs>
                                <m:mc>
                                  <m:mcPr>
                                    <m:count m:val="2"/>
                                    <m:mcJc m:val="center"/>
                                  </m:mcPr>
                                </m:mc>
                              </m:mcs>
                              <m:ctrlPr>
                                <a:rPr lang="en-US" sz="2800" b="0" i="1" smtClean="0">
                                  <a:solidFill>
                                    <a:schemeClr val="tx1"/>
                                  </a:solidFill>
                                  <a:effectLst/>
                                  <a:latin typeface="Cambria Math" panose="02040503050406030204" pitchFamily="18" charset="0"/>
                                </a:rPr>
                              </m:ctrlPr>
                            </m:mPr>
                            <m:mr>
                              <m:e>
                                <m:r>
                                  <a:rPr lang="en-US" sz="2800" b="0" i="1" smtClean="0">
                                    <a:solidFill>
                                      <a:schemeClr val="tx1"/>
                                    </a:solidFill>
                                    <a:effectLst/>
                                    <a:latin typeface="Cambria Math"/>
                                  </a:rPr>
                                  <m:t>0</m:t>
                                </m:r>
                              </m:e>
                              <m:e>
                                <m:r>
                                  <a:rPr lang="en-US" sz="2800" b="0" i="1" smtClean="0">
                                    <a:solidFill>
                                      <a:schemeClr val="tx1"/>
                                    </a:solidFill>
                                    <a:effectLst/>
                                    <a:latin typeface="Cambria Math"/>
                                  </a:rPr>
                                  <m:t>1</m:t>
                                </m:r>
                              </m:e>
                            </m:mr>
                            <m:mr>
                              <m:e>
                                <m:r>
                                  <a:rPr lang="en-US" sz="2800" b="0" i="1" smtClean="0">
                                    <a:solidFill>
                                      <a:schemeClr val="tx1"/>
                                    </a:solidFill>
                                    <a:effectLst/>
                                    <a:latin typeface="Cambria Math"/>
                                  </a:rPr>
                                  <m:t>−4</m:t>
                                </m:r>
                              </m:e>
                              <m:e>
                                <m:r>
                                  <a:rPr lang="en-US" sz="2800" b="0" i="1" smtClean="0">
                                    <a:solidFill>
                                      <a:schemeClr val="tx1"/>
                                    </a:solidFill>
                                    <a:effectLst/>
                                    <a:latin typeface="Cambria Math"/>
                                  </a:rPr>
                                  <m:t>−2</m:t>
                                </m:r>
                              </m:e>
                            </m:mr>
                          </m:m>
                        </m:e>
                      </m:d>
                    </m:oMath>
                  </m:oMathPara>
                </a14:m>
                <a:endParaRPr lang="en-US" sz="1400" dirty="0">
                  <a:solidFill>
                    <a:schemeClr val="tx1"/>
                  </a:solidFill>
                  <a:effectLst/>
                </a:endParaRPr>
              </a:p>
            </p:txBody>
          </p:sp>
        </mc:Choice>
        <mc:Fallback xmlns="">
          <p:sp>
            <p:nvSpPr>
              <p:cNvPr id="13" name="Rectangle 12"/>
              <p:cNvSpPr>
                <a:spLocks noRot="1" noChangeAspect="1" noMove="1" noResize="1" noEditPoints="1" noAdjustHandles="1" noChangeArrowheads="1" noChangeShapeType="1" noTextEdit="1"/>
              </p:cNvSpPr>
              <p:nvPr/>
            </p:nvSpPr>
            <p:spPr>
              <a:xfrm>
                <a:off x="2307836" y="3976483"/>
                <a:ext cx="2446759" cy="8989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593113" y="3388513"/>
                <a:ext cx="1920910" cy="1767472"/>
              </a:xfrm>
              <a:prstGeom prst="rect">
                <a:avLst/>
              </a:prstGeom>
              <a:noFill/>
              <a:ln>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0" i="1" smtClean="0">
                              <a:solidFill>
                                <a:schemeClr val="tx1"/>
                              </a:solidFill>
                              <a:effectLst/>
                              <a:latin typeface="Cambria Math" panose="02040503050406030204" pitchFamily="18" charset="0"/>
                            </a:rPr>
                          </m:ctrlPr>
                        </m:dPr>
                        <m:e>
                          <m:m>
                            <m:mPr>
                              <m:plcHide m:val="on"/>
                              <m:mcs>
                                <m:mc>
                                  <m:mcPr>
                                    <m:count m:val="2"/>
                                    <m:mcJc m:val="center"/>
                                  </m:mcPr>
                                </m:mc>
                              </m:mcs>
                              <m:ctrlPr>
                                <a:rPr lang="en-US" sz="2800" b="0" i="1" smtClean="0">
                                  <a:solidFill>
                                    <a:schemeClr val="tx1"/>
                                  </a:solidFill>
                                  <a:effectLst/>
                                  <a:latin typeface="Cambria Math" panose="02040503050406030204" pitchFamily="18" charset="0"/>
                                </a:rPr>
                              </m:ctrlPr>
                            </m:mPr>
                            <m:mr>
                              <m:e>
                                <m:r>
                                  <a:rPr lang="en-US" sz="2800" b="0" i="1" smtClean="0">
                                    <a:solidFill>
                                      <a:schemeClr val="tx1"/>
                                    </a:solidFill>
                                    <a:effectLst/>
                                    <a:latin typeface="Cambria Math"/>
                                  </a:rPr>
                                  <m:t>0</m:t>
                                </m:r>
                              </m:e>
                              <m:e>
                                <m:f>
                                  <m:fPr>
                                    <m:ctrlPr>
                                      <a:rPr lang="en-US" sz="2800" b="0" i="1" smtClean="0">
                                        <a:solidFill>
                                          <a:schemeClr val="tx1"/>
                                        </a:solidFill>
                                        <a:effectLst/>
                                        <a:latin typeface="Cambria Math" panose="02040503050406030204" pitchFamily="18" charset="0"/>
                                      </a:rPr>
                                    </m:ctrlPr>
                                  </m:fPr>
                                  <m:num>
                                    <m:r>
                                      <a:rPr lang="en-US" sz="2800" b="0" i="1" smtClean="0">
                                        <a:solidFill>
                                          <a:schemeClr val="tx1"/>
                                        </a:solidFill>
                                        <a:effectLst/>
                                        <a:latin typeface="Cambria Math"/>
                                      </a:rPr>
                                      <m:t>1</m:t>
                                    </m:r>
                                  </m:num>
                                  <m:den>
                                    <m:r>
                                      <a:rPr lang="en-US" sz="2800" b="0" i="1" smtClean="0">
                                        <a:solidFill>
                                          <a:schemeClr val="tx1"/>
                                        </a:solidFill>
                                        <a:effectLst/>
                                        <a:latin typeface="Cambria Math"/>
                                      </a:rPr>
                                      <m:t>4</m:t>
                                    </m:r>
                                  </m:den>
                                </m:f>
                              </m:e>
                            </m:mr>
                            <m:mr>
                              <m:e>
                                <m:r>
                                  <a:rPr lang="en-US" sz="2800" b="0" i="1" smtClean="0">
                                    <a:solidFill>
                                      <a:schemeClr val="tx1"/>
                                    </a:solidFill>
                                    <a:effectLst/>
                                    <a:latin typeface="Cambria Math"/>
                                  </a:rPr>
                                  <m:t>−1</m:t>
                                </m:r>
                              </m:e>
                              <m:e>
                                <m:r>
                                  <a:rPr lang="en-US" sz="2800" b="0" i="1" smtClean="0">
                                    <a:solidFill>
                                      <a:schemeClr val="tx1"/>
                                    </a:solidFill>
                                    <a:effectLst/>
                                    <a:latin typeface="Cambria Math"/>
                                  </a:rPr>
                                  <m:t>−</m:t>
                                </m:r>
                                <m:f>
                                  <m:fPr>
                                    <m:ctrlPr>
                                      <a:rPr lang="en-US" sz="2800" b="0" i="1" smtClean="0">
                                        <a:solidFill>
                                          <a:schemeClr val="tx1"/>
                                        </a:solidFill>
                                        <a:effectLst/>
                                        <a:latin typeface="Cambria Math" panose="02040503050406030204" pitchFamily="18" charset="0"/>
                                      </a:rPr>
                                    </m:ctrlPr>
                                  </m:fPr>
                                  <m:num>
                                    <m:r>
                                      <a:rPr lang="en-US" sz="2800" b="0" i="1" smtClean="0">
                                        <a:solidFill>
                                          <a:schemeClr val="tx1"/>
                                        </a:solidFill>
                                        <a:effectLst/>
                                        <a:latin typeface="Cambria Math"/>
                                      </a:rPr>
                                      <m:t>1</m:t>
                                    </m:r>
                                  </m:num>
                                  <m:den>
                                    <m:r>
                                      <a:rPr lang="en-US" sz="2800" b="0" i="1" smtClean="0">
                                        <a:solidFill>
                                          <a:schemeClr val="tx1"/>
                                        </a:solidFill>
                                        <a:effectLst/>
                                        <a:latin typeface="Cambria Math"/>
                                      </a:rPr>
                                      <m:t>2</m:t>
                                    </m:r>
                                  </m:den>
                                </m:f>
                              </m:e>
                            </m:mr>
                          </m:m>
                        </m:e>
                      </m:d>
                    </m:oMath>
                  </m:oMathPara>
                </a14:m>
                <a:endParaRPr lang="en-US" sz="1400" dirty="0">
                  <a:solidFill>
                    <a:schemeClr val="tx1"/>
                  </a:solidFill>
                  <a:effectLst/>
                </a:endParaRPr>
              </a:p>
            </p:txBody>
          </p:sp>
        </mc:Choice>
        <mc:Fallback xmlns="">
          <p:sp>
            <p:nvSpPr>
              <p:cNvPr id="14" name="Rectangle 13"/>
              <p:cNvSpPr>
                <a:spLocks noRot="1" noChangeAspect="1" noMove="1" noResize="1" noEditPoints="1" noAdjustHandles="1" noChangeArrowheads="1" noChangeShapeType="1" noTextEdit="1"/>
              </p:cNvSpPr>
              <p:nvPr/>
            </p:nvSpPr>
            <p:spPr>
              <a:xfrm>
                <a:off x="6593113" y="3388513"/>
                <a:ext cx="1920910" cy="1767472"/>
              </a:xfrm>
              <a:prstGeom prst="rect">
                <a:avLst/>
              </a:prstGeom>
              <a:blipFill>
                <a:blip r:embed="rId10"/>
                <a:stretch>
                  <a:fillRect/>
                </a:stretch>
              </a:blipFill>
              <a:ln>
                <a:solidFill>
                  <a:schemeClr val="accent6">
                    <a:lumMod val="50000"/>
                  </a:schemeClr>
                </a:solid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43635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80">
                                          <p:stCondLst>
                                            <p:cond delay="0"/>
                                          </p:stCondLst>
                                        </p:cTn>
                                        <p:tgtEl>
                                          <p:spTgt spid="14"/>
                                        </p:tgtEl>
                                      </p:cBhvr>
                                    </p:animEffect>
                                    <p:anim calcmode="lin" valueType="num">
                                      <p:cBhvr>
                                        <p:cTn id="2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8" dur="26">
                                          <p:stCondLst>
                                            <p:cond delay="650"/>
                                          </p:stCondLst>
                                        </p:cTn>
                                        <p:tgtEl>
                                          <p:spTgt spid="14"/>
                                        </p:tgtEl>
                                      </p:cBhvr>
                                      <p:to x="100000" y="60000"/>
                                    </p:animScale>
                                    <p:animScale>
                                      <p:cBhvr>
                                        <p:cTn id="29" dur="166" decel="50000">
                                          <p:stCondLst>
                                            <p:cond delay="676"/>
                                          </p:stCondLst>
                                        </p:cTn>
                                        <p:tgtEl>
                                          <p:spTgt spid="14"/>
                                        </p:tgtEl>
                                      </p:cBhvr>
                                      <p:to x="100000" y="100000"/>
                                    </p:animScale>
                                    <p:animScale>
                                      <p:cBhvr>
                                        <p:cTn id="30" dur="26">
                                          <p:stCondLst>
                                            <p:cond delay="1312"/>
                                          </p:stCondLst>
                                        </p:cTn>
                                        <p:tgtEl>
                                          <p:spTgt spid="14"/>
                                        </p:tgtEl>
                                      </p:cBhvr>
                                      <p:to x="100000" y="80000"/>
                                    </p:animScale>
                                    <p:animScale>
                                      <p:cBhvr>
                                        <p:cTn id="31" dur="166" decel="50000">
                                          <p:stCondLst>
                                            <p:cond delay="1338"/>
                                          </p:stCondLst>
                                        </p:cTn>
                                        <p:tgtEl>
                                          <p:spTgt spid="14"/>
                                        </p:tgtEl>
                                      </p:cBhvr>
                                      <p:to x="100000" y="100000"/>
                                    </p:animScale>
                                    <p:animScale>
                                      <p:cBhvr>
                                        <p:cTn id="32" dur="26">
                                          <p:stCondLst>
                                            <p:cond delay="1642"/>
                                          </p:stCondLst>
                                        </p:cTn>
                                        <p:tgtEl>
                                          <p:spTgt spid="14"/>
                                        </p:tgtEl>
                                      </p:cBhvr>
                                      <p:to x="100000" y="90000"/>
                                    </p:animScale>
                                    <p:animScale>
                                      <p:cBhvr>
                                        <p:cTn id="33" dur="166" decel="50000">
                                          <p:stCondLst>
                                            <p:cond delay="1668"/>
                                          </p:stCondLst>
                                        </p:cTn>
                                        <p:tgtEl>
                                          <p:spTgt spid="14"/>
                                        </p:tgtEl>
                                      </p:cBhvr>
                                      <p:to x="100000" y="100000"/>
                                    </p:animScale>
                                    <p:animScale>
                                      <p:cBhvr>
                                        <p:cTn id="34" dur="26">
                                          <p:stCondLst>
                                            <p:cond delay="1808"/>
                                          </p:stCondLst>
                                        </p:cTn>
                                        <p:tgtEl>
                                          <p:spTgt spid="14"/>
                                        </p:tgtEl>
                                      </p:cBhvr>
                                      <p:to x="100000" y="95000"/>
                                    </p:animScale>
                                    <p:animScale>
                                      <p:cBhvr>
                                        <p:cTn id="35"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animBg="1"/>
    </p:bldLst>
  </p:timing>
  <p:extLst mod="1"/>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3.8 Use Inverse Matrices to Solve Linear Systems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Check by multiplying the two matrices</a:t>
                </a:r>
              </a:p>
              <a:p>
                <a:pPr marL="0" indent="0">
                  <a:buNone/>
                </a:pPr>
                <a14:m>
                  <m:oMathPara xmlns:m="http://schemas.openxmlformats.org/officeDocument/2006/math">
                    <m:oMathParaPr>
                      <m:jc m:val="left"/>
                    </m:oMathParaPr>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−2</m:t>
                                </m:r>
                              </m:e>
                              <m:e>
                                <m:r>
                                  <a:rPr lang="en-US" b="0" i="1" smtClean="0">
                                    <a:latin typeface="Cambria Math"/>
                                  </a:rPr>
                                  <m:t>−1</m:t>
                                </m:r>
                              </m:e>
                            </m:mr>
                            <m:mr>
                              <m:e>
                                <m:r>
                                  <a:rPr lang="en-US" b="0" i="1" smtClean="0">
                                    <a:latin typeface="Cambria Math"/>
                                  </a:rPr>
                                  <m:t>4</m:t>
                                </m:r>
                              </m:e>
                              <m:e>
                                <m:r>
                                  <a:rPr lang="en-US" b="0" i="1" smtClean="0">
                                    <a:latin typeface="Cambria Math"/>
                                  </a:rPr>
                                  <m:t>0</m:t>
                                </m:r>
                              </m:e>
                            </m:mr>
                          </m:m>
                        </m:e>
                      </m:d>
                      <m:r>
                        <a:rPr lang="en-US" b="0" i="1" smtClean="0">
                          <a:latin typeface="Cambria Math"/>
                        </a:rPr>
                        <m:t>⋅</m:t>
                      </m:r>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0</m:t>
                                </m:r>
                              </m:e>
                              <m:e>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4</m:t>
                                    </m:r>
                                  </m:den>
                                </m:f>
                              </m:e>
                            </m:mr>
                            <m:mr>
                              <m:e>
                                <m:r>
                                  <a:rPr lang="en-US" b="0" i="1" smtClean="0">
                                    <a:latin typeface="Cambria Math"/>
                                  </a:rPr>
                                  <m:t>−1</m:t>
                                </m:r>
                              </m:e>
                              <m:e>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e>
                            </m:mr>
                          </m:m>
                        </m:e>
                      </m:d>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−1</m:t>
                                    </m:r>
                                  </m:e>
                                </m:d>
                              </m:e>
                              <m:e>
                                <m:r>
                                  <a:rPr lang="en-US" b="0" i="1" smtClean="0">
                                    <a:latin typeface="Cambria Math" panose="02040503050406030204" pitchFamily="18" charset="0"/>
                                  </a:rPr>
                                  <m:t>−2</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d>
                              </m:e>
                            </m:mr>
                            <m:mr>
                              <m:e>
                                <m:r>
                                  <a:rPr lang="en-US" b="0" i="1" smtClean="0">
                                    <a:latin typeface="Cambria Math" panose="02040503050406030204" pitchFamily="18" charset="0"/>
                                  </a:rPr>
                                  <m:t>4</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e>
                              <m:e>
                                <m:r>
                                  <a:rPr lang="en-US" b="0" i="1" smtClean="0">
                                    <a:latin typeface="Cambria Math" panose="02040503050406030204" pitchFamily="18" charset="0"/>
                                  </a:rPr>
                                  <m:t>4</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e>
                                </m:d>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d>
                              </m:e>
                            </m:mr>
                          </m:m>
                        </m:e>
                      </m:d>
                    </m:oMath>
                  </m:oMathPara>
                </a14:m>
                <a:endParaRPr lang="en-US" b="0"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600" t="-1650"/>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mod="1"/>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3.8 Use Inverse Matrices to Solve Linear Systems</a:t>
            </a:r>
          </a:p>
        </p:txBody>
      </p:sp>
      <p:sp>
        <p:nvSpPr>
          <p:cNvPr id="3" name="Content Placeholder 2"/>
          <p:cNvSpPr>
            <a:spLocks noGrp="1"/>
          </p:cNvSpPr>
          <p:nvPr>
            <p:ph idx="1"/>
          </p:nvPr>
        </p:nvSpPr>
        <p:spPr/>
        <p:txBody>
          <a:bodyPr/>
          <a:lstStyle/>
          <a:p>
            <a:r>
              <a:rPr lang="en-US" dirty="0"/>
              <a:t>If A, B, and X are matrices, and</a:t>
            </a:r>
          </a:p>
          <a:p>
            <a:pPr lvl="1"/>
            <a:r>
              <a:rPr lang="en-US" dirty="0">
                <a:solidFill>
                  <a:schemeClr val="accent1"/>
                </a:solidFill>
              </a:rPr>
              <a:t>A</a:t>
            </a:r>
            <a:r>
              <a:rPr lang="nn-NO" dirty="0">
                <a:solidFill>
                  <a:schemeClr val="accent1"/>
                </a:solidFill>
              </a:rPr>
              <a:t>·</a:t>
            </a:r>
            <a:r>
              <a:rPr lang="en-US" dirty="0">
                <a:solidFill>
                  <a:schemeClr val="accent1"/>
                </a:solidFill>
              </a:rPr>
              <a:t>X = B</a:t>
            </a:r>
          </a:p>
          <a:p>
            <a:pPr lvl="1"/>
            <a:r>
              <a:rPr lang="pt-BR" dirty="0"/>
              <a:t>A</a:t>
            </a:r>
            <a:r>
              <a:rPr lang="pt-BR" baseline="30000" dirty="0"/>
              <a:t>-1</a:t>
            </a:r>
            <a:r>
              <a:rPr lang="nn-NO" dirty="0"/>
              <a:t>·</a:t>
            </a:r>
            <a:r>
              <a:rPr lang="pt-BR" dirty="0"/>
              <a:t>A</a:t>
            </a:r>
            <a:r>
              <a:rPr lang="nn-NO" dirty="0"/>
              <a:t>·</a:t>
            </a:r>
            <a:r>
              <a:rPr lang="pt-BR" dirty="0"/>
              <a:t>X = A</a:t>
            </a:r>
            <a:r>
              <a:rPr lang="pt-BR" baseline="30000" dirty="0"/>
              <a:t>-1</a:t>
            </a:r>
            <a:r>
              <a:rPr lang="nn-NO" dirty="0"/>
              <a:t>·</a:t>
            </a:r>
            <a:r>
              <a:rPr lang="pt-BR" dirty="0"/>
              <a:t>B</a:t>
            </a:r>
          </a:p>
          <a:p>
            <a:pPr lvl="1"/>
            <a:r>
              <a:rPr lang="en-US" dirty="0"/>
              <a:t>I</a:t>
            </a:r>
            <a:r>
              <a:rPr lang="nn-NO" dirty="0"/>
              <a:t>·</a:t>
            </a:r>
            <a:r>
              <a:rPr lang="en-US" dirty="0"/>
              <a:t>X = A </a:t>
            </a:r>
            <a:r>
              <a:rPr lang="en-US" baseline="30000" dirty="0"/>
              <a:t>-1</a:t>
            </a:r>
            <a:r>
              <a:rPr lang="nn-NO" dirty="0"/>
              <a:t>·</a:t>
            </a:r>
            <a:r>
              <a:rPr lang="en-US" dirty="0"/>
              <a:t>B</a:t>
            </a:r>
          </a:p>
          <a:p>
            <a:pPr lvl="1"/>
            <a:r>
              <a:rPr lang="en-US" dirty="0">
                <a:solidFill>
                  <a:schemeClr val="accent1"/>
                </a:solidFill>
              </a:rPr>
              <a:t>X = A</a:t>
            </a:r>
            <a:r>
              <a:rPr lang="en-US" baseline="30000" dirty="0">
                <a:solidFill>
                  <a:schemeClr val="accent1"/>
                </a:solidFill>
              </a:rPr>
              <a:t>-1</a:t>
            </a:r>
            <a:r>
              <a:rPr lang="nn-NO" dirty="0">
                <a:solidFill>
                  <a:schemeClr val="accent1"/>
                </a:solidFill>
              </a:rPr>
              <a:t>·</a:t>
            </a:r>
            <a:r>
              <a:rPr lang="en-US" dirty="0">
                <a:solidFill>
                  <a:schemeClr val="accent1"/>
                </a:solidFill>
              </a:rPr>
              <a:t>B</a:t>
            </a:r>
          </a:p>
          <a:p>
            <a:endParaRPr lang="en-US" dirty="0"/>
          </a:p>
        </p:txBody>
      </p:sp>
    </p:spTree>
    <p:custDataLst>
      <p:tags r:id="rId1"/>
    </p:custDataLst>
    <p:extLst>
      <p:ext uri="{BB962C8B-B14F-4D97-AF65-F5344CB8AC3E}">
        <p14:creationId xmlns:p14="http://schemas.microsoft.com/office/powerpoint/2010/main" val="199448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extLst mod="1"/>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3.8 Use Inverse Matrices to Solve Linear Systems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85000" lnSpcReduction="10000"/>
              </a:bodyPr>
              <a:lstStyle/>
              <a:p>
                <a:r>
                  <a:rPr lang="en-US" dirty="0"/>
                  <a:t>Solve a matrix equation</a:t>
                </a:r>
              </a:p>
              <a:p>
                <a:pPr lvl="1"/>
                <a:r>
                  <a:rPr lang="en-US" dirty="0"/>
                  <a:t>AX = B</a:t>
                </a:r>
              </a:p>
              <a:p>
                <a:pPr lvl="1"/>
                <a14:m>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−3</m:t>
                              </m:r>
                            </m:e>
                            <m:e>
                              <m:r>
                                <a:rPr lang="en-US" b="0" i="1" smtClean="0">
                                  <a:latin typeface="Cambria Math"/>
                                </a:rPr>
                                <m:t>4</m:t>
                              </m:r>
                            </m:e>
                          </m:mr>
                          <m:mr>
                            <m:e>
                              <m:r>
                                <a:rPr lang="en-US" b="0" i="1" smtClean="0">
                                  <a:latin typeface="Cambria Math"/>
                                </a:rPr>
                                <m:t>5</m:t>
                              </m:r>
                            </m:e>
                            <m:e>
                              <m:r>
                                <a:rPr lang="en-US" b="0" i="1" smtClean="0">
                                  <a:latin typeface="Cambria Math"/>
                                </a:rPr>
                                <m:t>−7</m:t>
                              </m:r>
                            </m:e>
                          </m:mr>
                        </m:m>
                      </m:e>
                    </m:d>
                    <m:r>
                      <a:rPr lang="en-US" b="0" i="1" smtClean="0">
                        <a:latin typeface="Cambria Math"/>
                      </a:rPr>
                      <m:t>𝑋</m:t>
                    </m:r>
                    <m:r>
                      <a:rPr lang="en-US" b="0" i="1" smtClean="0">
                        <a:latin typeface="Cambria Math"/>
                      </a:rPr>
                      <m:t>=</m:t>
                    </m:r>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a:rPr>
                                <m:t>3</m:t>
                              </m:r>
                            </m:e>
                            <m:e>
                              <m:r>
                                <a:rPr lang="en-US" b="0" i="1" smtClean="0">
                                  <a:latin typeface="Cambria Math"/>
                                </a:rPr>
                                <m:t>8</m:t>
                              </m:r>
                            </m:e>
                          </m:mr>
                          <m:mr>
                            <m:e>
                              <m:r>
                                <a:rPr lang="en-US" b="0" i="1" smtClean="0">
                                  <a:latin typeface="Cambria Math"/>
                                </a:rPr>
                                <m:t>2</m:t>
                              </m:r>
                            </m:e>
                            <m:e>
                              <m:r>
                                <a:rPr lang="en-US" b="0" i="1" smtClean="0">
                                  <a:latin typeface="Cambria Math"/>
                                </a:rPr>
                                <m:t>−2</m:t>
                              </m:r>
                            </m:e>
                          </m:mr>
                        </m:m>
                      </m:e>
                    </m:d>
                  </m:oMath>
                </a14:m>
                <a:endParaRPr lang="en-US" dirty="0"/>
              </a:p>
              <a:p>
                <a:pPr lvl="1"/>
                <a:endParaRPr lang="en-US" dirty="0"/>
              </a:p>
              <a:p>
                <a:pPr lvl="1"/>
                <a:endParaRPr lang="en-US" dirty="0"/>
              </a:p>
              <a:p>
                <a:pPr lvl="1"/>
                <a:endParaRPr lang="en-US" dirty="0"/>
              </a:p>
              <a:p>
                <a:pPr lvl="1"/>
                <a:r>
                  <a:rPr lang="en-US" dirty="0"/>
                  <a:t>Continued on next slide</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6"/>
                <a:stretch>
                  <a:fillRect l="-1806" t="-13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85000" lnSpcReduction="10000"/>
              </a:bodyPr>
              <a:lstStyle/>
              <a:p>
                <a:r>
                  <a:rPr lang="en-US" dirty="0"/>
                  <a:t>Find A</a:t>
                </a:r>
                <a:r>
                  <a:rPr lang="en-US" baseline="30000" dirty="0"/>
                  <a:t>-1</a:t>
                </a:r>
                <a:endParaRPr lang="en-US" dirty="0"/>
              </a:p>
              <a:p>
                <a14:m>
                  <m:oMath xmlns:m="http://schemas.openxmlformats.org/officeDocument/2006/math">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plcHide m:val="on"/>
                                <m:mcs>
                                  <m:mc>
                                    <m:mcPr>
                                      <m:count m:val="2"/>
                                      <m:mcJc m:val="center"/>
                                    </m:mcPr>
                                  </m:mc>
                                </m:mcs>
                                <m:ctrlPr>
                                  <a:rPr lang="en-US" i="1">
                                    <a:latin typeface="Cambria Math" panose="02040503050406030204" pitchFamily="18" charset="0"/>
                                  </a:rPr>
                                </m:ctrlPr>
                              </m:mPr>
                              <m:mr>
                                <m:e>
                                  <m:r>
                                    <a:rPr lang="en-US" i="1">
                                      <a:latin typeface="Cambria Math"/>
                                    </a:rPr>
                                    <m:t>−3</m:t>
                                  </m:r>
                                </m:e>
                                <m:e>
                                  <m:r>
                                    <a:rPr lang="en-US" i="1">
                                      <a:latin typeface="Cambria Math"/>
                                    </a:rPr>
                                    <m:t>4</m:t>
                                  </m:r>
                                </m:e>
                              </m:mr>
                              <m:mr>
                                <m:e>
                                  <m:r>
                                    <a:rPr lang="en-US" i="1">
                                      <a:latin typeface="Cambria Math"/>
                                    </a:rPr>
                                    <m:t>5</m:t>
                                  </m:r>
                                </m:e>
                                <m:e>
                                  <m:r>
                                    <a:rPr lang="en-US" i="1">
                                      <a:latin typeface="Cambria Math"/>
                                    </a:rPr>
                                    <m:t>−7</m:t>
                                  </m:r>
                                </m:e>
                              </m:mr>
                            </m:m>
                          </m:e>
                        </m:d>
                      </m:e>
                      <m:sup>
                        <m:r>
                          <a:rPr lang="en-US" i="1">
                            <a:latin typeface="Cambria Math"/>
                          </a:rPr>
                          <m:t>−1</m:t>
                        </m:r>
                      </m:sup>
                    </m:sSup>
                  </m:oMath>
                </a14:m>
                <a:endParaRPr lang="en-US"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−3</m:t>
                                  </m:r>
                                </m:e>
                                <m:e>
                                  <m:r>
                                    <a:rPr lang="en-US" b="0" i="1" smtClean="0">
                                      <a:latin typeface="Cambria Math" panose="02040503050406030204" pitchFamily="18" charset="0"/>
                                    </a:rPr>
                                    <m:t>4</m:t>
                                  </m:r>
                                </m:e>
                              </m:mr>
                              <m:mr>
                                <m:e>
                                  <m:r>
                                    <a:rPr lang="en-US" b="0" i="1" smtClean="0">
                                      <a:latin typeface="Cambria Math" panose="02040503050406030204" pitchFamily="18" charset="0"/>
                                    </a:rPr>
                                    <m:t>5</m:t>
                                  </m:r>
                                </m:e>
                                <m:e>
                                  <m:r>
                                    <a:rPr lang="en-US" b="0" i="1" smtClean="0">
                                      <a:latin typeface="Cambria Math" panose="02040503050406030204" pitchFamily="18" charset="0"/>
                                    </a:rPr>
                                    <m:t>−7</m:t>
                                  </m:r>
                                </m:e>
                              </m:mr>
                            </m:m>
                          </m:e>
                        </m:d>
                      </m:den>
                    </m:f>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−7</m:t>
                              </m:r>
                            </m:e>
                            <m:e>
                              <m:r>
                                <a:rPr lang="en-US" b="0" i="1" smtClean="0">
                                  <a:latin typeface="Cambria Math" panose="02040503050406030204" pitchFamily="18" charset="0"/>
                                </a:rPr>
                                <m:t>−4</m:t>
                              </m:r>
                            </m:e>
                          </m:mr>
                          <m:mr>
                            <m:e>
                              <m:r>
                                <a:rPr lang="en-US" b="0" i="1" smtClean="0">
                                  <a:latin typeface="Cambria Math" panose="02040503050406030204" pitchFamily="18" charset="0"/>
                                </a:rPr>
                                <m:t>−5</m:t>
                              </m:r>
                            </m:e>
                            <m:e>
                              <m:r>
                                <a:rPr lang="en-US" b="0" i="1" smtClean="0">
                                  <a:latin typeface="Cambria Math" panose="02040503050406030204" pitchFamily="18" charset="0"/>
                                </a:rPr>
                                <m:t>−3</m:t>
                              </m:r>
                            </m:e>
                          </m:mr>
                        </m:m>
                      </m:e>
                    </m:d>
                  </m:oMath>
                </a14:m>
                <a:endParaRPr lang="en-US" i="1" dirty="0">
                  <a:latin typeface="Cambria Math" panose="02040503050406030204" pitchFamily="18" charset="0"/>
                </a:endParaRPr>
              </a:p>
              <a:p>
                <a14:m>
                  <m:oMath xmlns:m="http://schemas.openxmlformats.org/officeDocument/2006/math">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−3</m:t>
                        </m:r>
                        <m:d>
                          <m:dPr>
                            <m:ctrlPr>
                              <a:rPr lang="en-US" i="1">
                                <a:latin typeface="Cambria Math" panose="02040503050406030204" pitchFamily="18" charset="0"/>
                              </a:rPr>
                            </m:ctrlPr>
                          </m:dPr>
                          <m:e>
                            <m:r>
                              <a:rPr lang="en-US" i="1">
                                <a:latin typeface="Cambria Math"/>
                              </a:rPr>
                              <m:t>−7</m:t>
                            </m:r>
                          </m:e>
                        </m:d>
                        <m:r>
                          <a:rPr lang="en-US" i="1">
                            <a:latin typeface="Cambria Math"/>
                          </a:rPr>
                          <m:t>−5</m:t>
                        </m:r>
                        <m:d>
                          <m:dPr>
                            <m:ctrlPr>
                              <a:rPr lang="en-US" i="1">
                                <a:latin typeface="Cambria Math" panose="02040503050406030204" pitchFamily="18" charset="0"/>
                              </a:rPr>
                            </m:ctrlPr>
                          </m:dPr>
                          <m:e>
                            <m:r>
                              <a:rPr lang="en-US" i="1">
                                <a:latin typeface="Cambria Math"/>
                              </a:rPr>
                              <m:t>4</m:t>
                            </m:r>
                          </m:e>
                        </m:d>
                      </m:den>
                    </m:f>
                    <m:d>
                      <m:dPr>
                        <m:begChr m:val="["/>
                        <m:endChr m:val="]"/>
                        <m:ctrlPr>
                          <a:rPr lang="en-US" i="1">
                            <a:latin typeface="Cambria Math" panose="02040503050406030204" pitchFamily="18" charset="0"/>
                          </a:rPr>
                        </m:ctrlPr>
                      </m:dPr>
                      <m:e>
                        <m:m>
                          <m:mPr>
                            <m:plcHide m:val="on"/>
                            <m:mcs>
                              <m:mc>
                                <m:mcPr>
                                  <m:count m:val="2"/>
                                  <m:mcJc m:val="center"/>
                                </m:mcPr>
                              </m:mc>
                            </m:mcs>
                            <m:ctrlPr>
                              <a:rPr lang="en-US" i="1">
                                <a:latin typeface="Cambria Math" panose="02040503050406030204" pitchFamily="18" charset="0"/>
                              </a:rPr>
                            </m:ctrlPr>
                          </m:mPr>
                          <m:mr>
                            <m:e>
                              <m:r>
                                <a:rPr lang="en-US" i="1">
                                  <a:latin typeface="Cambria Math"/>
                                </a:rPr>
                                <m:t>−7</m:t>
                              </m:r>
                            </m:e>
                            <m:e>
                              <m:r>
                                <a:rPr lang="en-US" i="1">
                                  <a:latin typeface="Cambria Math"/>
                                </a:rPr>
                                <m:t>−4</m:t>
                              </m:r>
                            </m:e>
                          </m:mr>
                          <m:mr>
                            <m:e>
                              <m:r>
                                <a:rPr lang="en-US" i="1">
                                  <a:latin typeface="Cambria Math"/>
                                </a:rPr>
                                <m:t>−5</m:t>
                              </m:r>
                            </m:e>
                            <m:e>
                              <m:r>
                                <a:rPr lang="en-US" i="1">
                                  <a:latin typeface="Cambria Math"/>
                                </a:rPr>
                                <m:t>−3</m:t>
                              </m:r>
                            </m:e>
                          </m:mr>
                        </m:m>
                      </m:e>
                    </m:d>
                  </m:oMath>
                </a14:m>
                <a:endParaRPr lang="en-US" dirty="0"/>
              </a:p>
              <a:p>
                <a14:m>
                  <m:oMath xmlns:m="http://schemas.openxmlformats.org/officeDocument/2006/math">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1</m:t>
                        </m:r>
                      </m:den>
                    </m:f>
                    <m:d>
                      <m:dPr>
                        <m:begChr m:val="["/>
                        <m:endChr m:val="]"/>
                        <m:ctrlPr>
                          <a:rPr lang="en-US" i="1">
                            <a:latin typeface="Cambria Math" panose="02040503050406030204" pitchFamily="18" charset="0"/>
                          </a:rPr>
                        </m:ctrlPr>
                      </m:dPr>
                      <m:e>
                        <m:m>
                          <m:mPr>
                            <m:plcHide m:val="on"/>
                            <m:mcs>
                              <m:mc>
                                <m:mcPr>
                                  <m:count m:val="2"/>
                                  <m:mcJc m:val="center"/>
                                </m:mcPr>
                              </m:mc>
                            </m:mcs>
                            <m:ctrlPr>
                              <a:rPr lang="en-US" i="1">
                                <a:latin typeface="Cambria Math" panose="02040503050406030204" pitchFamily="18" charset="0"/>
                              </a:rPr>
                            </m:ctrlPr>
                          </m:mPr>
                          <m:mr>
                            <m:e>
                              <m:r>
                                <a:rPr lang="en-US" i="1">
                                  <a:latin typeface="Cambria Math"/>
                                </a:rPr>
                                <m:t>−7</m:t>
                              </m:r>
                            </m:e>
                            <m:e>
                              <m:r>
                                <a:rPr lang="en-US" i="1">
                                  <a:latin typeface="Cambria Math"/>
                                </a:rPr>
                                <m:t>−4</m:t>
                              </m:r>
                            </m:e>
                          </m:mr>
                          <m:mr>
                            <m:e>
                              <m:r>
                                <a:rPr lang="en-US" i="1">
                                  <a:latin typeface="Cambria Math"/>
                                </a:rPr>
                                <m:t>−5</m:t>
                              </m:r>
                            </m:e>
                            <m:e>
                              <m:r>
                                <a:rPr lang="en-US" i="1">
                                  <a:latin typeface="Cambria Math"/>
                                </a:rPr>
                                <m:t>−3</m:t>
                              </m:r>
                            </m:e>
                          </m:mr>
                        </m:m>
                      </m:e>
                    </m:d>
                  </m:oMath>
                </a14:m>
                <a:endParaRPr lang="en-US" dirty="0"/>
              </a:p>
              <a:p>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a:rPr>
                          <m:t>𝐴</m:t>
                        </m:r>
                      </m:e>
                      <m:sup>
                        <m:r>
                          <a:rPr lang="en-US" i="1">
                            <a:solidFill>
                              <a:schemeClr val="tx1"/>
                            </a:solidFill>
                            <a:latin typeface="Cambria Math"/>
                          </a:rPr>
                          <m:t>−1</m:t>
                        </m:r>
                      </m:sup>
                    </m:sSup>
                    <m:r>
                      <a:rPr lang="en-US" i="1">
                        <a:solidFill>
                          <a:schemeClr val="tx1"/>
                        </a:solidFill>
                        <a:latin typeface="Cambria Math"/>
                      </a:rPr>
                      <m:t>=</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a:rPr>
                                <m:t>−7</m:t>
                              </m:r>
                            </m:e>
                            <m:e>
                              <m:r>
                                <a:rPr lang="en-US" i="1">
                                  <a:solidFill>
                                    <a:schemeClr val="tx1"/>
                                  </a:solidFill>
                                  <a:latin typeface="Cambria Math"/>
                                </a:rPr>
                                <m:t>−4</m:t>
                              </m:r>
                            </m:e>
                          </m:mr>
                          <m:mr>
                            <m:e>
                              <m:r>
                                <a:rPr lang="en-US" i="1">
                                  <a:solidFill>
                                    <a:schemeClr val="tx1"/>
                                  </a:solidFill>
                                  <a:latin typeface="Cambria Math"/>
                                </a:rPr>
                                <m:t>−5</m:t>
                              </m:r>
                            </m:e>
                            <m:e>
                              <m:r>
                                <a:rPr lang="en-US" i="1">
                                  <a:solidFill>
                                    <a:schemeClr val="tx1"/>
                                  </a:solidFill>
                                  <a:latin typeface="Cambria Math"/>
                                </a:rPr>
                                <m:t>−3</m:t>
                              </m:r>
                            </m:e>
                          </m:mr>
                        </m:m>
                      </m:e>
                    </m:d>
                  </m:oMath>
                </a14:m>
                <a:endParaRPr lang="en-US" sz="1200" dirty="0">
                  <a:solidFill>
                    <a:schemeClr val="tx1"/>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a:blip r:embed="rId7"/>
                <a:stretch>
                  <a:fillRect l="-1250" t="-1650"/>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Solve Linear Systems by Graphing</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1" y="971550"/>
                <a:ext cx="5023413" cy="4171950"/>
              </a:xfrm>
            </p:spPr>
            <p:txBody>
              <a:bodyPr>
                <a:normAutofit fontScale="55000" lnSpcReduction="20000"/>
              </a:bodyPr>
              <a:lstStyle/>
              <a:p>
                <a:r>
                  <a:rPr lang="en-US" dirty="0"/>
                  <a:t>Solve by graphing.  Classify as </a:t>
                </a:r>
                <a:r>
                  <a:rPr lang="en-US" i="1" dirty="0"/>
                  <a:t>consistent and independent</a:t>
                </a:r>
                <a:r>
                  <a:rPr lang="en-US" dirty="0"/>
                  <a:t>, </a:t>
                </a:r>
                <a:r>
                  <a:rPr lang="en-US" i="1" dirty="0"/>
                  <a:t>consistent and dependent</a:t>
                </a:r>
                <a:r>
                  <a:rPr lang="en-US" dirty="0"/>
                  <a:t>, or </a:t>
                </a:r>
                <a:r>
                  <a:rPr lang="en-US" i="1" dirty="0"/>
                  <a:t>inconsistent</a:t>
                </a:r>
                <a:r>
                  <a:rPr lang="en-US" dirty="0"/>
                  <a:t>.</a:t>
                </a:r>
              </a:p>
              <a:p>
                <a14:m>
                  <m:oMath xmlns:m="http://schemas.openxmlformats.org/officeDocument/2006/math">
                    <m:eqArr>
                      <m:eqArrPr>
                        <m:ctrlPr>
                          <a:rPr lang="en-US" b="0" i="1" smtClean="0">
                            <a:latin typeface="Cambria Math" panose="02040503050406030204" pitchFamily="18" charset="0"/>
                          </a:rPr>
                        </m:ctrlPr>
                      </m:eqArrPr>
                      <m:e>
                        <m:r>
                          <a:rPr lang="en-US" b="0" i="1" smtClean="0">
                            <a:latin typeface="Cambria Math"/>
                          </a:rPr>
                          <m:t>3&amp;</m:t>
                        </m:r>
                        <m:r>
                          <a:rPr lang="en-US" b="0" i="1" smtClean="0">
                            <a:latin typeface="Cambria Math"/>
                          </a:rPr>
                          <m:t>𝑥</m:t>
                        </m:r>
                        <m:r>
                          <a:rPr lang="en-US" b="0" i="1" smtClean="0">
                            <a:latin typeface="Cambria Math"/>
                          </a:rPr>
                          <m:t>+2&amp;</m:t>
                        </m:r>
                        <m:r>
                          <a:rPr lang="en-US" b="0" i="1" smtClean="0">
                            <a:latin typeface="Cambria Math"/>
                          </a:rPr>
                          <m:t>𝑦</m:t>
                        </m:r>
                        <m:r>
                          <a:rPr lang="en-US" b="0" i="1" smtClean="0">
                            <a:latin typeface="Cambria Math"/>
                          </a:rPr>
                          <m:t>&amp;=−&amp;4</m:t>
                        </m:r>
                      </m:e>
                      <m:e>
                        <m:r>
                          <a:rPr lang="en-US" b="0" i="1" smtClean="0">
                            <a:latin typeface="Cambria Math"/>
                          </a:rPr>
                          <m:t>&amp;</m:t>
                        </m:r>
                        <m:r>
                          <a:rPr lang="en-US" b="0" i="1" smtClean="0">
                            <a:latin typeface="Cambria Math"/>
                          </a:rPr>
                          <m:t>𝑥</m:t>
                        </m:r>
                        <m:r>
                          <a:rPr lang="en-US" b="0" i="1" smtClean="0">
                            <a:latin typeface="Cambria Math"/>
                          </a:rPr>
                          <m:t>+3&amp;</m:t>
                        </m:r>
                        <m:r>
                          <a:rPr lang="en-US" b="0" i="1" smtClean="0">
                            <a:latin typeface="Cambria Math"/>
                          </a:rPr>
                          <m:t>𝑦</m:t>
                        </m:r>
                        <m:r>
                          <a:rPr lang="en-US" b="0" i="1" smtClean="0">
                            <a:latin typeface="Cambria Math"/>
                          </a:rPr>
                          <m:t>&amp;=&amp;1</m:t>
                        </m:r>
                      </m:e>
                    </m:eqArr>
                    <m:r>
                      <a:rPr lang="en-US" b="0" i="1" smtClean="0">
                        <a:latin typeface="Cambria Math"/>
                      </a:rPr>
                      <m:t> </m:t>
                    </m:r>
                  </m:oMath>
                </a14:m>
                <a:endParaRPr lang="en-US" dirty="0"/>
              </a:p>
              <a:p>
                <a:r>
                  <a:rPr lang="en-US" dirty="0"/>
                  <a:t>Solve the equations for </a:t>
                </a:r>
                <a:r>
                  <a:rPr lang="en-US" i="1" dirty="0"/>
                  <a:t>y</a:t>
                </a:r>
                <a:r>
                  <a:rPr lang="en-US" dirty="0"/>
                  <a:t>.</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accent1"/>
                          </a:solidFill>
                          <a:latin typeface="Cambria Math" panose="02040503050406030204" pitchFamily="18" charset="0"/>
                        </a:rPr>
                        <m:t>3</m:t>
                      </m:r>
                      <m:r>
                        <a:rPr lang="en-US" i="1" smtClean="0">
                          <a:solidFill>
                            <a:schemeClr val="accent1"/>
                          </a:solidFill>
                          <a:latin typeface="Cambria Math" panose="02040503050406030204" pitchFamily="18" charset="0"/>
                        </a:rPr>
                        <m:t>𝑥</m:t>
                      </m:r>
                      <m:r>
                        <a:rPr lang="en-US" i="1" smtClean="0">
                          <a:solidFill>
                            <a:schemeClr val="accent1"/>
                          </a:solidFill>
                          <a:latin typeface="Cambria Math" panose="02040503050406030204" pitchFamily="18" charset="0"/>
                        </a:rPr>
                        <m:t>+2</m:t>
                      </m:r>
                      <m:r>
                        <a:rPr lang="en-US" i="1" smtClean="0">
                          <a:solidFill>
                            <a:schemeClr val="accent1"/>
                          </a:solidFill>
                          <a:latin typeface="Cambria Math" panose="02040503050406030204" pitchFamily="18" charset="0"/>
                        </a:rPr>
                        <m:t>𝑦</m:t>
                      </m:r>
                      <m:r>
                        <a:rPr lang="en-US" i="1" smtClean="0">
                          <a:solidFill>
                            <a:schemeClr val="accent1"/>
                          </a:solidFill>
                          <a:latin typeface="Cambria Math" panose="02040503050406030204" pitchFamily="18" charset="0"/>
                        </a:rPr>
                        <m:t>=−4</m:t>
                      </m:r>
                    </m:oMath>
                  </m:oMathPara>
                </a14:m>
                <a:endParaRPr lang="en-US" dirty="0">
                  <a:solidFill>
                    <a:schemeClr val="accent1"/>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panose="02040503050406030204" pitchFamily="18" charset="0"/>
                        </a:rPr>
                        <m:t>2</m:t>
                      </m:r>
                      <m:r>
                        <a:rPr lang="en-US" i="1">
                          <a:solidFill>
                            <a:schemeClr val="accent1"/>
                          </a:solidFill>
                          <a:latin typeface="Cambria Math" panose="02040503050406030204" pitchFamily="18" charset="0"/>
                        </a:rPr>
                        <m:t>𝑦</m:t>
                      </m:r>
                      <m:r>
                        <a:rPr lang="en-US" i="1">
                          <a:solidFill>
                            <a:schemeClr val="accent1"/>
                          </a:solidFill>
                          <a:latin typeface="Cambria Math" panose="02040503050406030204" pitchFamily="18" charset="0"/>
                        </a:rPr>
                        <m:t>=−3</m:t>
                      </m:r>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−4</m:t>
                      </m:r>
                    </m:oMath>
                  </m:oMathPara>
                </a14:m>
                <a:endParaRPr lang="en-US" dirty="0">
                  <a:solidFill>
                    <a:schemeClr val="accent1"/>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panose="02040503050406030204" pitchFamily="18" charset="0"/>
                        </a:rPr>
                        <m:t>𝑦</m:t>
                      </m:r>
                      <m:r>
                        <a:rPr lang="en-US" i="1">
                          <a:solidFill>
                            <a:schemeClr val="accent1"/>
                          </a:solidFill>
                          <a:latin typeface="Cambria Math" panose="02040503050406030204" pitchFamily="18" charset="0"/>
                        </a:rPr>
                        <m:t>=−</m:t>
                      </m:r>
                      <m:f>
                        <m:fPr>
                          <m:ctrlPr>
                            <a:rPr lang="en-US" i="1">
                              <a:solidFill>
                                <a:schemeClr val="accent1"/>
                              </a:solidFill>
                              <a:latin typeface="Cambria Math" panose="02040503050406030204" pitchFamily="18" charset="0"/>
                            </a:rPr>
                          </m:ctrlPr>
                        </m:fPr>
                        <m:num>
                          <m:r>
                            <a:rPr lang="en-US" i="1">
                              <a:solidFill>
                                <a:schemeClr val="accent1"/>
                              </a:solidFill>
                              <a:latin typeface="Cambria Math" panose="02040503050406030204" pitchFamily="18" charset="0"/>
                            </a:rPr>
                            <m:t>3</m:t>
                          </m:r>
                        </m:num>
                        <m:den>
                          <m:r>
                            <a:rPr lang="en-US" i="1">
                              <a:solidFill>
                                <a:schemeClr val="accent1"/>
                              </a:solidFill>
                              <a:latin typeface="Cambria Math" panose="02040503050406030204" pitchFamily="18" charset="0"/>
                            </a:rPr>
                            <m:t>2</m:t>
                          </m:r>
                        </m:den>
                      </m:f>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−2</m:t>
                      </m:r>
                    </m:oMath>
                  </m:oMathPara>
                </a14:m>
                <a:endParaRPr lang="en-US" dirty="0">
                  <a:solidFill>
                    <a:schemeClr val="accent1"/>
                  </a:solidFill>
                </a:endParaRPr>
              </a:p>
              <a:p>
                <a:r>
                  <a:rPr lang="en-US" dirty="0">
                    <a:solidFill>
                      <a:schemeClr val="accent1"/>
                    </a:solidFill>
                  </a:rPr>
                  <a:t>The </a:t>
                </a:r>
                <a:r>
                  <a:rPr lang="en-US" i="1" dirty="0">
                    <a:solidFill>
                      <a:schemeClr val="accent1"/>
                    </a:solidFill>
                  </a:rPr>
                  <a:t>y</a:t>
                </a:r>
                <a:r>
                  <a:rPr lang="en-US" dirty="0">
                    <a:solidFill>
                      <a:schemeClr val="accent1"/>
                    </a:solidFill>
                  </a:rPr>
                  <a:t>-intercept is -2 and the slope is </a:t>
                </a:r>
                <a14:m>
                  <m:oMath xmlns:m="http://schemas.openxmlformats.org/officeDocument/2006/math">
                    <m:r>
                      <a:rPr lang="en-US" i="1">
                        <a:solidFill>
                          <a:schemeClr val="accent1"/>
                        </a:solidFill>
                        <a:latin typeface="Cambria Math" panose="02040503050406030204" pitchFamily="18" charset="0"/>
                      </a:rPr>
                      <m:t>−</m:t>
                    </m:r>
                    <m:f>
                      <m:fPr>
                        <m:ctrlPr>
                          <a:rPr lang="en-US" i="1">
                            <a:solidFill>
                              <a:schemeClr val="accent1"/>
                            </a:solidFill>
                            <a:latin typeface="Cambria Math" panose="02040503050406030204" pitchFamily="18" charset="0"/>
                          </a:rPr>
                        </m:ctrlPr>
                      </m:fPr>
                      <m:num>
                        <m:r>
                          <a:rPr lang="en-US" i="1">
                            <a:solidFill>
                              <a:schemeClr val="accent1"/>
                            </a:solidFill>
                            <a:latin typeface="Cambria Math" panose="02040503050406030204" pitchFamily="18" charset="0"/>
                          </a:rPr>
                          <m:t>3</m:t>
                        </m:r>
                      </m:num>
                      <m:den>
                        <m:r>
                          <a:rPr lang="en-US" i="1">
                            <a:solidFill>
                              <a:schemeClr val="accent1"/>
                            </a:solidFill>
                            <a:latin typeface="Cambria Math" panose="02040503050406030204" pitchFamily="18" charset="0"/>
                          </a:rPr>
                          <m:t>2</m:t>
                        </m:r>
                      </m:den>
                    </m:f>
                  </m:oMath>
                </a14:m>
                <a:r>
                  <a:rPr lang="en-US" dirty="0">
                    <a:solidFill>
                      <a:schemeClr val="accent1"/>
                    </a:solidFill>
                  </a:rPr>
                  <a:t>.</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accent3"/>
                          </a:solidFill>
                          <a:latin typeface="Cambria Math" panose="02040503050406030204" pitchFamily="18" charset="0"/>
                        </a:rPr>
                        <m:t>𝑥</m:t>
                      </m:r>
                      <m:r>
                        <a:rPr lang="en-US" i="1" smtClean="0">
                          <a:solidFill>
                            <a:schemeClr val="accent3"/>
                          </a:solidFill>
                          <a:latin typeface="Cambria Math" panose="02040503050406030204" pitchFamily="18" charset="0"/>
                        </a:rPr>
                        <m:t>+3</m:t>
                      </m:r>
                      <m:r>
                        <a:rPr lang="en-US" i="1" smtClean="0">
                          <a:solidFill>
                            <a:schemeClr val="accent3"/>
                          </a:solidFill>
                          <a:latin typeface="Cambria Math" panose="02040503050406030204" pitchFamily="18" charset="0"/>
                        </a:rPr>
                        <m:t>𝑦</m:t>
                      </m:r>
                      <m:r>
                        <a:rPr lang="en-US" i="1" smtClean="0">
                          <a:solidFill>
                            <a:schemeClr val="accent3"/>
                          </a:solidFill>
                          <a:latin typeface="Cambria Math" panose="02040503050406030204" pitchFamily="18" charset="0"/>
                        </a:rPr>
                        <m:t>=1</m:t>
                      </m:r>
                    </m:oMath>
                  </m:oMathPara>
                </a14:m>
                <a:endParaRPr lang="en-US" dirty="0">
                  <a:solidFill>
                    <a:schemeClr val="accent3"/>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accent3"/>
                          </a:solidFill>
                          <a:latin typeface="Cambria Math" panose="02040503050406030204" pitchFamily="18" charset="0"/>
                        </a:rPr>
                        <m:t>3</m:t>
                      </m:r>
                      <m:r>
                        <a:rPr lang="en-US" i="1">
                          <a:solidFill>
                            <a:schemeClr val="accent3"/>
                          </a:solidFill>
                          <a:latin typeface="Cambria Math" panose="02040503050406030204" pitchFamily="18" charset="0"/>
                        </a:rPr>
                        <m:t>𝑦</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𝑥</m:t>
                      </m:r>
                      <m:r>
                        <a:rPr lang="en-US" i="1">
                          <a:solidFill>
                            <a:schemeClr val="accent3"/>
                          </a:solidFill>
                          <a:latin typeface="Cambria Math" panose="02040503050406030204" pitchFamily="18" charset="0"/>
                        </a:rPr>
                        <m:t>+1</m:t>
                      </m:r>
                    </m:oMath>
                  </m:oMathPara>
                </a14:m>
                <a:endParaRPr lang="en-US" dirty="0">
                  <a:solidFill>
                    <a:schemeClr val="accent3"/>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accent3"/>
                          </a:solidFill>
                          <a:latin typeface="Cambria Math" panose="02040503050406030204" pitchFamily="18" charset="0"/>
                        </a:rPr>
                        <m:t>𝑦</m:t>
                      </m:r>
                      <m:r>
                        <a:rPr lang="en-US" i="1">
                          <a:solidFill>
                            <a:schemeClr val="accent3"/>
                          </a:solidFill>
                          <a:latin typeface="Cambria Math" panose="02040503050406030204" pitchFamily="18" charset="0"/>
                        </a:rPr>
                        <m:t>=−</m:t>
                      </m:r>
                      <m:f>
                        <m:fPr>
                          <m:ctrlPr>
                            <a:rPr lang="en-US" i="1">
                              <a:solidFill>
                                <a:schemeClr val="accent3"/>
                              </a:solidFill>
                              <a:latin typeface="Cambria Math" panose="02040503050406030204" pitchFamily="18" charset="0"/>
                            </a:rPr>
                          </m:ctrlPr>
                        </m:fPr>
                        <m:num>
                          <m:r>
                            <a:rPr lang="en-US" i="1">
                              <a:solidFill>
                                <a:schemeClr val="accent3"/>
                              </a:solidFill>
                              <a:latin typeface="Cambria Math" panose="02040503050406030204" pitchFamily="18" charset="0"/>
                            </a:rPr>
                            <m:t>1</m:t>
                          </m:r>
                        </m:num>
                        <m:den>
                          <m:r>
                            <a:rPr lang="en-US" i="1">
                              <a:solidFill>
                                <a:schemeClr val="accent3"/>
                              </a:solidFill>
                              <a:latin typeface="Cambria Math" panose="02040503050406030204" pitchFamily="18" charset="0"/>
                            </a:rPr>
                            <m:t>3</m:t>
                          </m:r>
                        </m:den>
                      </m:f>
                      <m:r>
                        <a:rPr lang="en-US" i="1">
                          <a:solidFill>
                            <a:schemeClr val="accent3"/>
                          </a:solidFill>
                          <a:latin typeface="Cambria Math" panose="02040503050406030204" pitchFamily="18" charset="0"/>
                        </a:rPr>
                        <m:t>𝑥</m:t>
                      </m:r>
                      <m:r>
                        <a:rPr lang="en-US" i="1">
                          <a:solidFill>
                            <a:schemeClr val="accent3"/>
                          </a:solidFill>
                          <a:latin typeface="Cambria Math" panose="02040503050406030204" pitchFamily="18" charset="0"/>
                        </a:rPr>
                        <m:t>+</m:t>
                      </m:r>
                      <m:f>
                        <m:fPr>
                          <m:ctrlPr>
                            <a:rPr lang="en-US" i="1">
                              <a:solidFill>
                                <a:schemeClr val="accent3"/>
                              </a:solidFill>
                              <a:latin typeface="Cambria Math" panose="02040503050406030204" pitchFamily="18" charset="0"/>
                            </a:rPr>
                          </m:ctrlPr>
                        </m:fPr>
                        <m:num>
                          <m:r>
                            <a:rPr lang="en-US" i="1">
                              <a:solidFill>
                                <a:schemeClr val="accent3"/>
                              </a:solidFill>
                              <a:latin typeface="Cambria Math" panose="02040503050406030204" pitchFamily="18" charset="0"/>
                            </a:rPr>
                            <m:t>1</m:t>
                          </m:r>
                        </m:num>
                        <m:den>
                          <m:r>
                            <a:rPr lang="en-US" i="1">
                              <a:solidFill>
                                <a:schemeClr val="accent3"/>
                              </a:solidFill>
                              <a:latin typeface="Cambria Math" panose="02040503050406030204" pitchFamily="18" charset="0"/>
                            </a:rPr>
                            <m:t>3</m:t>
                          </m:r>
                        </m:den>
                      </m:f>
                    </m:oMath>
                  </m:oMathPara>
                </a14:m>
                <a:endParaRPr lang="en-US" dirty="0">
                  <a:solidFill>
                    <a:schemeClr val="accent3"/>
                  </a:solidFill>
                </a:endParaRPr>
              </a:p>
              <a:p>
                <a:r>
                  <a:rPr lang="en-US" dirty="0">
                    <a:solidFill>
                      <a:schemeClr val="accent3"/>
                    </a:solidFill>
                  </a:rPr>
                  <a:t>The </a:t>
                </a:r>
                <a:r>
                  <a:rPr lang="en-US" i="1" dirty="0">
                    <a:solidFill>
                      <a:schemeClr val="accent3"/>
                    </a:solidFill>
                  </a:rPr>
                  <a:t>y</a:t>
                </a:r>
                <a:r>
                  <a:rPr lang="en-US" dirty="0">
                    <a:solidFill>
                      <a:schemeClr val="accent3"/>
                    </a:solidFill>
                  </a:rPr>
                  <a:t>-intercept is </a:t>
                </a:r>
                <a14:m>
                  <m:oMath xmlns:m="http://schemas.openxmlformats.org/officeDocument/2006/math">
                    <m:f>
                      <m:fPr>
                        <m:ctrlPr>
                          <a:rPr lang="en-US" i="1">
                            <a:solidFill>
                              <a:schemeClr val="accent3"/>
                            </a:solidFill>
                            <a:latin typeface="Cambria Math" panose="02040503050406030204" pitchFamily="18" charset="0"/>
                          </a:rPr>
                        </m:ctrlPr>
                      </m:fPr>
                      <m:num>
                        <m:r>
                          <a:rPr lang="en-US" i="1">
                            <a:solidFill>
                              <a:schemeClr val="accent3"/>
                            </a:solidFill>
                            <a:latin typeface="Cambria Math" panose="02040503050406030204" pitchFamily="18" charset="0"/>
                          </a:rPr>
                          <m:t>1</m:t>
                        </m:r>
                      </m:num>
                      <m:den>
                        <m:r>
                          <a:rPr lang="en-US" i="1">
                            <a:solidFill>
                              <a:schemeClr val="accent3"/>
                            </a:solidFill>
                            <a:latin typeface="Cambria Math" panose="02040503050406030204" pitchFamily="18" charset="0"/>
                          </a:rPr>
                          <m:t>3</m:t>
                        </m:r>
                      </m:den>
                    </m:f>
                  </m:oMath>
                </a14:m>
                <a:r>
                  <a:rPr lang="en-US" dirty="0">
                    <a:solidFill>
                      <a:schemeClr val="accent3"/>
                    </a:solidFill>
                  </a:rPr>
                  <a:t> and the slope is </a:t>
                </a:r>
                <a14:m>
                  <m:oMath xmlns:m="http://schemas.openxmlformats.org/officeDocument/2006/math">
                    <m:r>
                      <a:rPr lang="en-US" i="1">
                        <a:solidFill>
                          <a:schemeClr val="accent3"/>
                        </a:solidFill>
                        <a:latin typeface="Cambria Math" panose="02040503050406030204" pitchFamily="18" charset="0"/>
                      </a:rPr>
                      <m:t>−</m:t>
                    </m:r>
                    <m:f>
                      <m:fPr>
                        <m:ctrlPr>
                          <a:rPr lang="en-US" i="1">
                            <a:solidFill>
                              <a:schemeClr val="accent3"/>
                            </a:solidFill>
                            <a:latin typeface="Cambria Math" panose="02040503050406030204" pitchFamily="18" charset="0"/>
                          </a:rPr>
                        </m:ctrlPr>
                      </m:fPr>
                      <m:num>
                        <m:r>
                          <a:rPr lang="en-US" i="1">
                            <a:solidFill>
                              <a:schemeClr val="accent3"/>
                            </a:solidFill>
                            <a:latin typeface="Cambria Math" panose="02040503050406030204" pitchFamily="18" charset="0"/>
                          </a:rPr>
                          <m:t>1</m:t>
                        </m:r>
                      </m:num>
                      <m:den>
                        <m:r>
                          <a:rPr lang="en-US" i="1">
                            <a:solidFill>
                              <a:schemeClr val="accent3"/>
                            </a:solidFill>
                            <a:latin typeface="Cambria Math" panose="02040503050406030204" pitchFamily="18" charset="0"/>
                          </a:rPr>
                          <m:t>3</m:t>
                        </m:r>
                      </m:den>
                    </m:f>
                  </m:oMath>
                </a14:m>
                <a:r>
                  <a:rPr lang="en-US" dirty="0">
                    <a:solidFill>
                      <a:schemeClr val="accent3"/>
                    </a:solidFill>
                  </a:rPr>
                  <a:t>.</a:t>
                </a:r>
              </a:p>
              <a:p>
                <a:r>
                  <a:rPr lang="en-US" dirty="0"/>
                  <a:t>Where the lines intersect is the solution. </a:t>
                </a:r>
              </a:p>
              <a:p>
                <a:r>
                  <a:rPr lang="en-US" dirty="0"/>
                  <a:t>(-2, 1); Consistent and independent</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1" y="971550"/>
                <a:ext cx="5023413" cy="4171950"/>
              </a:xfrm>
              <a:blipFill>
                <a:blip r:embed="rId6"/>
                <a:stretch>
                  <a:fillRect t="-1022"/>
                </a:stretch>
              </a:blipFill>
            </p:spPr>
            <p:txBody>
              <a:bodyPr/>
              <a:lstStyle/>
              <a:p>
                <a:r>
                  <a:rPr lang="en-US">
                    <a:noFill/>
                  </a:rPr>
                  <a:t> </a:t>
                </a:r>
              </a:p>
            </p:txBody>
          </p:sp>
        </mc:Fallback>
      </mc:AlternateContent>
      <p:pic>
        <p:nvPicPr>
          <p:cNvPr id="7" name="Content Placeholder 6" descr="Graph (-5 to 5).jpg"/>
          <p:cNvPicPr>
            <a:picLocks noGrp="1" noChangeAspect="1"/>
          </p:cNvPicPr>
          <p:nvPr>
            <p:ph sz="half" idx="2"/>
          </p:nvPr>
        </p:nvPicPr>
        <p:blipFill>
          <a:blip r:embed="rId7" cstate="print"/>
          <a:stretch>
            <a:fillRect/>
          </a:stretch>
        </p:blipFill>
        <p:spPr>
          <a:xfrm>
            <a:off x="5102225" y="971550"/>
            <a:ext cx="3692525" cy="3692525"/>
          </a:xfrm>
          <a:prstGeom prst="rect">
            <a:avLst/>
          </a:prstGeom>
          <a:noFill/>
          <a:ln>
            <a:noFill/>
          </a:ln>
        </p:spPr>
      </p:pic>
      <p:sp>
        <p:nvSpPr>
          <p:cNvPr id="4" name="Oval 3"/>
          <p:cNvSpPr/>
          <p:nvPr/>
        </p:nvSpPr>
        <p:spPr>
          <a:xfrm>
            <a:off x="6915150" y="333375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473950" y="417195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62700" y="250190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97550" y="166370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flipV="1">
            <a:off x="5486400" y="1158209"/>
            <a:ext cx="2188138" cy="33185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915150" y="2667000"/>
            <a:ext cx="76200" cy="76200"/>
          </a:xfrm>
          <a:prstGeom prst="ellipse">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Oval 13"/>
          <p:cNvSpPr/>
          <p:nvPr/>
        </p:nvSpPr>
        <p:spPr>
          <a:xfrm>
            <a:off x="7753350" y="2952750"/>
            <a:ext cx="76200" cy="76200"/>
          </a:xfrm>
          <a:prstGeom prst="ellipse">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p:cNvSpPr/>
          <p:nvPr/>
        </p:nvSpPr>
        <p:spPr>
          <a:xfrm>
            <a:off x="8585200" y="3232150"/>
            <a:ext cx="76200" cy="76200"/>
          </a:xfrm>
          <a:prstGeom prst="ellipse">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p:cNvSpPr/>
          <p:nvPr/>
        </p:nvSpPr>
        <p:spPr>
          <a:xfrm>
            <a:off x="6076950" y="2400300"/>
            <a:ext cx="76200" cy="76200"/>
          </a:xfrm>
          <a:prstGeom prst="ellipse">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Oval 16"/>
          <p:cNvSpPr/>
          <p:nvPr/>
        </p:nvSpPr>
        <p:spPr>
          <a:xfrm>
            <a:off x="5245100" y="2114550"/>
            <a:ext cx="76200" cy="76200"/>
          </a:xfrm>
          <a:prstGeom prst="ellipse">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9" name="Straight Connector 18"/>
          <p:cNvCxnSpPr/>
          <p:nvPr/>
        </p:nvCxnSpPr>
        <p:spPr>
          <a:xfrm>
            <a:off x="5256259" y="2159000"/>
            <a:ext cx="3393982" cy="111760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338934" y="2476500"/>
            <a:ext cx="133350" cy="13335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290">
                                          <p:stCondLst>
                                            <p:cond delay="0"/>
                                          </p:stCondLst>
                                        </p:cTn>
                                        <p:tgtEl>
                                          <p:spTgt spid="4"/>
                                        </p:tgtEl>
                                      </p:cBhvr>
                                    </p:animEffect>
                                    <p:anim calcmode="lin" valueType="num">
                                      <p:cBhvr>
                                        <p:cTn id="2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33" dur="13">
                                          <p:stCondLst>
                                            <p:cond delay="325"/>
                                          </p:stCondLst>
                                        </p:cTn>
                                        <p:tgtEl>
                                          <p:spTgt spid="4"/>
                                        </p:tgtEl>
                                      </p:cBhvr>
                                      <p:to x="100000" y="60000"/>
                                    </p:animScale>
                                    <p:animScale>
                                      <p:cBhvr>
                                        <p:cTn id="34" dur="83" decel="50000">
                                          <p:stCondLst>
                                            <p:cond delay="338"/>
                                          </p:stCondLst>
                                        </p:cTn>
                                        <p:tgtEl>
                                          <p:spTgt spid="4"/>
                                        </p:tgtEl>
                                      </p:cBhvr>
                                      <p:to x="100000" y="100000"/>
                                    </p:animScale>
                                    <p:animScale>
                                      <p:cBhvr>
                                        <p:cTn id="35" dur="13">
                                          <p:stCondLst>
                                            <p:cond delay="656"/>
                                          </p:stCondLst>
                                        </p:cTn>
                                        <p:tgtEl>
                                          <p:spTgt spid="4"/>
                                        </p:tgtEl>
                                      </p:cBhvr>
                                      <p:to x="100000" y="80000"/>
                                    </p:animScale>
                                    <p:animScale>
                                      <p:cBhvr>
                                        <p:cTn id="36" dur="83" decel="50000">
                                          <p:stCondLst>
                                            <p:cond delay="669"/>
                                          </p:stCondLst>
                                        </p:cTn>
                                        <p:tgtEl>
                                          <p:spTgt spid="4"/>
                                        </p:tgtEl>
                                      </p:cBhvr>
                                      <p:to x="100000" y="100000"/>
                                    </p:animScale>
                                    <p:animScale>
                                      <p:cBhvr>
                                        <p:cTn id="37" dur="13">
                                          <p:stCondLst>
                                            <p:cond delay="821"/>
                                          </p:stCondLst>
                                        </p:cTn>
                                        <p:tgtEl>
                                          <p:spTgt spid="4"/>
                                        </p:tgtEl>
                                      </p:cBhvr>
                                      <p:to x="100000" y="90000"/>
                                    </p:animScale>
                                    <p:animScale>
                                      <p:cBhvr>
                                        <p:cTn id="38" dur="83" decel="50000">
                                          <p:stCondLst>
                                            <p:cond delay="834"/>
                                          </p:stCondLst>
                                        </p:cTn>
                                        <p:tgtEl>
                                          <p:spTgt spid="4"/>
                                        </p:tgtEl>
                                      </p:cBhvr>
                                      <p:to x="100000" y="100000"/>
                                    </p:animScale>
                                    <p:animScale>
                                      <p:cBhvr>
                                        <p:cTn id="39" dur="13">
                                          <p:stCondLst>
                                            <p:cond delay="904"/>
                                          </p:stCondLst>
                                        </p:cTn>
                                        <p:tgtEl>
                                          <p:spTgt spid="4"/>
                                        </p:tgtEl>
                                      </p:cBhvr>
                                      <p:to x="100000" y="95000"/>
                                    </p:animScale>
                                    <p:animScale>
                                      <p:cBhvr>
                                        <p:cTn id="40" dur="83" decel="50000">
                                          <p:stCondLst>
                                            <p:cond delay="917"/>
                                          </p:stCondLst>
                                        </p:cTn>
                                        <p:tgtEl>
                                          <p:spTgt spid="4"/>
                                        </p:tgtEl>
                                      </p:cBhvr>
                                      <p:to x="100000" y="100000"/>
                                    </p:animScale>
                                  </p:childTnLst>
                                </p:cTn>
                              </p:par>
                            </p:childTnLst>
                          </p:cTn>
                        </p:par>
                        <p:par>
                          <p:cTn id="41" fill="hold">
                            <p:stCondLst>
                              <p:cond delay="1000"/>
                            </p:stCondLst>
                            <p:childTnLst>
                              <p:par>
                                <p:cTn id="42" presetID="26"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290">
                                          <p:stCondLst>
                                            <p:cond delay="0"/>
                                          </p:stCondLst>
                                        </p:cTn>
                                        <p:tgtEl>
                                          <p:spTgt spid="6"/>
                                        </p:tgtEl>
                                      </p:cBhvr>
                                    </p:animEffect>
                                    <p:anim calcmode="lin" valueType="num">
                                      <p:cBhvr>
                                        <p:cTn id="45"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6"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7"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48"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49"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50" dur="13">
                                          <p:stCondLst>
                                            <p:cond delay="325"/>
                                          </p:stCondLst>
                                        </p:cTn>
                                        <p:tgtEl>
                                          <p:spTgt spid="6"/>
                                        </p:tgtEl>
                                      </p:cBhvr>
                                      <p:to x="100000" y="60000"/>
                                    </p:animScale>
                                    <p:animScale>
                                      <p:cBhvr>
                                        <p:cTn id="51" dur="83" decel="50000">
                                          <p:stCondLst>
                                            <p:cond delay="338"/>
                                          </p:stCondLst>
                                        </p:cTn>
                                        <p:tgtEl>
                                          <p:spTgt spid="6"/>
                                        </p:tgtEl>
                                      </p:cBhvr>
                                      <p:to x="100000" y="100000"/>
                                    </p:animScale>
                                    <p:animScale>
                                      <p:cBhvr>
                                        <p:cTn id="52" dur="13">
                                          <p:stCondLst>
                                            <p:cond delay="656"/>
                                          </p:stCondLst>
                                        </p:cTn>
                                        <p:tgtEl>
                                          <p:spTgt spid="6"/>
                                        </p:tgtEl>
                                      </p:cBhvr>
                                      <p:to x="100000" y="80000"/>
                                    </p:animScale>
                                    <p:animScale>
                                      <p:cBhvr>
                                        <p:cTn id="53" dur="83" decel="50000">
                                          <p:stCondLst>
                                            <p:cond delay="669"/>
                                          </p:stCondLst>
                                        </p:cTn>
                                        <p:tgtEl>
                                          <p:spTgt spid="6"/>
                                        </p:tgtEl>
                                      </p:cBhvr>
                                      <p:to x="100000" y="100000"/>
                                    </p:animScale>
                                    <p:animScale>
                                      <p:cBhvr>
                                        <p:cTn id="54" dur="13">
                                          <p:stCondLst>
                                            <p:cond delay="821"/>
                                          </p:stCondLst>
                                        </p:cTn>
                                        <p:tgtEl>
                                          <p:spTgt spid="6"/>
                                        </p:tgtEl>
                                      </p:cBhvr>
                                      <p:to x="100000" y="90000"/>
                                    </p:animScale>
                                    <p:animScale>
                                      <p:cBhvr>
                                        <p:cTn id="55" dur="83" decel="50000">
                                          <p:stCondLst>
                                            <p:cond delay="834"/>
                                          </p:stCondLst>
                                        </p:cTn>
                                        <p:tgtEl>
                                          <p:spTgt spid="6"/>
                                        </p:tgtEl>
                                      </p:cBhvr>
                                      <p:to x="100000" y="100000"/>
                                    </p:animScale>
                                    <p:animScale>
                                      <p:cBhvr>
                                        <p:cTn id="56" dur="13">
                                          <p:stCondLst>
                                            <p:cond delay="904"/>
                                          </p:stCondLst>
                                        </p:cTn>
                                        <p:tgtEl>
                                          <p:spTgt spid="6"/>
                                        </p:tgtEl>
                                      </p:cBhvr>
                                      <p:to x="100000" y="95000"/>
                                    </p:animScale>
                                    <p:animScale>
                                      <p:cBhvr>
                                        <p:cTn id="57" dur="83" decel="50000">
                                          <p:stCondLst>
                                            <p:cond delay="917"/>
                                          </p:stCondLst>
                                        </p:cTn>
                                        <p:tgtEl>
                                          <p:spTgt spid="6"/>
                                        </p:tgtEl>
                                      </p:cBhvr>
                                      <p:to x="100000" y="100000"/>
                                    </p:animScale>
                                  </p:childTnLst>
                                </p:cTn>
                              </p:par>
                            </p:childTnLst>
                          </p:cTn>
                        </p:par>
                        <p:par>
                          <p:cTn id="58" fill="hold">
                            <p:stCondLst>
                              <p:cond delay="2000"/>
                            </p:stCondLst>
                            <p:childTnLst>
                              <p:par>
                                <p:cTn id="59" presetID="26"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290">
                                          <p:stCondLst>
                                            <p:cond delay="0"/>
                                          </p:stCondLst>
                                        </p:cTn>
                                        <p:tgtEl>
                                          <p:spTgt spid="8"/>
                                        </p:tgtEl>
                                      </p:cBhvr>
                                    </p:animEffect>
                                    <p:anim calcmode="lin" valueType="num">
                                      <p:cBhvr>
                                        <p:cTn id="62"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67" dur="13">
                                          <p:stCondLst>
                                            <p:cond delay="325"/>
                                          </p:stCondLst>
                                        </p:cTn>
                                        <p:tgtEl>
                                          <p:spTgt spid="8"/>
                                        </p:tgtEl>
                                      </p:cBhvr>
                                      <p:to x="100000" y="60000"/>
                                    </p:animScale>
                                    <p:animScale>
                                      <p:cBhvr>
                                        <p:cTn id="68" dur="83" decel="50000">
                                          <p:stCondLst>
                                            <p:cond delay="338"/>
                                          </p:stCondLst>
                                        </p:cTn>
                                        <p:tgtEl>
                                          <p:spTgt spid="8"/>
                                        </p:tgtEl>
                                      </p:cBhvr>
                                      <p:to x="100000" y="100000"/>
                                    </p:animScale>
                                    <p:animScale>
                                      <p:cBhvr>
                                        <p:cTn id="69" dur="13">
                                          <p:stCondLst>
                                            <p:cond delay="656"/>
                                          </p:stCondLst>
                                        </p:cTn>
                                        <p:tgtEl>
                                          <p:spTgt spid="8"/>
                                        </p:tgtEl>
                                      </p:cBhvr>
                                      <p:to x="100000" y="80000"/>
                                    </p:animScale>
                                    <p:animScale>
                                      <p:cBhvr>
                                        <p:cTn id="70" dur="83" decel="50000">
                                          <p:stCondLst>
                                            <p:cond delay="669"/>
                                          </p:stCondLst>
                                        </p:cTn>
                                        <p:tgtEl>
                                          <p:spTgt spid="8"/>
                                        </p:tgtEl>
                                      </p:cBhvr>
                                      <p:to x="100000" y="100000"/>
                                    </p:animScale>
                                    <p:animScale>
                                      <p:cBhvr>
                                        <p:cTn id="71" dur="13">
                                          <p:stCondLst>
                                            <p:cond delay="821"/>
                                          </p:stCondLst>
                                        </p:cTn>
                                        <p:tgtEl>
                                          <p:spTgt spid="8"/>
                                        </p:tgtEl>
                                      </p:cBhvr>
                                      <p:to x="100000" y="90000"/>
                                    </p:animScale>
                                    <p:animScale>
                                      <p:cBhvr>
                                        <p:cTn id="72" dur="83" decel="50000">
                                          <p:stCondLst>
                                            <p:cond delay="834"/>
                                          </p:stCondLst>
                                        </p:cTn>
                                        <p:tgtEl>
                                          <p:spTgt spid="8"/>
                                        </p:tgtEl>
                                      </p:cBhvr>
                                      <p:to x="100000" y="100000"/>
                                    </p:animScale>
                                    <p:animScale>
                                      <p:cBhvr>
                                        <p:cTn id="73" dur="13">
                                          <p:stCondLst>
                                            <p:cond delay="904"/>
                                          </p:stCondLst>
                                        </p:cTn>
                                        <p:tgtEl>
                                          <p:spTgt spid="8"/>
                                        </p:tgtEl>
                                      </p:cBhvr>
                                      <p:to x="100000" y="95000"/>
                                    </p:animScale>
                                    <p:animScale>
                                      <p:cBhvr>
                                        <p:cTn id="74" dur="83" decel="50000">
                                          <p:stCondLst>
                                            <p:cond delay="917"/>
                                          </p:stCondLst>
                                        </p:cTn>
                                        <p:tgtEl>
                                          <p:spTgt spid="8"/>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down)">
                                      <p:cBhvr>
                                        <p:cTn id="77" dur="290">
                                          <p:stCondLst>
                                            <p:cond delay="0"/>
                                          </p:stCondLst>
                                        </p:cTn>
                                        <p:tgtEl>
                                          <p:spTgt spid="9"/>
                                        </p:tgtEl>
                                      </p:cBhvr>
                                    </p:animEffect>
                                    <p:anim calcmode="lin" valueType="num">
                                      <p:cBhvr>
                                        <p:cTn id="78"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9"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0"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81"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82"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83" dur="13">
                                          <p:stCondLst>
                                            <p:cond delay="325"/>
                                          </p:stCondLst>
                                        </p:cTn>
                                        <p:tgtEl>
                                          <p:spTgt spid="9"/>
                                        </p:tgtEl>
                                      </p:cBhvr>
                                      <p:to x="100000" y="60000"/>
                                    </p:animScale>
                                    <p:animScale>
                                      <p:cBhvr>
                                        <p:cTn id="84" dur="83" decel="50000">
                                          <p:stCondLst>
                                            <p:cond delay="338"/>
                                          </p:stCondLst>
                                        </p:cTn>
                                        <p:tgtEl>
                                          <p:spTgt spid="9"/>
                                        </p:tgtEl>
                                      </p:cBhvr>
                                      <p:to x="100000" y="100000"/>
                                    </p:animScale>
                                    <p:animScale>
                                      <p:cBhvr>
                                        <p:cTn id="85" dur="13">
                                          <p:stCondLst>
                                            <p:cond delay="656"/>
                                          </p:stCondLst>
                                        </p:cTn>
                                        <p:tgtEl>
                                          <p:spTgt spid="9"/>
                                        </p:tgtEl>
                                      </p:cBhvr>
                                      <p:to x="100000" y="80000"/>
                                    </p:animScale>
                                    <p:animScale>
                                      <p:cBhvr>
                                        <p:cTn id="86" dur="83" decel="50000">
                                          <p:stCondLst>
                                            <p:cond delay="669"/>
                                          </p:stCondLst>
                                        </p:cTn>
                                        <p:tgtEl>
                                          <p:spTgt spid="9"/>
                                        </p:tgtEl>
                                      </p:cBhvr>
                                      <p:to x="100000" y="100000"/>
                                    </p:animScale>
                                    <p:animScale>
                                      <p:cBhvr>
                                        <p:cTn id="87" dur="13">
                                          <p:stCondLst>
                                            <p:cond delay="821"/>
                                          </p:stCondLst>
                                        </p:cTn>
                                        <p:tgtEl>
                                          <p:spTgt spid="9"/>
                                        </p:tgtEl>
                                      </p:cBhvr>
                                      <p:to x="100000" y="90000"/>
                                    </p:animScale>
                                    <p:animScale>
                                      <p:cBhvr>
                                        <p:cTn id="88" dur="83" decel="50000">
                                          <p:stCondLst>
                                            <p:cond delay="834"/>
                                          </p:stCondLst>
                                        </p:cTn>
                                        <p:tgtEl>
                                          <p:spTgt spid="9"/>
                                        </p:tgtEl>
                                      </p:cBhvr>
                                      <p:to x="100000" y="100000"/>
                                    </p:animScale>
                                    <p:animScale>
                                      <p:cBhvr>
                                        <p:cTn id="89" dur="13">
                                          <p:stCondLst>
                                            <p:cond delay="904"/>
                                          </p:stCondLst>
                                        </p:cTn>
                                        <p:tgtEl>
                                          <p:spTgt spid="9"/>
                                        </p:tgtEl>
                                      </p:cBhvr>
                                      <p:to x="100000" y="95000"/>
                                    </p:animScale>
                                    <p:animScale>
                                      <p:cBhvr>
                                        <p:cTn id="90" dur="83" decel="50000">
                                          <p:stCondLst>
                                            <p:cond delay="917"/>
                                          </p:stCondLst>
                                        </p:cTn>
                                        <p:tgtEl>
                                          <p:spTgt spid="9"/>
                                        </p:tgtEl>
                                      </p:cBhvr>
                                      <p:to x="100000" y="100000"/>
                                    </p:animScale>
                                  </p:childTnLst>
                                </p:cTn>
                              </p:par>
                            </p:childTnLst>
                          </p:cTn>
                        </p:par>
                        <p:par>
                          <p:cTn id="91" fill="hold">
                            <p:stCondLst>
                              <p:cond delay="3000"/>
                            </p:stCondLst>
                            <p:childTnLst>
                              <p:par>
                                <p:cTn id="92" presetID="22" presetClass="entr" presetSubtype="8" fill="hold" nodeType="after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wipe(left)">
                                      <p:cBhvr>
                                        <p:cTn id="94" dur="500"/>
                                        <p:tgtEl>
                                          <p:spTgt spid="10"/>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wipe(down)">
                                      <p:cBhvr>
                                        <p:cTn id="115" dur="290">
                                          <p:stCondLst>
                                            <p:cond delay="0"/>
                                          </p:stCondLst>
                                        </p:cTn>
                                        <p:tgtEl>
                                          <p:spTgt spid="13"/>
                                        </p:tgtEl>
                                      </p:cBhvr>
                                    </p:animEffect>
                                    <p:anim calcmode="lin" valueType="num">
                                      <p:cBhvr>
                                        <p:cTn id="116"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7"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8"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9"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0"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21" dur="13">
                                          <p:stCondLst>
                                            <p:cond delay="325"/>
                                          </p:stCondLst>
                                        </p:cTn>
                                        <p:tgtEl>
                                          <p:spTgt spid="13"/>
                                        </p:tgtEl>
                                      </p:cBhvr>
                                      <p:to x="100000" y="60000"/>
                                    </p:animScale>
                                    <p:animScale>
                                      <p:cBhvr>
                                        <p:cTn id="122" dur="83" decel="50000">
                                          <p:stCondLst>
                                            <p:cond delay="338"/>
                                          </p:stCondLst>
                                        </p:cTn>
                                        <p:tgtEl>
                                          <p:spTgt spid="13"/>
                                        </p:tgtEl>
                                      </p:cBhvr>
                                      <p:to x="100000" y="100000"/>
                                    </p:animScale>
                                    <p:animScale>
                                      <p:cBhvr>
                                        <p:cTn id="123" dur="13">
                                          <p:stCondLst>
                                            <p:cond delay="656"/>
                                          </p:stCondLst>
                                        </p:cTn>
                                        <p:tgtEl>
                                          <p:spTgt spid="13"/>
                                        </p:tgtEl>
                                      </p:cBhvr>
                                      <p:to x="100000" y="80000"/>
                                    </p:animScale>
                                    <p:animScale>
                                      <p:cBhvr>
                                        <p:cTn id="124" dur="83" decel="50000">
                                          <p:stCondLst>
                                            <p:cond delay="669"/>
                                          </p:stCondLst>
                                        </p:cTn>
                                        <p:tgtEl>
                                          <p:spTgt spid="13"/>
                                        </p:tgtEl>
                                      </p:cBhvr>
                                      <p:to x="100000" y="100000"/>
                                    </p:animScale>
                                    <p:animScale>
                                      <p:cBhvr>
                                        <p:cTn id="125" dur="13">
                                          <p:stCondLst>
                                            <p:cond delay="821"/>
                                          </p:stCondLst>
                                        </p:cTn>
                                        <p:tgtEl>
                                          <p:spTgt spid="13"/>
                                        </p:tgtEl>
                                      </p:cBhvr>
                                      <p:to x="100000" y="90000"/>
                                    </p:animScale>
                                    <p:animScale>
                                      <p:cBhvr>
                                        <p:cTn id="126" dur="83" decel="50000">
                                          <p:stCondLst>
                                            <p:cond delay="834"/>
                                          </p:stCondLst>
                                        </p:cTn>
                                        <p:tgtEl>
                                          <p:spTgt spid="13"/>
                                        </p:tgtEl>
                                      </p:cBhvr>
                                      <p:to x="100000" y="100000"/>
                                    </p:animScale>
                                    <p:animScale>
                                      <p:cBhvr>
                                        <p:cTn id="127" dur="13">
                                          <p:stCondLst>
                                            <p:cond delay="904"/>
                                          </p:stCondLst>
                                        </p:cTn>
                                        <p:tgtEl>
                                          <p:spTgt spid="13"/>
                                        </p:tgtEl>
                                      </p:cBhvr>
                                      <p:to x="100000" y="95000"/>
                                    </p:animScale>
                                    <p:animScale>
                                      <p:cBhvr>
                                        <p:cTn id="128" dur="83" decel="50000">
                                          <p:stCondLst>
                                            <p:cond delay="917"/>
                                          </p:stCondLst>
                                        </p:cTn>
                                        <p:tgtEl>
                                          <p:spTgt spid="13"/>
                                        </p:tgtEl>
                                      </p:cBhvr>
                                      <p:to x="100000" y="100000"/>
                                    </p:animScale>
                                  </p:childTnLst>
                                </p:cTn>
                              </p:par>
                            </p:childTnLst>
                          </p:cTn>
                        </p:par>
                        <p:par>
                          <p:cTn id="129" fill="hold">
                            <p:stCondLst>
                              <p:cond delay="1000"/>
                            </p:stCondLst>
                            <p:childTnLst>
                              <p:par>
                                <p:cTn id="130" presetID="26" presetClass="entr" presetSubtype="0" fill="hold" grpId="0" nodeType="afterEffect">
                                  <p:stCondLst>
                                    <p:cond delay="0"/>
                                  </p:stCondLst>
                                  <p:childTnLst>
                                    <p:set>
                                      <p:cBhvr>
                                        <p:cTn id="131" dur="1" fill="hold">
                                          <p:stCondLst>
                                            <p:cond delay="0"/>
                                          </p:stCondLst>
                                        </p:cTn>
                                        <p:tgtEl>
                                          <p:spTgt spid="14"/>
                                        </p:tgtEl>
                                        <p:attrNameLst>
                                          <p:attrName>style.visibility</p:attrName>
                                        </p:attrNameLst>
                                      </p:cBhvr>
                                      <p:to>
                                        <p:strVal val="visible"/>
                                      </p:to>
                                    </p:set>
                                    <p:animEffect transition="in" filter="wipe(down)">
                                      <p:cBhvr>
                                        <p:cTn id="132" dur="290">
                                          <p:stCondLst>
                                            <p:cond delay="0"/>
                                          </p:stCondLst>
                                        </p:cTn>
                                        <p:tgtEl>
                                          <p:spTgt spid="14"/>
                                        </p:tgtEl>
                                      </p:cBhvr>
                                    </p:animEffect>
                                    <p:anim calcmode="lin" valueType="num">
                                      <p:cBhvr>
                                        <p:cTn id="133"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4"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5"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36"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37"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38" dur="13">
                                          <p:stCondLst>
                                            <p:cond delay="325"/>
                                          </p:stCondLst>
                                        </p:cTn>
                                        <p:tgtEl>
                                          <p:spTgt spid="14"/>
                                        </p:tgtEl>
                                      </p:cBhvr>
                                      <p:to x="100000" y="60000"/>
                                    </p:animScale>
                                    <p:animScale>
                                      <p:cBhvr>
                                        <p:cTn id="139" dur="83" decel="50000">
                                          <p:stCondLst>
                                            <p:cond delay="338"/>
                                          </p:stCondLst>
                                        </p:cTn>
                                        <p:tgtEl>
                                          <p:spTgt spid="14"/>
                                        </p:tgtEl>
                                      </p:cBhvr>
                                      <p:to x="100000" y="100000"/>
                                    </p:animScale>
                                    <p:animScale>
                                      <p:cBhvr>
                                        <p:cTn id="140" dur="13">
                                          <p:stCondLst>
                                            <p:cond delay="656"/>
                                          </p:stCondLst>
                                        </p:cTn>
                                        <p:tgtEl>
                                          <p:spTgt spid="14"/>
                                        </p:tgtEl>
                                      </p:cBhvr>
                                      <p:to x="100000" y="80000"/>
                                    </p:animScale>
                                    <p:animScale>
                                      <p:cBhvr>
                                        <p:cTn id="141" dur="83" decel="50000">
                                          <p:stCondLst>
                                            <p:cond delay="669"/>
                                          </p:stCondLst>
                                        </p:cTn>
                                        <p:tgtEl>
                                          <p:spTgt spid="14"/>
                                        </p:tgtEl>
                                      </p:cBhvr>
                                      <p:to x="100000" y="100000"/>
                                    </p:animScale>
                                    <p:animScale>
                                      <p:cBhvr>
                                        <p:cTn id="142" dur="13">
                                          <p:stCondLst>
                                            <p:cond delay="821"/>
                                          </p:stCondLst>
                                        </p:cTn>
                                        <p:tgtEl>
                                          <p:spTgt spid="14"/>
                                        </p:tgtEl>
                                      </p:cBhvr>
                                      <p:to x="100000" y="90000"/>
                                    </p:animScale>
                                    <p:animScale>
                                      <p:cBhvr>
                                        <p:cTn id="143" dur="83" decel="50000">
                                          <p:stCondLst>
                                            <p:cond delay="834"/>
                                          </p:stCondLst>
                                        </p:cTn>
                                        <p:tgtEl>
                                          <p:spTgt spid="14"/>
                                        </p:tgtEl>
                                      </p:cBhvr>
                                      <p:to x="100000" y="100000"/>
                                    </p:animScale>
                                    <p:animScale>
                                      <p:cBhvr>
                                        <p:cTn id="144" dur="13">
                                          <p:stCondLst>
                                            <p:cond delay="904"/>
                                          </p:stCondLst>
                                        </p:cTn>
                                        <p:tgtEl>
                                          <p:spTgt spid="14"/>
                                        </p:tgtEl>
                                      </p:cBhvr>
                                      <p:to x="100000" y="95000"/>
                                    </p:animScale>
                                    <p:animScale>
                                      <p:cBhvr>
                                        <p:cTn id="145" dur="83" decel="50000">
                                          <p:stCondLst>
                                            <p:cond delay="917"/>
                                          </p:stCondLst>
                                        </p:cTn>
                                        <p:tgtEl>
                                          <p:spTgt spid="14"/>
                                        </p:tgtEl>
                                      </p:cBhvr>
                                      <p:to x="100000" y="100000"/>
                                    </p:animScale>
                                  </p:childTnLst>
                                </p:cTn>
                              </p:par>
                            </p:childTnLst>
                          </p:cTn>
                        </p:par>
                        <p:par>
                          <p:cTn id="146" fill="hold">
                            <p:stCondLst>
                              <p:cond delay="2000"/>
                            </p:stCondLst>
                            <p:childTnLst>
                              <p:par>
                                <p:cTn id="147" presetID="26" presetClass="entr" presetSubtype="0" fill="hold" grpId="0" nodeType="afterEffect">
                                  <p:stCondLst>
                                    <p:cond delay="0"/>
                                  </p:stCondLst>
                                  <p:childTnLst>
                                    <p:set>
                                      <p:cBhvr>
                                        <p:cTn id="148" dur="1" fill="hold">
                                          <p:stCondLst>
                                            <p:cond delay="0"/>
                                          </p:stCondLst>
                                        </p:cTn>
                                        <p:tgtEl>
                                          <p:spTgt spid="15"/>
                                        </p:tgtEl>
                                        <p:attrNameLst>
                                          <p:attrName>style.visibility</p:attrName>
                                        </p:attrNameLst>
                                      </p:cBhvr>
                                      <p:to>
                                        <p:strVal val="visible"/>
                                      </p:to>
                                    </p:set>
                                    <p:animEffect transition="in" filter="wipe(down)">
                                      <p:cBhvr>
                                        <p:cTn id="149" dur="290">
                                          <p:stCondLst>
                                            <p:cond delay="0"/>
                                          </p:stCondLst>
                                        </p:cTn>
                                        <p:tgtEl>
                                          <p:spTgt spid="15"/>
                                        </p:tgtEl>
                                      </p:cBhvr>
                                    </p:animEffect>
                                    <p:anim calcmode="lin" valueType="num">
                                      <p:cBhvr>
                                        <p:cTn id="150"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1"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2"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53"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54"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55" dur="13">
                                          <p:stCondLst>
                                            <p:cond delay="325"/>
                                          </p:stCondLst>
                                        </p:cTn>
                                        <p:tgtEl>
                                          <p:spTgt spid="15"/>
                                        </p:tgtEl>
                                      </p:cBhvr>
                                      <p:to x="100000" y="60000"/>
                                    </p:animScale>
                                    <p:animScale>
                                      <p:cBhvr>
                                        <p:cTn id="156" dur="83" decel="50000">
                                          <p:stCondLst>
                                            <p:cond delay="338"/>
                                          </p:stCondLst>
                                        </p:cTn>
                                        <p:tgtEl>
                                          <p:spTgt spid="15"/>
                                        </p:tgtEl>
                                      </p:cBhvr>
                                      <p:to x="100000" y="100000"/>
                                    </p:animScale>
                                    <p:animScale>
                                      <p:cBhvr>
                                        <p:cTn id="157" dur="13">
                                          <p:stCondLst>
                                            <p:cond delay="656"/>
                                          </p:stCondLst>
                                        </p:cTn>
                                        <p:tgtEl>
                                          <p:spTgt spid="15"/>
                                        </p:tgtEl>
                                      </p:cBhvr>
                                      <p:to x="100000" y="80000"/>
                                    </p:animScale>
                                    <p:animScale>
                                      <p:cBhvr>
                                        <p:cTn id="158" dur="83" decel="50000">
                                          <p:stCondLst>
                                            <p:cond delay="669"/>
                                          </p:stCondLst>
                                        </p:cTn>
                                        <p:tgtEl>
                                          <p:spTgt spid="15"/>
                                        </p:tgtEl>
                                      </p:cBhvr>
                                      <p:to x="100000" y="100000"/>
                                    </p:animScale>
                                    <p:animScale>
                                      <p:cBhvr>
                                        <p:cTn id="159" dur="13">
                                          <p:stCondLst>
                                            <p:cond delay="821"/>
                                          </p:stCondLst>
                                        </p:cTn>
                                        <p:tgtEl>
                                          <p:spTgt spid="15"/>
                                        </p:tgtEl>
                                      </p:cBhvr>
                                      <p:to x="100000" y="90000"/>
                                    </p:animScale>
                                    <p:animScale>
                                      <p:cBhvr>
                                        <p:cTn id="160" dur="83" decel="50000">
                                          <p:stCondLst>
                                            <p:cond delay="834"/>
                                          </p:stCondLst>
                                        </p:cTn>
                                        <p:tgtEl>
                                          <p:spTgt spid="15"/>
                                        </p:tgtEl>
                                      </p:cBhvr>
                                      <p:to x="100000" y="100000"/>
                                    </p:animScale>
                                    <p:animScale>
                                      <p:cBhvr>
                                        <p:cTn id="161" dur="13">
                                          <p:stCondLst>
                                            <p:cond delay="904"/>
                                          </p:stCondLst>
                                        </p:cTn>
                                        <p:tgtEl>
                                          <p:spTgt spid="15"/>
                                        </p:tgtEl>
                                      </p:cBhvr>
                                      <p:to x="100000" y="95000"/>
                                    </p:animScale>
                                    <p:animScale>
                                      <p:cBhvr>
                                        <p:cTn id="162" dur="83" decel="50000">
                                          <p:stCondLst>
                                            <p:cond delay="917"/>
                                          </p:stCondLst>
                                        </p:cTn>
                                        <p:tgtEl>
                                          <p:spTgt spid="15"/>
                                        </p:tgtEl>
                                      </p:cBhvr>
                                      <p:to x="100000" y="100000"/>
                                    </p:animScale>
                                  </p:childTnLst>
                                </p:cTn>
                              </p:par>
                              <p:par>
                                <p:cTn id="163" presetID="26" presetClass="entr" presetSubtype="0" fill="hold" grpId="0" nodeType="withEffect">
                                  <p:stCondLst>
                                    <p:cond delay="0"/>
                                  </p:stCondLst>
                                  <p:childTnLst>
                                    <p:set>
                                      <p:cBhvr>
                                        <p:cTn id="164" dur="1" fill="hold">
                                          <p:stCondLst>
                                            <p:cond delay="0"/>
                                          </p:stCondLst>
                                        </p:cTn>
                                        <p:tgtEl>
                                          <p:spTgt spid="16"/>
                                        </p:tgtEl>
                                        <p:attrNameLst>
                                          <p:attrName>style.visibility</p:attrName>
                                        </p:attrNameLst>
                                      </p:cBhvr>
                                      <p:to>
                                        <p:strVal val="visible"/>
                                      </p:to>
                                    </p:set>
                                    <p:animEffect transition="in" filter="wipe(down)">
                                      <p:cBhvr>
                                        <p:cTn id="165" dur="290">
                                          <p:stCondLst>
                                            <p:cond delay="0"/>
                                          </p:stCondLst>
                                        </p:cTn>
                                        <p:tgtEl>
                                          <p:spTgt spid="16"/>
                                        </p:tgtEl>
                                      </p:cBhvr>
                                    </p:animEffect>
                                    <p:anim calcmode="lin" valueType="num">
                                      <p:cBhvr>
                                        <p:cTn id="166"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7"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68"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169"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170"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171" dur="13">
                                          <p:stCondLst>
                                            <p:cond delay="325"/>
                                          </p:stCondLst>
                                        </p:cTn>
                                        <p:tgtEl>
                                          <p:spTgt spid="16"/>
                                        </p:tgtEl>
                                      </p:cBhvr>
                                      <p:to x="100000" y="60000"/>
                                    </p:animScale>
                                    <p:animScale>
                                      <p:cBhvr>
                                        <p:cTn id="172" dur="83" decel="50000">
                                          <p:stCondLst>
                                            <p:cond delay="338"/>
                                          </p:stCondLst>
                                        </p:cTn>
                                        <p:tgtEl>
                                          <p:spTgt spid="16"/>
                                        </p:tgtEl>
                                      </p:cBhvr>
                                      <p:to x="100000" y="100000"/>
                                    </p:animScale>
                                    <p:animScale>
                                      <p:cBhvr>
                                        <p:cTn id="173" dur="13">
                                          <p:stCondLst>
                                            <p:cond delay="656"/>
                                          </p:stCondLst>
                                        </p:cTn>
                                        <p:tgtEl>
                                          <p:spTgt spid="16"/>
                                        </p:tgtEl>
                                      </p:cBhvr>
                                      <p:to x="100000" y="80000"/>
                                    </p:animScale>
                                    <p:animScale>
                                      <p:cBhvr>
                                        <p:cTn id="174" dur="83" decel="50000">
                                          <p:stCondLst>
                                            <p:cond delay="669"/>
                                          </p:stCondLst>
                                        </p:cTn>
                                        <p:tgtEl>
                                          <p:spTgt spid="16"/>
                                        </p:tgtEl>
                                      </p:cBhvr>
                                      <p:to x="100000" y="100000"/>
                                    </p:animScale>
                                    <p:animScale>
                                      <p:cBhvr>
                                        <p:cTn id="175" dur="13">
                                          <p:stCondLst>
                                            <p:cond delay="821"/>
                                          </p:stCondLst>
                                        </p:cTn>
                                        <p:tgtEl>
                                          <p:spTgt spid="16"/>
                                        </p:tgtEl>
                                      </p:cBhvr>
                                      <p:to x="100000" y="90000"/>
                                    </p:animScale>
                                    <p:animScale>
                                      <p:cBhvr>
                                        <p:cTn id="176" dur="83" decel="50000">
                                          <p:stCondLst>
                                            <p:cond delay="834"/>
                                          </p:stCondLst>
                                        </p:cTn>
                                        <p:tgtEl>
                                          <p:spTgt spid="16"/>
                                        </p:tgtEl>
                                      </p:cBhvr>
                                      <p:to x="100000" y="100000"/>
                                    </p:animScale>
                                    <p:animScale>
                                      <p:cBhvr>
                                        <p:cTn id="177" dur="13">
                                          <p:stCondLst>
                                            <p:cond delay="904"/>
                                          </p:stCondLst>
                                        </p:cTn>
                                        <p:tgtEl>
                                          <p:spTgt spid="16"/>
                                        </p:tgtEl>
                                      </p:cBhvr>
                                      <p:to x="100000" y="95000"/>
                                    </p:animScale>
                                    <p:animScale>
                                      <p:cBhvr>
                                        <p:cTn id="178" dur="83" decel="50000">
                                          <p:stCondLst>
                                            <p:cond delay="917"/>
                                          </p:stCondLst>
                                        </p:cTn>
                                        <p:tgtEl>
                                          <p:spTgt spid="16"/>
                                        </p:tgtEl>
                                      </p:cBhvr>
                                      <p:to x="100000" y="100000"/>
                                    </p:animScale>
                                  </p:childTnLst>
                                </p:cTn>
                              </p:par>
                              <p:par>
                                <p:cTn id="179" presetID="26" presetClass="entr" presetSubtype="0" fill="hold" grpId="0" nodeType="with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ipe(down)">
                                      <p:cBhvr>
                                        <p:cTn id="181" dur="290">
                                          <p:stCondLst>
                                            <p:cond delay="0"/>
                                          </p:stCondLst>
                                        </p:cTn>
                                        <p:tgtEl>
                                          <p:spTgt spid="17"/>
                                        </p:tgtEl>
                                      </p:cBhvr>
                                    </p:animEffect>
                                    <p:anim calcmode="lin" valueType="num">
                                      <p:cBhvr>
                                        <p:cTn id="182"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83"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84"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85"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86"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87" dur="13">
                                          <p:stCondLst>
                                            <p:cond delay="325"/>
                                          </p:stCondLst>
                                        </p:cTn>
                                        <p:tgtEl>
                                          <p:spTgt spid="17"/>
                                        </p:tgtEl>
                                      </p:cBhvr>
                                      <p:to x="100000" y="60000"/>
                                    </p:animScale>
                                    <p:animScale>
                                      <p:cBhvr>
                                        <p:cTn id="188" dur="83" decel="50000">
                                          <p:stCondLst>
                                            <p:cond delay="338"/>
                                          </p:stCondLst>
                                        </p:cTn>
                                        <p:tgtEl>
                                          <p:spTgt spid="17"/>
                                        </p:tgtEl>
                                      </p:cBhvr>
                                      <p:to x="100000" y="100000"/>
                                    </p:animScale>
                                    <p:animScale>
                                      <p:cBhvr>
                                        <p:cTn id="189" dur="13">
                                          <p:stCondLst>
                                            <p:cond delay="656"/>
                                          </p:stCondLst>
                                        </p:cTn>
                                        <p:tgtEl>
                                          <p:spTgt spid="17"/>
                                        </p:tgtEl>
                                      </p:cBhvr>
                                      <p:to x="100000" y="80000"/>
                                    </p:animScale>
                                    <p:animScale>
                                      <p:cBhvr>
                                        <p:cTn id="190" dur="83" decel="50000">
                                          <p:stCondLst>
                                            <p:cond delay="669"/>
                                          </p:stCondLst>
                                        </p:cTn>
                                        <p:tgtEl>
                                          <p:spTgt spid="17"/>
                                        </p:tgtEl>
                                      </p:cBhvr>
                                      <p:to x="100000" y="100000"/>
                                    </p:animScale>
                                    <p:animScale>
                                      <p:cBhvr>
                                        <p:cTn id="191" dur="13">
                                          <p:stCondLst>
                                            <p:cond delay="821"/>
                                          </p:stCondLst>
                                        </p:cTn>
                                        <p:tgtEl>
                                          <p:spTgt spid="17"/>
                                        </p:tgtEl>
                                      </p:cBhvr>
                                      <p:to x="100000" y="90000"/>
                                    </p:animScale>
                                    <p:animScale>
                                      <p:cBhvr>
                                        <p:cTn id="192" dur="83" decel="50000">
                                          <p:stCondLst>
                                            <p:cond delay="834"/>
                                          </p:stCondLst>
                                        </p:cTn>
                                        <p:tgtEl>
                                          <p:spTgt spid="17"/>
                                        </p:tgtEl>
                                      </p:cBhvr>
                                      <p:to x="100000" y="100000"/>
                                    </p:animScale>
                                    <p:animScale>
                                      <p:cBhvr>
                                        <p:cTn id="193" dur="13">
                                          <p:stCondLst>
                                            <p:cond delay="904"/>
                                          </p:stCondLst>
                                        </p:cTn>
                                        <p:tgtEl>
                                          <p:spTgt spid="17"/>
                                        </p:tgtEl>
                                      </p:cBhvr>
                                      <p:to x="100000" y="95000"/>
                                    </p:animScale>
                                    <p:animScale>
                                      <p:cBhvr>
                                        <p:cTn id="194" dur="83" decel="50000">
                                          <p:stCondLst>
                                            <p:cond delay="917"/>
                                          </p:stCondLst>
                                        </p:cTn>
                                        <p:tgtEl>
                                          <p:spTgt spid="17"/>
                                        </p:tgtEl>
                                      </p:cBhvr>
                                      <p:to x="100000" y="100000"/>
                                    </p:animScale>
                                  </p:childTnLst>
                                </p:cTn>
                              </p:par>
                            </p:childTnLst>
                          </p:cTn>
                        </p:par>
                        <p:par>
                          <p:cTn id="195" fill="hold">
                            <p:stCondLst>
                              <p:cond delay="3000"/>
                            </p:stCondLst>
                            <p:childTnLst>
                              <p:par>
                                <p:cTn id="196" presetID="22" presetClass="entr" presetSubtype="8" fill="hold" nodeType="afterEffect">
                                  <p:stCondLst>
                                    <p:cond delay="0"/>
                                  </p:stCondLst>
                                  <p:childTnLst>
                                    <p:set>
                                      <p:cBhvr>
                                        <p:cTn id="197" dur="1" fill="hold">
                                          <p:stCondLst>
                                            <p:cond delay="0"/>
                                          </p:stCondLst>
                                        </p:cTn>
                                        <p:tgtEl>
                                          <p:spTgt spid="19"/>
                                        </p:tgtEl>
                                        <p:attrNameLst>
                                          <p:attrName>style.visibility</p:attrName>
                                        </p:attrNameLst>
                                      </p:cBhvr>
                                      <p:to>
                                        <p:strVal val="visible"/>
                                      </p:to>
                                    </p:set>
                                    <p:animEffect transition="in" filter="wipe(left)">
                                      <p:cBhvr>
                                        <p:cTn id="198" dur="500"/>
                                        <p:tgtEl>
                                          <p:spTgt spid="19"/>
                                        </p:tgtEl>
                                      </p:cBhvr>
                                    </p:animEffec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52" presetClass="entr" presetSubtype="0" fill="hold" grpId="0" nodeType="clickEffect">
                                  <p:stCondLst>
                                    <p:cond delay="0"/>
                                  </p:stCondLst>
                                  <p:childTnLst>
                                    <p:set>
                                      <p:cBhvr>
                                        <p:cTn id="206" dur="1" fill="hold">
                                          <p:stCondLst>
                                            <p:cond delay="0"/>
                                          </p:stCondLst>
                                        </p:cTn>
                                        <p:tgtEl>
                                          <p:spTgt spid="20"/>
                                        </p:tgtEl>
                                        <p:attrNameLst>
                                          <p:attrName>style.visibility</p:attrName>
                                        </p:attrNameLst>
                                      </p:cBhvr>
                                      <p:to>
                                        <p:strVal val="visible"/>
                                      </p:to>
                                    </p:set>
                                    <p:animScale>
                                      <p:cBhvr>
                                        <p:cTn id="20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8" dur="1000" decel="50000" fill="hold">
                                          <p:stCondLst>
                                            <p:cond delay="0"/>
                                          </p:stCondLst>
                                        </p:cTn>
                                        <p:tgtEl>
                                          <p:spTgt spid="20"/>
                                        </p:tgtEl>
                                        <p:attrNameLst>
                                          <p:attrName>ppt_x</p:attrName>
                                          <p:attrName>ppt_y</p:attrName>
                                        </p:attrNameLst>
                                      </p:cBhvr>
                                    </p:animMotion>
                                    <p:animEffect transition="in" filter="fade">
                                      <p:cBhvr>
                                        <p:cTn id="209" dur="1000"/>
                                        <p:tgtEl>
                                          <p:spTgt spid="20"/>
                                        </p:tgtEl>
                                      </p:cBhvr>
                                    </p:animEffect>
                                  </p:childTnLst>
                                </p:cTn>
                              </p:par>
                            </p:childTnLst>
                          </p:cTn>
                        </p:par>
                      </p:childTnLst>
                    </p:cTn>
                  </p:par>
                  <p:par>
                    <p:cTn id="210" fill="hold">
                      <p:stCondLst>
                        <p:cond delay="indefinite"/>
                      </p:stCondLst>
                      <p:childTnLst>
                        <p:par>
                          <p:cTn id="211" fill="hold">
                            <p:stCondLst>
                              <p:cond delay="0"/>
                            </p:stCondLst>
                            <p:childTnLst>
                              <p:par>
                                <p:cTn id="212" presetID="1" presetClass="entr" presetSubtype="0" fill="hold" nodeType="clickEffect">
                                  <p:stCondLst>
                                    <p:cond delay="0"/>
                                  </p:stCondLst>
                                  <p:childTnLst>
                                    <p:set>
                                      <p:cBhvr>
                                        <p:cTn id="213"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3" grpId="0" animBg="1"/>
      <p:bldP spid="14" grpId="0" animBg="1"/>
      <p:bldP spid="15" grpId="0" animBg="1"/>
      <p:bldP spid="16" grpId="0" animBg="1"/>
      <p:bldP spid="17" grpId="0" animBg="1"/>
      <p:bldP spid="2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a:solidFill>
                      <a:schemeClr val="accent3"/>
                    </a:solidFill>
                  </a:rPr>
                  <a:t>A</a:t>
                </a:r>
                <a:r>
                  <a:rPr lang="en-US" sz="2800" baseline="30000" dirty="0">
                    <a:solidFill>
                      <a:schemeClr val="accent3"/>
                    </a:solidFill>
                  </a:rPr>
                  <a:t>-1</a:t>
                </a:r>
                <a:r>
                  <a:rPr lang="en-US" sz="2800" dirty="0"/>
                  <a:t>AX = </a:t>
                </a:r>
                <a:r>
                  <a:rPr lang="en-US" sz="2800" dirty="0">
                    <a:solidFill>
                      <a:schemeClr val="accent3"/>
                    </a:solidFill>
                  </a:rPr>
                  <a:t>A</a:t>
                </a:r>
                <a:r>
                  <a:rPr lang="en-US" sz="2800" baseline="30000" dirty="0">
                    <a:solidFill>
                      <a:schemeClr val="accent3"/>
                    </a:solidFill>
                  </a:rPr>
                  <a:t>-1</a:t>
                </a:r>
                <a:r>
                  <a:rPr lang="en-US" sz="2800" dirty="0"/>
                  <a:t>B</a:t>
                </a:r>
              </a:p>
              <a:p>
                <a:r>
                  <a:rPr lang="en-US" sz="2800" dirty="0"/>
                  <a:t>X = </a:t>
                </a:r>
                <a:r>
                  <a:rPr lang="en-US" sz="2800" dirty="0">
                    <a:solidFill>
                      <a:schemeClr val="accent3"/>
                    </a:solidFill>
                  </a:rPr>
                  <a:t>A</a:t>
                </a:r>
                <a:r>
                  <a:rPr lang="en-US" sz="2800" baseline="30000" dirty="0">
                    <a:solidFill>
                      <a:schemeClr val="accent3"/>
                    </a:solidFill>
                  </a:rPr>
                  <a:t>-1</a:t>
                </a:r>
                <a:r>
                  <a:rPr lang="en-US" sz="2800" dirty="0"/>
                  <a:t>B</a:t>
                </a: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a:rPr>
                        <m:t>𝑋</m:t>
                      </m:r>
                      <m:r>
                        <a:rPr lang="en-US" sz="2800" b="0" i="1" smtClean="0">
                          <a:latin typeface="Cambria Math"/>
                        </a:rPr>
                        <m:t>=</m:t>
                      </m:r>
                      <m:d>
                        <m:dPr>
                          <m:begChr m:val="["/>
                          <m:endChr m:val="]"/>
                          <m:ctrlPr>
                            <a:rPr lang="en-US" sz="2800" b="0" i="1" smtClean="0">
                              <a:solidFill>
                                <a:schemeClr val="accent3"/>
                              </a:solidFill>
                              <a:latin typeface="Cambria Math" panose="02040503050406030204" pitchFamily="18" charset="0"/>
                            </a:rPr>
                          </m:ctrlPr>
                        </m:dPr>
                        <m:e>
                          <m:m>
                            <m:mPr>
                              <m:plcHide m:val="on"/>
                              <m:mcs>
                                <m:mc>
                                  <m:mcPr>
                                    <m:count m:val="2"/>
                                    <m:mcJc m:val="center"/>
                                  </m:mcPr>
                                </m:mc>
                              </m:mcs>
                              <m:ctrlPr>
                                <a:rPr lang="en-US" sz="2800" b="0" i="1" smtClean="0">
                                  <a:solidFill>
                                    <a:schemeClr val="accent3"/>
                                  </a:solidFill>
                                  <a:latin typeface="Cambria Math" panose="02040503050406030204" pitchFamily="18" charset="0"/>
                                </a:rPr>
                              </m:ctrlPr>
                            </m:mPr>
                            <m:mr>
                              <m:e>
                                <m:r>
                                  <a:rPr lang="en-US" sz="2800" b="0" i="1" smtClean="0">
                                    <a:solidFill>
                                      <a:schemeClr val="accent3"/>
                                    </a:solidFill>
                                    <a:latin typeface="Cambria Math"/>
                                  </a:rPr>
                                  <m:t>−7</m:t>
                                </m:r>
                              </m:e>
                              <m:e>
                                <m:r>
                                  <a:rPr lang="en-US" sz="2800" b="0" i="1" smtClean="0">
                                    <a:solidFill>
                                      <a:schemeClr val="accent3"/>
                                    </a:solidFill>
                                    <a:latin typeface="Cambria Math"/>
                                  </a:rPr>
                                  <m:t>−4</m:t>
                                </m:r>
                              </m:e>
                            </m:mr>
                            <m:mr>
                              <m:e>
                                <m:r>
                                  <a:rPr lang="en-US" sz="2800" b="0" i="1" smtClean="0">
                                    <a:solidFill>
                                      <a:schemeClr val="accent3"/>
                                    </a:solidFill>
                                    <a:latin typeface="Cambria Math"/>
                                  </a:rPr>
                                  <m:t>−5</m:t>
                                </m:r>
                              </m:e>
                              <m:e>
                                <m:r>
                                  <a:rPr lang="en-US" sz="2800" b="0" i="1" smtClean="0">
                                    <a:solidFill>
                                      <a:schemeClr val="accent3"/>
                                    </a:solidFill>
                                    <a:latin typeface="Cambria Math"/>
                                  </a:rPr>
                                  <m:t>−3</m:t>
                                </m:r>
                              </m:e>
                            </m:mr>
                          </m:m>
                        </m:e>
                      </m:d>
                      <m:d>
                        <m:dPr>
                          <m:begChr m:val="["/>
                          <m:endChr m:val="]"/>
                          <m:ctrlPr>
                            <a:rPr lang="en-US" sz="2800" b="0" i="1" smtClean="0">
                              <a:latin typeface="Cambria Math" panose="02040503050406030204" pitchFamily="18" charset="0"/>
                            </a:rPr>
                          </m:ctrlPr>
                        </m:dPr>
                        <m:e>
                          <m:m>
                            <m:mPr>
                              <m:plcHide m:val="on"/>
                              <m:mcs>
                                <m:mc>
                                  <m:mcPr>
                                    <m:count m:val="2"/>
                                    <m:mcJc m:val="center"/>
                                  </m:mcPr>
                                </m:mc>
                              </m:mcs>
                              <m:ctrlPr>
                                <a:rPr lang="en-US" sz="2800" b="0" i="1" smtClean="0">
                                  <a:latin typeface="Cambria Math" panose="02040503050406030204" pitchFamily="18" charset="0"/>
                                </a:rPr>
                              </m:ctrlPr>
                            </m:mPr>
                            <m:mr>
                              <m:e>
                                <m:r>
                                  <a:rPr lang="en-US" sz="2800" b="0" i="1" smtClean="0">
                                    <a:latin typeface="Cambria Math"/>
                                  </a:rPr>
                                  <m:t>3</m:t>
                                </m:r>
                              </m:e>
                              <m:e>
                                <m:r>
                                  <a:rPr lang="en-US" sz="2800" b="0" i="1" smtClean="0">
                                    <a:latin typeface="Cambria Math"/>
                                  </a:rPr>
                                  <m:t>8</m:t>
                                </m:r>
                              </m:e>
                            </m:mr>
                            <m:mr>
                              <m:e>
                                <m:r>
                                  <a:rPr lang="en-US" sz="2800" b="0" i="1" smtClean="0">
                                    <a:latin typeface="Cambria Math"/>
                                  </a:rPr>
                                  <m:t>2</m:t>
                                </m:r>
                              </m:e>
                              <m:e>
                                <m:r>
                                  <a:rPr lang="en-US" sz="2800" b="0" i="1" smtClean="0">
                                    <a:latin typeface="Cambria Math"/>
                                  </a:rPr>
                                  <m:t>−2</m:t>
                                </m:r>
                              </m:e>
                            </m:mr>
                          </m:m>
                        </m:e>
                      </m:d>
                      <m:r>
                        <a:rPr lang="en-US" sz="2800" b="0" i="1" smtClean="0">
                          <a:latin typeface="Cambria Math"/>
                        </a:rPr>
                        <m:t> </m:t>
                      </m:r>
                    </m:oMath>
                  </m:oMathPara>
                </a14:m>
                <a:endParaRPr lang="en-US" sz="2800" dirty="0"/>
              </a:p>
              <a:p>
                <a:pPr marL="0" indent="0">
                  <a:buNone/>
                </a:pPr>
                <a:endParaRPr lang="en-US" sz="2800" b="0" i="1" dirty="0">
                  <a:solidFill>
                    <a:schemeClr val="accent3">
                      <a:lumMod val="60000"/>
                      <a:lumOff val="40000"/>
                    </a:schemeClr>
                  </a:solidFill>
                  <a:latin typeface="Cambria Math"/>
                </a:endParaRPr>
              </a:p>
              <a:p>
                <a:pPr marL="0" indent="0">
                  <a:buNone/>
                </a:pPr>
                <a14:m>
                  <m:oMathPara xmlns:m="http://schemas.openxmlformats.org/officeDocument/2006/math">
                    <m:oMathParaPr>
                      <m:jc m:val="left"/>
                    </m:oMathParaPr>
                    <m:oMath xmlns:m="http://schemas.openxmlformats.org/officeDocument/2006/math">
                      <m:r>
                        <a:rPr lang="en-US" sz="2800" b="0" i="1" smtClean="0">
                          <a:latin typeface="Cambria Math"/>
                        </a:rPr>
                        <m:t>𝑋</m:t>
                      </m:r>
                      <m:r>
                        <a:rPr lang="en-US" sz="2800" b="0" i="1" smtClean="0">
                          <a:latin typeface="Cambria Math"/>
                        </a:rPr>
                        <m:t>=</m:t>
                      </m:r>
                    </m:oMath>
                  </m:oMathPara>
                </a14:m>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1200" t="-16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110140" y="2842086"/>
                <a:ext cx="288803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effectLst/>
                          <a:latin typeface="Cambria Math"/>
                        </a:rPr>
                        <m:t>−7</m:t>
                      </m:r>
                      <m:d>
                        <m:dPr>
                          <m:ctrlPr>
                            <a:rPr lang="en-US" sz="2800" b="0" i="1" smtClean="0">
                              <a:solidFill>
                                <a:schemeClr val="tx1"/>
                              </a:solidFill>
                              <a:effectLst/>
                              <a:latin typeface="Cambria Math" panose="02040503050406030204" pitchFamily="18" charset="0"/>
                            </a:rPr>
                          </m:ctrlPr>
                        </m:dPr>
                        <m:e>
                          <m:r>
                            <a:rPr lang="en-US" sz="2800" b="0" i="1" smtClean="0">
                              <a:solidFill>
                                <a:schemeClr val="tx1"/>
                              </a:solidFill>
                              <a:effectLst/>
                              <a:latin typeface="Cambria Math"/>
                            </a:rPr>
                            <m:t>8</m:t>
                          </m:r>
                        </m:e>
                      </m:d>
                      <m:r>
                        <a:rPr lang="en-US" sz="2800" b="0" i="1" smtClean="0">
                          <a:solidFill>
                            <a:schemeClr val="tx1"/>
                          </a:solidFill>
                          <a:effectLst/>
                          <a:latin typeface="Cambria Math"/>
                        </a:rPr>
                        <m:t>+−4(−2)</m:t>
                      </m:r>
                    </m:oMath>
                  </m:oMathPara>
                </a14:m>
                <a:endParaRPr lang="en-US" sz="1600" dirty="0">
                  <a:solidFill>
                    <a:schemeClr val="tx1"/>
                  </a:solidFill>
                  <a:effectLst/>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10140" y="2842086"/>
                <a:ext cx="2888034"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231107" y="2812425"/>
                <a:ext cx="262033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effectLst/>
                          <a:latin typeface="Cambria Math"/>
                        </a:rPr>
                        <m:t>−7</m:t>
                      </m:r>
                      <m:d>
                        <m:dPr>
                          <m:ctrlPr>
                            <a:rPr lang="en-US" sz="2800" b="0" i="1" smtClean="0">
                              <a:solidFill>
                                <a:schemeClr val="tx1"/>
                              </a:solidFill>
                              <a:effectLst/>
                              <a:latin typeface="Cambria Math" panose="02040503050406030204" pitchFamily="18" charset="0"/>
                            </a:rPr>
                          </m:ctrlPr>
                        </m:dPr>
                        <m:e>
                          <m:r>
                            <a:rPr lang="en-US" sz="2800" b="0" i="1" smtClean="0">
                              <a:solidFill>
                                <a:schemeClr val="tx1"/>
                              </a:solidFill>
                              <a:effectLst/>
                              <a:latin typeface="Cambria Math"/>
                            </a:rPr>
                            <m:t>3</m:t>
                          </m:r>
                        </m:e>
                      </m:d>
                      <m:r>
                        <a:rPr lang="en-US" sz="2800" b="0" i="1" smtClean="0">
                          <a:solidFill>
                            <a:schemeClr val="tx1"/>
                          </a:solidFill>
                          <a:effectLst/>
                          <a:latin typeface="Cambria Math"/>
                        </a:rPr>
                        <m:t>+−4(2)</m:t>
                      </m:r>
                    </m:oMath>
                  </m:oMathPara>
                </a14:m>
                <a:endParaRPr lang="en-US" sz="1600" dirty="0">
                  <a:solidFill>
                    <a:schemeClr val="tx1"/>
                  </a:solidFill>
                  <a:effectLs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231107" y="2812425"/>
                <a:ext cx="2620333" cy="523220"/>
              </a:xfrm>
              <a:prstGeom prst="rect">
                <a:avLst/>
              </a:prstGeom>
              <a:blipFill>
                <a:blip r:embed="rId8"/>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a:t>3.8 Use Inverse Matrices to Solve Linear Systems</a:t>
            </a:r>
          </a:p>
        </p:txBody>
      </p:sp>
      <mc:AlternateContent xmlns:mc="http://schemas.openxmlformats.org/markup-compatibility/2006" xmlns:a14="http://schemas.microsoft.com/office/drawing/2010/main">
        <mc:Choice Requires="a14">
          <p:sp>
            <p:nvSpPr>
              <p:cNvPr id="12" name="TextBox 11"/>
              <p:cNvSpPr txBox="1"/>
              <p:nvPr/>
            </p:nvSpPr>
            <p:spPr>
              <a:xfrm>
                <a:off x="972407" y="2676006"/>
                <a:ext cx="527900" cy="13695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solidFill>
                                <a:schemeClr val="tx1"/>
                              </a:solidFill>
                              <a:effectLst/>
                              <a:latin typeface="Cambria Math" panose="02040503050406030204" pitchFamily="18" charset="0"/>
                            </a:rPr>
                          </m:ctrlPr>
                        </m:dPr>
                        <m:e>
                          <m:m>
                            <m:mPr>
                              <m:mcs>
                                <m:mc>
                                  <m:mcPr>
                                    <m:count m:val="1"/>
                                    <m:mcJc m:val="center"/>
                                  </m:mcPr>
                                </m:mc>
                              </m:mcs>
                              <m:ctrlPr>
                                <a:rPr lang="en-US" sz="3200" i="1" smtClean="0">
                                  <a:solidFill>
                                    <a:schemeClr val="tx1"/>
                                  </a:solidFill>
                                  <a:effectLst/>
                                  <a:latin typeface="Cambria Math" panose="02040503050406030204" pitchFamily="18" charset="0"/>
                                </a:rPr>
                              </m:ctrlPr>
                            </m:mPr>
                            <m:mr>
                              <m:e>
                                <m:r>
                                  <m:rPr>
                                    <m:brk m:alnAt="7"/>
                                  </m:rPr>
                                  <a:rPr lang="en-US" sz="3200" b="0" i="1" smtClean="0">
                                    <a:solidFill>
                                      <a:schemeClr val="tx1"/>
                                    </a:solidFill>
                                    <a:effectLst/>
                                    <a:latin typeface="Cambria Math"/>
                                  </a:rPr>
                                  <m:t> </m:t>
                                </m:r>
                              </m:e>
                            </m:mr>
                            <m:mr>
                              <m:e>
                                <m:r>
                                  <a:rPr lang="en-US" sz="3200" b="0" i="1" smtClean="0">
                                    <a:solidFill>
                                      <a:schemeClr val="tx1"/>
                                    </a:solidFill>
                                    <a:effectLst/>
                                    <a:latin typeface="Cambria Math"/>
                                  </a:rPr>
                                  <m:t> </m:t>
                                </m:r>
                              </m:e>
                            </m:mr>
                            <m:mr>
                              <m:e>
                                <m:r>
                                  <a:rPr lang="en-US" sz="3200" b="0" i="1" smtClean="0">
                                    <a:solidFill>
                                      <a:schemeClr val="tx1"/>
                                    </a:solidFill>
                                    <a:effectLst/>
                                    <a:latin typeface="Cambria Math"/>
                                  </a:rPr>
                                  <m:t> </m:t>
                                </m:r>
                              </m:e>
                            </m:mr>
                          </m:m>
                        </m:e>
                      </m:d>
                    </m:oMath>
                  </m:oMathPara>
                </a14:m>
                <a:endParaRPr lang="en-US" sz="3200" dirty="0">
                  <a:solidFill>
                    <a:schemeClr val="tx1"/>
                  </a:solidFill>
                  <a:effectLs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72407" y="2676006"/>
                <a:ext cx="527900" cy="136954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753068" y="2676006"/>
                <a:ext cx="563808" cy="13251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i="1" smtClean="0">
                              <a:solidFill>
                                <a:schemeClr val="tx1"/>
                              </a:solidFill>
                              <a:effectLst/>
                              <a:latin typeface="Cambria Math" panose="02040503050406030204" pitchFamily="18" charset="0"/>
                            </a:rPr>
                          </m:ctrlPr>
                        </m:dPr>
                        <m:e>
                          <m:m>
                            <m:mPr>
                              <m:mcs>
                                <m:mc>
                                  <m:mcPr>
                                    <m:count m:val="1"/>
                                    <m:mcJc m:val="center"/>
                                  </m:mcPr>
                                </m:mc>
                              </m:mcs>
                              <m:ctrlPr>
                                <a:rPr lang="en-US" sz="3600" i="1" smtClean="0">
                                  <a:solidFill>
                                    <a:schemeClr val="tx1"/>
                                  </a:solidFill>
                                  <a:effectLst/>
                                  <a:latin typeface="Cambria Math" panose="02040503050406030204" pitchFamily="18" charset="0"/>
                                </a:rPr>
                              </m:ctrlPr>
                            </m:mPr>
                            <m:mr>
                              <m:e>
                                <m:r>
                                  <m:rPr>
                                    <m:brk m:alnAt="7"/>
                                  </m:rPr>
                                  <a:rPr lang="en-US" sz="3600" b="0" i="1" smtClean="0">
                                    <a:solidFill>
                                      <a:schemeClr val="tx1"/>
                                    </a:solidFill>
                                    <a:effectLst/>
                                    <a:latin typeface="Cambria Math"/>
                                  </a:rPr>
                                  <m:t> </m:t>
                                </m:r>
                              </m:e>
                            </m:mr>
                            <m:mr>
                              <m:e>
                                <m:r>
                                  <a:rPr lang="en-US" sz="3600" b="0" i="1" smtClean="0">
                                    <a:solidFill>
                                      <a:schemeClr val="tx1"/>
                                    </a:solidFill>
                                    <a:effectLst/>
                                    <a:latin typeface="Cambria Math"/>
                                  </a:rPr>
                                  <m:t> </m:t>
                                </m:r>
                              </m:e>
                            </m:mr>
                            <m:mr>
                              <m:e>
                                <m:r>
                                  <a:rPr lang="en-US" sz="3600" b="0" i="1" smtClean="0">
                                    <a:solidFill>
                                      <a:schemeClr val="tx1"/>
                                    </a:solidFill>
                                    <a:effectLst/>
                                    <a:latin typeface="Cambria Math"/>
                                  </a:rPr>
                                  <m:t> </m:t>
                                </m:r>
                              </m:e>
                            </m:mr>
                          </m:m>
                        </m:e>
                      </m:d>
                    </m:oMath>
                  </m:oMathPara>
                </a14:m>
                <a:endParaRPr lang="en-US" sz="4000" dirty="0">
                  <a:solidFill>
                    <a:schemeClr val="tx1"/>
                  </a:solidFill>
                  <a:effectLs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753068" y="2676006"/>
                <a:ext cx="563808" cy="132517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057400" y="4045548"/>
                <a:ext cx="2925095" cy="8107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effectLst/>
                          <a:latin typeface="Cambria Math"/>
                        </a:rPr>
                        <m:t>𝑋</m:t>
                      </m:r>
                      <m:r>
                        <a:rPr lang="en-US" sz="2800" b="0" i="1" smtClean="0">
                          <a:solidFill>
                            <a:schemeClr val="tx1"/>
                          </a:solidFill>
                          <a:effectLst/>
                          <a:latin typeface="Cambria Math"/>
                        </a:rPr>
                        <m:t>=</m:t>
                      </m:r>
                      <m:d>
                        <m:dPr>
                          <m:begChr m:val="["/>
                          <m:endChr m:val="]"/>
                          <m:ctrlPr>
                            <a:rPr lang="en-US" sz="2800" b="0" i="1" smtClean="0">
                              <a:solidFill>
                                <a:schemeClr val="tx1"/>
                              </a:solidFill>
                              <a:effectLst/>
                              <a:latin typeface="Cambria Math" panose="02040503050406030204" pitchFamily="18" charset="0"/>
                            </a:rPr>
                          </m:ctrlPr>
                        </m:dPr>
                        <m:e>
                          <m:m>
                            <m:mPr>
                              <m:plcHide m:val="on"/>
                              <m:mcs>
                                <m:mc>
                                  <m:mcPr>
                                    <m:count m:val="2"/>
                                    <m:mcJc m:val="center"/>
                                  </m:mcPr>
                                </m:mc>
                              </m:mcs>
                              <m:ctrlPr>
                                <a:rPr lang="en-US" sz="2800" b="0" i="1" smtClean="0">
                                  <a:solidFill>
                                    <a:schemeClr val="tx1"/>
                                  </a:solidFill>
                                  <a:effectLst/>
                                  <a:latin typeface="Cambria Math" panose="02040503050406030204" pitchFamily="18" charset="0"/>
                                </a:rPr>
                              </m:ctrlPr>
                            </m:mPr>
                            <m:mr>
                              <m:e>
                                <m:r>
                                  <a:rPr lang="en-US" sz="2800" b="0" i="1" smtClean="0">
                                    <a:solidFill>
                                      <a:schemeClr val="tx1"/>
                                    </a:solidFill>
                                    <a:effectLst/>
                                    <a:latin typeface="Cambria Math"/>
                                  </a:rPr>
                                  <m:t>−29</m:t>
                                </m:r>
                              </m:e>
                              <m:e>
                                <m:r>
                                  <a:rPr lang="en-US" sz="2800" b="0" i="1" smtClean="0">
                                    <a:solidFill>
                                      <a:schemeClr val="tx1"/>
                                    </a:solidFill>
                                    <a:effectLst/>
                                    <a:latin typeface="Cambria Math"/>
                                  </a:rPr>
                                  <m:t>−48</m:t>
                                </m:r>
                              </m:e>
                            </m:mr>
                            <m:mr>
                              <m:e>
                                <m:r>
                                  <a:rPr lang="en-US" sz="2800" b="0" i="1" smtClean="0">
                                    <a:solidFill>
                                      <a:schemeClr val="tx1"/>
                                    </a:solidFill>
                                    <a:effectLst/>
                                    <a:latin typeface="Cambria Math"/>
                                  </a:rPr>
                                  <m:t>−21</m:t>
                                </m:r>
                              </m:e>
                              <m:e>
                                <m:r>
                                  <a:rPr lang="en-US" sz="2800" b="0" i="1" smtClean="0">
                                    <a:solidFill>
                                      <a:schemeClr val="tx1"/>
                                    </a:solidFill>
                                    <a:effectLst/>
                                    <a:latin typeface="Cambria Math"/>
                                  </a:rPr>
                                  <m:t>−34</m:t>
                                </m:r>
                              </m:e>
                            </m:mr>
                          </m:m>
                        </m:e>
                      </m:d>
                    </m:oMath>
                  </m:oMathPara>
                </a14:m>
                <a:endParaRPr lang="en-US" sz="1600" dirty="0">
                  <a:solidFill>
                    <a:schemeClr val="tx1"/>
                  </a:solidFill>
                  <a:effectLs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057400" y="4045548"/>
                <a:ext cx="2925095" cy="81079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231107" y="3365306"/>
                <a:ext cx="262033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effectLst/>
                          <a:latin typeface="Cambria Math"/>
                        </a:rPr>
                        <m:t>−5</m:t>
                      </m:r>
                      <m:d>
                        <m:dPr>
                          <m:ctrlPr>
                            <a:rPr lang="en-US" sz="2800" b="0" i="1" smtClean="0">
                              <a:solidFill>
                                <a:schemeClr val="tx1"/>
                              </a:solidFill>
                              <a:effectLst/>
                              <a:latin typeface="Cambria Math" panose="02040503050406030204" pitchFamily="18" charset="0"/>
                            </a:rPr>
                          </m:ctrlPr>
                        </m:dPr>
                        <m:e>
                          <m:r>
                            <a:rPr lang="en-US" sz="2800" b="0" i="1" smtClean="0">
                              <a:solidFill>
                                <a:schemeClr val="tx1"/>
                              </a:solidFill>
                              <a:effectLst/>
                              <a:latin typeface="Cambria Math"/>
                            </a:rPr>
                            <m:t>3</m:t>
                          </m:r>
                        </m:e>
                      </m:d>
                      <m:r>
                        <a:rPr lang="en-US" sz="2800" b="0" i="1" smtClean="0">
                          <a:solidFill>
                            <a:schemeClr val="tx1"/>
                          </a:solidFill>
                          <a:effectLst/>
                          <a:latin typeface="Cambria Math"/>
                        </a:rPr>
                        <m:t>+−3(2)</m:t>
                      </m:r>
                    </m:oMath>
                  </m:oMathPara>
                </a14:m>
                <a:endParaRPr lang="en-US" sz="1600" dirty="0">
                  <a:solidFill>
                    <a:schemeClr val="tx1"/>
                  </a:solidFill>
                  <a:effectLs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231107" y="3365306"/>
                <a:ext cx="2620333"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110140" y="3349313"/>
                <a:ext cx="288803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effectLst/>
                          <a:latin typeface="Cambria Math"/>
                        </a:rPr>
                        <m:t>−5</m:t>
                      </m:r>
                      <m:d>
                        <m:dPr>
                          <m:ctrlPr>
                            <a:rPr lang="en-US" sz="2800" b="0" i="1" smtClean="0">
                              <a:solidFill>
                                <a:schemeClr val="tx1"/>
                              </a:solidFill>
                              <a:effectLst/>
                              <a:latin typeface="Cambria Math" panose="02040503050406030204" pitchFamily="18" charset="0"/>
                            </a:rPr>
                          </m:ctrlPr>
                        </m:dPr>
                        <m:e>
                          <m:r>
                            <a:rPr lang="en-US" sz="2800" b="0" i="1" smtClean="0">
                              <a:solidFill>
                                <a:schemeClr val="tx1"/>
                              </a:solidFill>
                              <a:effectLst/>
                              <a:latin typeface="Cambria Math"/>
                            </a:rPr>
                            <m:t>8</m:t>
                          </m:r>
                        </m:e>
                      </m:d>
                      <m:r>
                        <a:rPr lang="en-US" sz="2800" b="0" i="1" smtClean="0">
                          <a:solidFill>
                            <a:schemeClr val="tx1"/>
                          </a:solidFill>
                          <a:effectLst/>
                          <a:latin typeface="Cambria Math"/>
                        </a:rPr>
                        <m:t>+−3(−2)</m:t>
                      </m:r>
                    </m:oMath>
                  </m:oMathPara>
                </a14:m>
                <a:endParaRPr lang="en-US" sz="1600" dirty="0">
                  <a:solidFill>
                    <a:schemeClr val="tx1"/>
                  </a:solidFill>
                  <a:effectLst/>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110140" y="3349313"/>
                <a:ext cx="2888034" cy="523220"/>
              </a:xfrm>
              <a:prstGeom prst="rect">
                <a:avLst/>
              </a:prstGeom>
              <a:blipFill>
                <a:blip r:embed="rId13"/>
                <a:stretch>
                  <a:fillRect/>
                </a:stretch>
              </a:blipFill>
            </p:spPr>
            <p:txBody>
              <a:bodyPr/>
              <a:lstStyle/>
              <a:p>
                <a:r>
                  <a:rPr lang="en-US">
                    <a:noFill/>
                  </a:rPr>
                  <a:t> </a:t>
                </a:r>
              </a:p>
            </p:txBody>
          </p:sp>
        </mc:Fallback>
      </mc:AlternateContent>
      <p:cxnSp>
        <p:nvCxnSpPr>
          <p:cNvPr id="5" name="Straight Connector 4"/>
          <p:cNvCxnSpPr/>
          <p:nvPr/>
        </p:nvCxnSpPr>
        <p:spPr>
          <a:xfrm flipV="1">
            <a:off x="152400" y="1123950"/>
            <a:ext cx="533400" cy="304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85800" y="1123950"/>
            <a:ext cx="228600" cy="304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19400" y="1007843"/>
            <a:ext cx="1648208" cy="461665"/>
          </a:xfrm>
          <a:prstGeom prst="rect">
            <a:avLst/>
          </a:prstGeom>
          <a:noFill/>
        </p:spPr>
        <p:txBody>
          <a:bodyPr wrap="none" rtlCol="0">
            <a:spAutoFit/>
          </a:bodyPr>
          <a:lstStyle/>
          <a:p>
            <a:r>
              <a:rPr lang="en-US" sz="2400" dirty="0"/>
              <a:t>A</a:t>
            </a:r>
            <a:r>
              <a:rPr lang="en-US" sz="2400" baseline="30000" dirty="0"/>
              <a:t>-1</a:t>
            </a:r>
            <a:r>
              <a:rPr lang="en-US" sz="2400" dirty="0"/>
              <a:t>A cancel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35"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style.rotation</p:attrName>
                                        </p:attrNameLst>
                                      </p:cBhvr>
                                      <p:tavLst>
                                        <p:tav tm="0">
                                          <p:val>
                                            <p:fltVal val="720"/>
                                          </p:val>
                                        </p:tav>
                                        <p:tav tm="100000">
                                          <p:val>
                                            <p:fltVal val="0"/>
                                          </p:val>
                                        </p:tav>
                                      </p:tavLst>
                                    </p:anim>
                                    <p:anim calcmode="lin" valueType="num">
                                      <p:cBhvr>
                                        <p:cTn id="19" dur="2000" fill="hold"/>
                                        <p:tgtEl>
                                          <p:spTgt spid="18"/>
                                        </p:tgtEl>
                                        <p:attrNameLst>
                                          <p:attrName>ppt_h</p:attrName>
                                        </p:attrNameLst>
                                      </p:cBhvr>
                                      <p:tavLst>
                                        <p:tav tm="0">
                                          <p:val>
                                            <p:fltVal val="0"/>
                                          </p:val>
                                        </p:tav>
                                        <p:tav tm="100000">
                                          <p:val>
                                            <p:strVal val="#ppt_h"/>
                                          </p:val>
                                        </p:tav>
                                      </p:tavLst>
                                    </p:anim>
                                    <p:anim calcmode="lin" valueType="num">
                                      <p:cBhvr>
                                        <p:cTn id="20" dur="2000" fill="hold"/>
                                        <p:tgtEl>
                                          <p:spTgt spid="18"/>
                                        </p:tgtEl>
                                        <p:attrNameLst>
                                          <p:attrName>ppt_w</p:attrName>
                                        </p:attrNameLst>
                                      </p:cBhvr>
                                      <p:tavLst>
                                        <p:tav tm="0">
                                          <p:val>
                                            <p:fltVal val="0"/>
                                          </p:val>
                                        </p:tav>
                                        <p:tav tm="100000">
                                          <p:val>
                                            <p:strVal val="#ppt_w"/>
                                          </p:val>
                                        </p:tav>
                                      </p:tavLst>
                                    </p:anim>
                                  </p:childTnLst>
                                </p:cTn>
                              </p:par>
                              <p:par>
                                <p:cTn id="21" presetID="4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anim calcmode="lin" valueType="num">
                                      <p:cBhvr>
                                        <p:cTn id="24" dur="2000" fill="hold"/>
                                        <p:tgtEl>
                                          <p:spTgt spid="8"/>
                                        </p:tgtEl>
                                        <p:attrNameLst>
                                          <p:attrName>ppt_w</p:attrName>
                                        </p:attrNameLst>
                                      </p:cBhvr>
                                      <p:tavLst>
                                        <p:tav tm="0" fmla="#ppt_w*sin(2.5*pi*$)">
                                          <p:val>
                                            <p:fltVal val="0"/>
                                          </p:val>
                                        </p:tav>
                                        <p:tav tm="100000">
                                          <p:val>
                                            <p:fltVal val="1"/>
                                          </p:val>
                                        </p:tav>
                                      </p:tavLst>
                                    </p:anim>
                                    <p:anim calcmode="lin" valueType="num">
                                      <p:cBhvr>
                                        <p:cTn id="25"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12"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0-#ppt_w/2"/>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p:bldP spid="11" grpId="0"/>
      <p:bldP spid="12" grpId="0"/>
      <p:bldP spid="13" grpId="0"/>
      <p:bldP spid="14" grpId="0"/>
      <p:bldP spid="15" grpId="0"/>
      <p:bldP spid="17" grpId="0"/>
      <p:bldP spid="8" grpId="0"/>
    </p:bldLst>
  </p:timing>
  <p:extLst mod="1"/>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3.8 Use Inverse Matrices to Solve Linear Systems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14:m>
                  <m:oMath xmlns:m="http://schemas.openxmlformats.org/officeDocument/2006/math">
                    <m:eqArr>
                      <m:eqArrPr>
                        <m:ctrlPr>
                          <a:rPr lang="en-US" b="0" i="1" smtClean="0">
                            <a:latin typeface="Cambria Math" panose="02040503050406030204" pitchFamily="18" charset="0"/>
                          </a:rPr>
                        </m:ctrlPr>
                      </m:eqArrPr>
                      <m:e>
                        <m:r>
                          <a:rPr lang="en-US" b="0" i="1" smtClean="0">
                            <a:solidFill>
                              <a:schemeClr val="accent1"/>
                            </a:solidFill>
                            <a:latin typeface="Cambria Math"/>
                          </a:rPr>
                          <m:t>2</m:t>
                        </m:r>
                        <m:r>
                          <a:rPr lang="en-US" b="0" i="1" smtClean="0">
                            <a:latin typeface="Cambria Math"/>
                          </a:rPr>
                          <m:t>&amp;</m:t>
                        </m:r>
                        <m:r>
                          <a:rPr lang="en-US" b="0" i="1" smtClean="0">
                            <a:latin typeface="Cambria Math"/>
                          </a:rPr>
                          <m:t>𝑥</m:t>
                        </m:r>
                        <m:r>
                          <a:rPr lang="en-US" b="0" i="1" smtClean="0">
                            <a:latin typeface="Cambria Math"/>
                          </a:rPr>
                          <m:t>+&amp;</m:t>
                        </m:r>
                        <m:r>
                          <a:rPr lang="en-US" b="0" i="1" smtClean="0">
                            <a:solidFill>
                              <a:schemeClr val="accent2"/>
                            </a:solidFill>
                            <a:latin typeface="Cambria Math"/>
                          </a:rPr>
                          <m:t>𝑦</m:t>
                        </m:r>
                        <m:r>
                          <a:rPr lang="en-US" b="0" i="1" smtClean="0">
                            <a:latin typeface="Cambria Math"/>
                          </a:rPr>
                          <m:t>&amp;=−&amp;1&amp;3</m:t>
                        </m:r>
                      </m:e>
                      <m:e>
                        <m:r>
                          <a:rPr lang="en-US" b="0" i="1" smtClean="0">
                            <a:latin typeface="Cambria Math"/>
                          </a:rPr>
                          <m:t>&amp;</m:t>
                        </m:r>
                        <m:r>
                          <a:rPr lang="en-US" b="0" i="1" smtClean="0">
                            <a:solidFill>
                              <a:schemeClr val="accent3"/>
                            </a:solidFill>
                            <a:latin typeface="Cambria Math"/>
                          </a:rPr>
                          <m:t>𝑥</m:t>
                        </m:r>
                        <m:r>
                          <a:rPr lang="en-US" b="0" i="1" smtClean="0">
                            <a:solidFill>
                              <a:schemeClr val="accent4"/>
                            </a:solidFill>
                            <a:latin typeface="Cambria Math"/>
                          </a:rPr>
                          <m:t>−3</m:t>
                        </m:r>
                        <m:r>
                          <a:rPr lang="en-US" b="0" i="1" smtClean="0">
                            <a:latin typeface="Cambria Math"/>
                          </a:rPr>
                          <m:t>&amp;</m:t>
                        </m:r>
                        <m:r>
                          <a:rPr lang="en-US" b="0" i="1" smtClean="0">
                            <a:latin typeface="Cambria Math"/>
                          </a:rPr>
                          <m:t>𝑦</m:t>
                        </m:r>
                        <m:r>
                          <a:rPr lang="en-US" b="0" i="1" smtClean="0">
                            <a:latin typeface="Cambria Math"/>
                          </a:rPr>
                          <m:t>&amp;=&amp;1&amp;1</m:t>
                        </m:r>
                      </m:e>
                    </m:eqArr>
                  </m:oMath>
                </a14:m>
                <a:endParaRPr lang="en-US" dirty="0"/>
              </a:p>
              <a:p>
                <a:r>
                  <a:rPr lang="en-US" dirty="0"/>
                  <a:t>Take your equation and write it as matrices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a:t>
                </a:r>
              </a:p>
              <a:p>
                <a:pPr lvl="1"/>
                <a14:m>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2"/>
                                  <m:mcJc m:val="center"/>
                                </m:mcPr>
                              </m:mc>
                            </m:mcs>
                            <m:ctrlPr>
                              <a:rPr lang="en-US" b="0" i="1" smtClean="0">
                                <a:latin typeface="Cambria Math" panose="02040503050406030204" pitchFamily="18" charset="0"/>
                              </a:rPr>
                            </m:ctrlPr>
                          </m:mPr>
                          <m:mr>
                            <m:e>
                              <m:r>
                                <a:rPr lang="en-US" b="0" i="1" smtClean="0">
                                  <a:solidFill>
                                    <a:schemeClr val="accent1"/>
                                  </a:solidFill>
                                  <a:latin typeface="Cambria Math"/>
                                </a:rPr>
                                <m:t>2</m:t>
                              </m:r>
                            </m:e>
                            <m:e>
                              <m:r>
                                <a:rPr lang="en-US" b="0" i="1" smtClean="0">
                                  <a:solidFill>
                                    <a:schemeClr val="accent2"/>
                                  </a:solidFill>
                                  <a:latin typeface="Cambria Math"/>
                                </a:rPr>
                                <m:t>1</m:t>
                              </m:r>
                            </m:e>
                          </m:mr>
                          <m:mr>
                            <m:e>
                              <m:r>
                                <a:rPr lang="en-US" b="0" i="1" smtClean="0">
                                  <a:solidFill>
                                    <a:schemeClr val="accent3"/>
                                  </a:solidFill>
                                  <a:latin typeface="Cambria Math"/>
                                </a:rPr>
                                <m:t>1</m:t>
                              </m:r>
                            </m:e>
                            <m:e>
                              <m:r>
                                <a:rPr lang="en-US" b="0" i="1" smtClean="0">
                                  <a:solidFill>
                                    <a:schemeClr val="accent4"/>
                                  </a:solidFill>
                                  <a:latin typeface="Cambria Math"/>
                                </a:rPr>
                                <m:t>−3</m:t>
                              </m:r>
                            </m:e>
                          </m:mr>
                        </m:m>
                      </m:e>
                    </m:d>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r>
                                <a:rPr lang="en-US" b="0" i="1" smtClean="0">
                                  <a:latin typeface="Cambria Math"/>
                                </a:rPr>
                                <m:t>𝑥</m:t>
                              </m:r>
                            </m:e>
                          </m:mr>
                          <m:mr>
                            <m:e>
                              <m:r>
                                <a:rPr lang="en-US" b="0" i="1" smtClean="0">
                                  <a:latin typeface="Cambria Math"/>
                                </a:rPr>
                                <m:t>𝑦</m:t>
                              </m:r>
                            </m:e>
                          </m:mr>
                        </m:m>
                      </m:e>
                    </m:d>
                    <m:r>
                      <a:rPr lang="en-US" b="0" i="1" smtClean="0">
                        <a:latin typeface="Cambria Math"/>
                      </a:rPr>
                      <m:t>=</m:t>
                    </m:r>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r>
                                <a:rPr lang="en-US" b="0" i="1" smtClean="0">
                                  <a:latin typeface="Cambria Math"/>
                                </a:rPr>
                                <m:t>−13</m:t>
                              </m:r>
                            </m:e>
                          </m:mr>
                          <m:mr>
                            <m:e>
                              <m:r>
                                <a:rPr lang="en-US" b="0" i="1" smtClean="0">
                                  <a:latin typeface="Cambria Math"/>
                                </a:rPr>
                                <m:t>11</m:t>
                              </m:r>
                            </m:e>
                          </m:mr>
                        </m:m>
                      </m:e>
                    </m:d>
                  </m:oMath>
                </a14:m>
                <a:endParaRPr lang="en-US" dirty="0"/>
              </a:p>
              <a:p>
                <a:endParaRPr lang="en-US" dirty="0"/>
              </a:p>
              <a:p>
                <a:pPr marL="342900" lvl="1" indent="-342900">
                  <a:buFont typeface="Arial" pitchFamily="34" charset="0"/>
                  <a:buChar char="•"/>
                </a:pPr>
                <a:r>
                  <a:rPr lang="en-US" dirty="0"/>
                  <a:t>Find the coefficient matrix inverse</a:t>
                </a:r>
              </a:p>
              <a:p>
                <a:pPr lvl="2" indent="-342900"/>
                <a14:m>
                  <m:oMath xmlns:m="http://schemas.openxmlformats.org/officeDocument/2006/math">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m>
                              <m:mPr>
                                <m:plcHide m:val="on"/>
                                <m:mcs>
                                  <m:mc>
                                    <m:mcPr>
                                      <m:count m:val="2"/>
                                      <m:mcJc m:val="center"/>
                                    </m:mcPr>
                                  </m:mc>
                                </m:mcs>
                                <m:ctrlPr>
                                  <a:rPr lang="en-US" sz="2800" b="0" i="1" smtClean="0">
                                    <a:latin typeface="Cambria Math" panose="02040503050406030204" pitchFamily="18" charset="0"/>
                                  </a:rPr>
                                </m:ctrlPr>
                              </m:mPr>
                              <m:mr>
                                <m:e>
                                  <m:r>
                                    <a:rPr lang="en-US" sz="2800" b="0" i="1" smtClean="0">
                                      <a:solidFill>
                                        <a:schemeClr val="accent1"/>
                                      </a:solidFill>
                                      <a:latin typeface="Cambria Math"/>
                                    </a:rPr>
                                    <m:t>2</m:t>
                                  </m:r>
                                </m:e>
                                <m:e>
                                  <m:r>
                                    <a:rPr lang="en-US" sz="2800" b="0" i="1" smtClean="0">
                                      <a:solidFill>
                                        <a:schemeClr val="accent2"/>
                                      </a:solidFill>
                                      <a:latin typeface="Cambria Math"/>
                                    </a:rPr>
                                    <m:t>1</m:t>
                                  </m:r>
                                </m:e>
                              </m:mr>
                              <m:mr>
                                <m:e>
                                  <m:r>
                                    <a:rPr lang="en-US" sz="2800" b="0" i="1" smtClean="0">
                                      <a:solidFill>
                                        <a:schemeClr val="accent3"/>
                                      </a:solidFill>
                                      <a:latin typeface="Cambria Math"/>
                                    </a:rPr>
                                    <m:t>1</m:t>
                                  </m:r>
                                </m:e>
                                <m:e>
                                  <m:r>
                                    <a:rPr lang="en-US" sz="2800" b="0" i="1" smtClean="0">
                                      <a:solidFill>
                                        <a:schemeClr val="accent4"/>
                                      </a:solidFill>
                                      <a:latin typeface="Cambria Math"/>
                                    </a:rPr>
                                    <m:t>−3</m:t>
                                  </m:r>
                                </m:e>
                              </m:mr>
                            </m:m>
                          </m:e>
                        </m:d>
                      </m:e>
                      <m:sup>
                        <m:r>
                          <a:rPr lang="en-US" sz="2800" b="0" i="1" smtClean="0">
                            <a:latin typeface="Cambria Math"/>
                          </a:rPr>
                          <m:t>−1</m:t>
                        </m:r>
                      </m:sup>
                    </m:sSup>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1</m:t>
                        </m:r>
                      </m:num>
                      <m:den>
                        <m:r>
                          <a:rPr lang="en-US" sz="2800" b="0" i="1" smtClean="0">
                            <a:latin typeface="Cambria Math"/>
                          </a:rPr>
                          <m:t>−7</m:t>
                        </m:r>
                      </m:den>
                    </m:f>
                    <m:d>
                      <m:dPr>
                        <m:begChr m:val="["/>
                        <m:endChr m:val="]"/>
                        <m:ctrlPr>
                          <a:rPr lang="en-US" sz="2800" b="0" i="1" smtClean="0">
                            <a:latin typeface="Cambria Math" panose="02040503050406030204" pitchFamily="18" charset="0"/>
                          </a:rPr>
                        </m:ctrlPr>
                      </m:dPr>
                      <m:e>
                        <m:m>
                          <m:mPr>
                            <m:plcHide m:val="on"/>
                            <m:mcs>
                              <m:mc>
                                <m:mcPr>
                                  <m:count m:val="2"/>
                                  <m:mcJc m:val="center"/>
                                </m:mcPr>
                              </m:mc>
                            </m:mcs>
                            <m:ctrlPr>
                              <a:rPr lang="en-US" sz="2800" b="0" i="1" smtClean="0">
                                <a:latin typeface="Cambria Math" panose="02040503050406030204" pitchFamily="18" charset="0"/>
                              </a:rPr>
                            </m:ctrlPr>
                          </m:mPr>
                          <m:mr>
                            <m:e>
                              <m:r>
                                <a:rPr lang="en-US" sz="2800" b="0" i="1" smtClean="0">
                                  <a:solidFill>
                                    <a:schemeClr val="accent4"/>
                                  </a:solidFill>
                                  <a:latin typeface="Cambria Math"/>
                                </a:rPr>
                                <m:t>−3</m:t>
                              </m:r>
                            </m:e>
                            <m:e>
                              <m:r>
                                <a:rPr lang="en-US" sz="2800" b="0" i="1" smtClean="0">
                                  <a:latin typeface="Cambria Math"/>
                                </a:rPr>
                                <m:t>−</m:t>
                              </m:r>
                              <m:r>
                                <a:rPr lang="en-US" sz="2800" b="0" i="1" smtClean="0">
                                  <a:solidFill>
                                    <a:schemeClr val="accent3"/>
                                  </a:solidFill>
                                  <a:latin typeface="Cambria Math"/>
                                </a:rPr>
                                <m:t>1</m:t>
                              </m:r>
                            </m:e>
                          </m:mr>
                          <m:mr>
                            <m:e>
                              <m:r>
                                <a:rPr lang="en-US" sz="2800" b="0" i="1" smtClean="0">
                                  <a:latin typeface="Cambria Math"/>
                                </a:rPr>
                                <m:t>−</m:t>
                              </m:r>
                              <m:r>
                                <a:rPr lang="en-US" sz="2800" b="0" i="1" smtClean="0">
                                  <a:solidFill>
                                    <a:schemeClr val="accent2"/>
                                  </a:solidFill>
                                  <a:latin typeface="Cambria Math"/>
                                </a:rPr>
                                <m:t>1</m:t>
                              </m:r>
                            </m:e>
                            <m:e>
                              <m:r>
                                <a:rPr lang="en-US" sz="2800" b="0" i="1" smtClean="0">
                                  <a:solidFill>
                                    <a:schemeClr val="accent1"/>
                                  </a:solidFill>
                                  <a:latin typeface="Cambria Math"/>
                                </a:rPr>
                                <m:t>2</m:t>
                              </m:r>
                            </m:e>
                          </m:mr>
                        </m:m>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867"/>
                </a:stretch>
              </a:blipFill>
            </p:spPr>
            <p:txBody>
              <a:bodyPr/>
              <a:lstStyle/>
              <a:p>
                <a:r>
                  <a:rPr lang="en-US">
                    <a:noFill/>
                  </a:rPr>
                  <a:t> </a:t>
                </a:r>
              </a:p>
            </p:txBody>
          </p:sp>
        </mc:Fallback>
      </mc:AlternateContent>
      <p:sp>
        <p:nvSpPr>
          <p:cNvPr id="55298"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300"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5" name="Rectangle 5"/>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7" name="Rectangle 7"/>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9" name="Rectangle 9"/>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extLst mod="1"/>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3.8 Use Inverse Matrices to Solve Linear Systems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lvl="0"/>
                <a:r>
                  <a:rPr lang="en-US" dirty="0"/>
                  <a:t>Multiply the front of both sides by the inverse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𝐴</m:t>
                        </m:r>
                      </m:e>
                      <m:sup>
                        <m:r>
                          <a:rPr lang="en-US" b="0" i="1" smtClean="0">
                            <a:solidFill>
                              <a:schemeClr val="accent1"/>
                            </a:solidFill>
                            <a:latin typeface="Cambria Math" panose="02040503050406030204" pitchFamily="18" charset="0"/>
                          </a:rPr>
                          <m:t>−1</m:t>
                        </m:r>
                      </m:sup>
                    </m:sSup>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solidFill>
                          <a:schemeClr val="accent4"/>
                        </a:solidFill>
                        <a:latin typeface="Cambria Math" panose="02040503050406030204" pitchFamily="18" charset="0"/>
                      </a:rPr>
                      <m:t>𝑋</m:t>
                    </m:r>
                    <m:r>
                      <a:rPr lang="en-US" b="0" i="1" smtClean="0">
                        <a:latin typeface="Cambria Math" panose="02040503050406030204" pitchFamily="18" charset="0"/>
                      </a:rPr>
                      <m:t>=</m:t>
                    </m:r>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𝐴</m:t>
                        </m:r>
                      </m:e>
                      <m:sup>
                        <m:r>
                          <a:rPr lang="en-US" b="0" i="1" smtClean="0">
                            <a:solidFill>
                              <a:schemeClr val="accent1"/>
                            </a:solidFill>
                            <a:latin typeface="Cambria Math" panose="02040503050406030204" pitchFamily="18" charset="0"/>
                          </a:rPr>
                          <m:t>−1</m:t>
                        </m:r>
                      </m:sup>
                    </m:sSup>
                    <m:r>
                      <a:rPr lang="en-US" b="0" i="1" smtClean="0">
                        <a:solidFill>
                          <a:schemeClr val="accent3"/>
                        </a:solidFill>
                        <a:latin typeface="Cambria Math" panose="02040503050406030204" pitchFamily="18" charset="0"/>
                      </a:rPr>
                      <m:t>𝐵</m:t>
                    </m:r>
                  </m:oMath>
                </a14:m>
                <a:r>
                  <a:rPr lang="en-US" dirty="0"/>
                  <a:t>)</a:t>
                </a:r>
              </a:p>
              <a:p>
                <a:pPr lvl="1"/>
                <a:r>
                  <a:rPr lang="en-US" dirty="0"/>
                  <a:t>Left side cancels (</a:t>
                </a:r>
                <a14:m>
                  <m:oMath xmlns:m="http://schemas.openxmlformats.org/officeDocument/2006/math">
                    <m:r>
                      <a:rPr lang="en-US" b="0" i="1" smtClean="0">
                        <a:solidFill>
                          <a:schemeClr val="accent4"/>
                        </a:solidFill>
                        <a:latin typeface="Cambria Math" panose="02040503050406030204" pitchFamily="18" charset="0"/>
                      </a:rPr>
                      <m:t>𝑋</m:t>
                    </m:r>
                    <m:r>
                      <a:rPr lang="en-US" b="0" i="1" smtClean="0">
                        <a:latin typeface="Cambria Math" panose="02040503050406030204" pitchFamily="18" charset="0"/>
                      </a:rPr>
                      <m:t>=</m:t>
                    </m:r>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𝐴</m:t>
                        </m:r>
                      </m:e>
                      <m:sup>
                        <m:r>
                          <a:rPr lang="en-US" b="0" i="1" smtClean="0">
                            <a:solidFill>
                              <a:schemeClr val="accent1"/>
                            </a:solidFill>
                            <a:latin typeface="Cambria Math" panose="02040503050406030204" pitchFamily="18" charset="0"/>
                          </a:rPr>
                          <m:t>−1</m:t>
                        </m:r>
                      </m:sup>
                    </m:sSup>
                    <m:r>
                      <a:rPr lang="en-US" b="0" i="1" smtClean="0">
                        <a:solidFill>
                          <a:schemeClr val="accent3"/>
                        </a:solidFill>
                        <a:latin typeface="Cambria Math" panose="02040503050406030204" pitchFamily="18" charset="0"/>
                      </a:rPr>
                      <m:t>𝐵</m:t>
                    </m:r>
                  </m:oMath>
                </a14:m>
                <a:r>
                  <a:rPr lang="en-US" dirty="0"/>
                  <a:t>)</a:t>
                </a:r>
              </a:p>
              <a:p>
                <a:pPr lvl="1"/>
                <a14:m>
                  <m:oMath xmlns:m="http://schemas.openxmlformats.org/officeDocument/2006/math">
                    <m:d>
                      <m:dPr>
                        <m:begChr m:val="["/>
                        <m:endChr m:val="]"/>
                        <m:ctrlPr>
                          <a:rPr lang="en-US" b="0" i="1" smtClean="0">
                            <a:solidFill>
                              <a:schemeClr val="accent4"/>
                            </a:solidFill>
                            <a:latin typeface="Cambria Math" panose="02040503050406030204" pitchFamily="18" charset="0"/>
                          </a:rPr>
                        </m:ctrlPr>
                      </m:dPr>
                      <m:e>
                        <m:m>
                          <m:mPr>
                            <m:plcHide m:val="on"/>
                            <m:mcs>
                              <m:mc>
                                <m:mcPr>
                                  <m:count m:val="1"/>
                                  <m:mcJc m:val="center"/>
                                </m:mcPr>
                              </m:mc>
                            </m:mcs>
                            <m:ctrlPr>
                              <a:rPr lang="en-US" b="0" i="1" smtClean="0">
                                <a:solidFill>
                                  <a:schemeClr val="accent4"/>
                                </a:solidFill>
                                <a:latin typeface="Cambria Math" panose="02040503050406030204" pitchFamily="18" charset="0"/>
                              </a:rPr>
                            </m:ctrlPr>
                          </m:mPr>
                          <m:mr>
                            <m:e>
                              <m:r>
                                <a:rPr lang="en-US" b="0" i="1" smtClean="0">
                                  <a:solidFill>
                                    <a:schemeClr val="accent4"/>
                                  </a:solidFill>
                                  <a:latin typeface="Cambria Math"/>
                                </a:rPr>
                                <m:t>𝑥</m:t>
                              </m:r>
                            </m:e>
                          </m:mr>
                          <m:mr>
                            <m:e>
                              <m:r>
                                <a:rPr lang="en-US" b="0" i="1" smtClean="0">
                                  <a:solidFill>
                                    <a:schemeClr val="accent4"/>
                                  </a:solidFill>
                                  <a:latin typeface="Cambria Math"/>
                                </a:rPr>
                                <m:t>𝑦</m:t>
                              </m:r>
                            </m:e>
                          </m:mr>
                        </m:m>
                      </m:e>
                    </m:d>
                    <m:r>
                      <a:rPr lang="en-US" b="0" i="1" smtClean="0">
                        <a:latin typeface="Cambria Math"/>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a:rPr>
                          <m:t>1</m:t>
                        </m:r>
                      </m:num>
                      <m:den>
                        <m:r>
                          <a:rPr lang="en-US" b="0" i="1" smtClean="0">
                            <a:solidFill>
                              <a:schemeClr val="accent1"/>
                            </a:solidFill>
                            <a:latin typeface="Cambria Math"/>
                          </a:rPr>
                          <m:t>−7</m:t>
                        </m:r>
                      </m:den>
                    </m:f>
                    <m:d>
                      <m:dPr>
                        <m:begChr m:val="["/>
                        <m:endChr m:val="]"/>
                        <m:ctrlPr>
                          <a:rPr lang="en-US" b="0" i="1" smtClean="0">
                            <a:solidFill>
                              <a:schemeClr val="accent1"/>
                            </a:solidFill>
                            <a:latin typeface="Cambria Math" panose="02040503050406030204" pitchFamily="18" charset="0"/>
                          </a:rPr>
                        </m:ctrlPr>
                      </m:dPr>
                      <m:e>
                        <m:m>
                          <m:mPr>
                            <m:plcHide m:val="on"/>
                            <m:mcs>
                              <m:mc>
                                <m:mcPr>
                                  <m:count m:val="2"/>
                                  <m:mcJc m:val="center"/>
                                </m:mcPr>
                              </m:mc>
                            </m:mcs>
                            <m:ctrlPr>
                              <a:rPr lang="en-US" b="0" i="1" smtClean="0">
                                <a:solidFill>
                                  <a:schemeClr val="accent1"/>
                                </a:solidFill>
                                <a:latin typeface="Cambria Math" panose="02040503050406030204" pitchFamily="18" charset="0"/>
                              </a:rPr>
                            </m:ctrlPr>
                          </m:mPr>
                          <m:mr>
                            <m:e>
                              <m:r>
                                <a:rPr lang="en-US" b="0" i="1" smtClean="0">
                                  <a:solidFill>
                                    <a:schemeClr val="accent1"/>
                                  </a:solidFill>
                                  <a:latin typeface="Cambria Math"/>
                                </a:rPr>
                                <m:t>−3</m:t>
                              </m:r>
                            </m:e>
                            <m:e>
                              <m:r>
                                <a:rPr lang="en-US" b="0" i="1" smtClean="0">
                                  <a:solidFill>
                                    <a:schemeClr val="accent1"/>
                                  </a:solidFill>
                                  <a:latin typeface="Cambria Math"/>
                                </a:rPr>
                                <m:t>−1</m:t>
                              </m:r>
                            </m:e>
                          </m:mr>
                          <m:mr>
                            <m:e>
                              <m:r>
                                <a:rPr lang="en-US" b="0" i="1" smtClean="0">
                                  <a:solidFill>
                                    <a:schemeClr val="accent1"/>
                                  </a:solidFill>
                                  <a:latin typeface="Cambria Math"/>
                                </a:rPr>
                                <m:t>−1</m:t>
                              </m:r>
                            </m:e>
                            <m:e>
                              <m:r>
                                <a:rPr lang="en-US" b="0" i="1" smtClean="0">
                                  <a:solidFill>
                                    <a:schemeClr val="accent1"/>
                                  </a:solidFill>
                                  <a:latin typeface="Cambria Math"/>
                                </a:rPr>
                                <m:t>2</m:t>
                              </m:r>
                            </m:e>
                          </m:mr>
                        </m:m>
                      </m:e>
                    </m:d>
                    <m:d>
                      <m:dPr>
                        <m:begChr m:val="["/>
                        <m:endChr m:val="]"/>
                        <m:ctrlPr>
                          <a:rPr lang="en-US" b="0" i="1" smtClean="0">
                            <a:solidFill>
                              <a:schemeClr val="accent3"/>
                            </a:solidFill>
                            <a:latin typeface="Cambria Math" panose="02040503050406030204" pitchFamily="18" charset="0"/>
                          </a:rPr>
                        </m:ctrlPr>
                      </m:dPr>
                      <m:e>
                        <m:m>
                          <m:mPr>
                            <m:plcHide m:val="on"/>
                            <m:mcs>
                              <m:mc>
                                <m:mcPr>
                                  <m:count m:val="1"/>
                                  <m:mcJc m:val="center"/>
                                </m:mcPr>
                              </m:mc>
                            </m:mcs>
                            <m:ctrlPr>
                              <a:rPr lang="en-US" b="0" i="1" smtClean="0">
                                <a:solidFill>
                                  <a:schemeClr val="accent3"/>
                                </a:solidFill>
                                <a:latin typeface="Cambria Math" panose="02040503050406030204" pitchFamily="18" charset="0"/>
                              </a:rPr>
                            </m:ctrlPr>
                          </m:mPr>
                          <m:mr>
                            <m:e>
                              <m:r>
                                <a:rPr lang="en-US" b="0" i="1" smtClean="0">
                                  <a:solidFill>
                                    <a:schemeClr val="accent3"/>
                                  </a:solidFill>
                                  <a:latin typeface="Cambria Math"/>
                                </a:rPr>
                                <m:t>−13</m:t>
                              </m:r>
                            </m:e>
                          </m:mr>
                          <m:mr>
                            <m:e>
                              <m:r>
                                <a:rPr lang="en-US" b="0" i="1" smtClean="0">
                                  <a:solidFill>
                                    <a:schemeClr val="accent3"/>
                                  </a:solidFill>
                                  <a:latin typeface="Cambria Math"/>
                                </a:rPr>
                                <m:t>11</m:t>
                              </m:r>
                            </m:e>
                          </m:mr>
                        </m:m>
                      </m:e>
                    </m:d>
                  </m:oMath>
                </a14:m>
                <a:endParaRPr lang="en-US" dirty="0"/>
              </a:p>
              <a:p>
                <a:pPr lvl="1"/>
                <a:r>
                  <a:rPr lang="en-US" dirty="0"/>
                  <a:t>       </a:t>
                </a:r>
                <a14:m>
                  <m:oMath xmlns:m="http://schemas.openxmlformats.org/officeDocument/2006/math">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−7</m:t>
                        </m:r>
                      </m:den>
                    </m:f>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39+−</m:t>
                              </m:r>
                              <m:r>
                                <a:rPr lang="en-US" b="0" i="1" smtClean="0">
                                  <a:latin typeface="Cambria Math"/>
                                </a:rPr>
                                <m:t>1</m:t>
                              </m:r>
                              <m:r>
                                <a:rPr lang="en-US" b="0" i="1" smtClean="0">
                                  <a:latin typeface="Cambria Math" panose="02040503050406030204" pitchFamily="18" charset="0"/>
                                </a:rPr>
                                <m:t>1</m:t>
                              </m:r>
                            </m:e>
                          </m:mr>
                          <m:mr>
                            <m:e>
                              <m:r>
                                <a:rPr lang="en-US" b="0" i="1" smtClean="0">
                                  <a:latin typeface="Cambria Math" panose="02040503050406030204" pitchFamily="18" charset="0"/>
                                </a:rPr>
                                <m:t>13</m:t>
                              </m:r>
                              <m:r>
                                <a:rPr lang="en-US" b="0" i="1" smtClean="0">
                                  <a:latin typeface="Cambria Math"/>
                                </a:rPr>
                                <m:t>+</m:t>
                              </m:r>
                              <m:r>
                                <a:rPr lang="en-US" b="0" i="1" smtClean="0">
                                  <a:latin typeface="Cambria Math" panose="02040503050406030204" pitchFamily="18" charset="0"/>
                                </a:rPr>
                                <m:t>22</m:t>
                              </m:r>
                            </m:e>
                          </m:mr>
                        </m:m>
                      </m:e>
                    </m:d>
                  </m:oMath>
                </a14:m>
                <a:endParaRPr lang="en-US" dirty="0"/>
              </a:p>
              <a:p>
                <a:pPr lvl="1"/>
                <a:r>
                  <a:rPr lang="en-US" dirty="0"/>
                  <a:t>       </a:t>
                </a:r>
                <a14:m>
                  <m:oMath xmlns:m="http://schemas.openxmlformats.org/officeDocument/2006/math">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−7</m:t>
                        </m:r>
                      </m:den>
                    </m:f>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r>
                                <a:rPr lang="en-US" b="0" i="1" smtClean="0">
                                  <a:latin typeface="Cambria Math"/>
                                </a:rPr>
                                <m:t>28</m:t>
                              </m:r>
                            </m:e>
                          </m:mr>
                          <m:mr>
                            <m:e>
                              <m:r>
                                <a:rPr lang="en-US" b="0" i="1" smtClean="0">
                                  <a:latin typeface="Cambria Math"/>
                                </a:rPr>
                                <m:t>35</m:t>
                              </m:r>
                            </m:e>
                          </m:mr>
                        </m:m>
                      </m:e>
                    </m:d>
                  </m:oMath>
                </a14:m>
                <a:endParaRPr lang="en-US" b="0" dirty="0"/>
              </a:p>
              <a:p>
                <a:pPr lvl="1"/>
                <a:r>
                  <a:rPr lang="en-US" dirty="0"/>
                  <a:t>       </a:t>
                </a:r>
                <a14:m>
                  <m:oMath xmlns:m="http://schemas.openxmlformats.org/officeDocument/2006/math">
                    <m:r>
                      <a:rPr lang="en-US" b="0" i="1" smtClean="0">
                        <a:latin typeface="Cambria Math"/>
                      </a:rPr>
                      <m:t>=</m:t>
                    </m:r>
                    <m:d>
                      <m:dPr>
                        <m:begChr m:val="["/>
                        <m:endChr m:val="]"/>
                        <m:ctrlPr>
                          <a:rPr lang="en-US" b="0" i="1" smtClean="0">
                            <a:latin typeface="Cambria Math" panose="02040503050406030204" pitchFamily="18" charset="0"/>
                          </a:rPr>
                        </m:ctrlPr>
                      </m:dPr>
                      <m:e>
                        <m:m>
                          <m:mPr>
                            <m:plcHide m:val="on"/>
                            <m:mcs>
                              <m:mc>
                                <m:mcPr>
                                  <m:count m:val="1"/>
                                  <m:mcJc m:val="center"/>
                                </m:mcPr>
                              </m:mc>
                            </m:mcs>
                            <m:ctrlPr>
                              <a:rPr lang="en-US" b="0" i="1" smtClean="0">
                                <a:latin typeface="Cambria Math" panose="02040503050406030204" pitchFamily="18" charset="0"/>
                              </a:rPr>
                            </m:ctrlPr>
                          </m:mPr>
                          <m:mr>
                            <m:e>
                              <m:r>
                                <a:rPr lang="en-US" b="0" i="1" smtClean="0">
                                  <a:latin typeface="Cambria Math"/>
                                </a:rPr>
                                <m:t>−4</m:t>
                              </m:r>
                            </m:e>
                          </m:mr>
                          <m:mr>
                            <m:e>
                              <m:r>
                                <a:rPr lang="en-US" b="0" i="1" smtClean="0">
                                  <a:latin typeface="Cambria Math"/>
                                </a:rPr>
                                <m:t>−5</m:t>
                              </m:r>
                            </m:e>
                          </m:mr>
                        </m:m>
                      </m:e>
                    </m:d>
                  </m:oMath>
                </a14:m>
                <a:endParaRPr lang="en-US" dirty="0"/>
              </a:p>
              <a:p>
                <a:pPr>
                  <a:buNone/>
                </a:pPr>
                <a:r>
                  <a:rPr lang="en-US" dirty="0"/>
                  <a:t>								(-4, -5)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733" t="-1980" b="-2970"/>
                </a:stretch>
              </a:blipFill>
            </p:spPr>
            <p:txBody>
              <a:bodyPr/>
              <a:lstStyle/>
              <a:p>
                <a:r>
                  <a:rPr lang="en-US">
                    <a:noFill/>
                  </a:rPr>
                  <a:t> </a:t>
                </a:r>
              </a:p>
            </p:txBody>
          </p:sp>
        </mc:Fallback>
      </mc:AlternateContent>
      <p:sp>
        <p:nvSpPr>
          <p:cNvPr id="65538"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40"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616" name="Rectangle 8"/>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mod="1"/>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Quiz</a:t>
            </a:r>
          </a:p>
        </p:txBody>
      </p:sp>
      <p:sp>
        <p:nvSpPr>
          <p:cNvPr id="3" name="Content Placeholder 2"/>
          <p:cNvSpPr>
            <a:spLocks noGrp="1"/>
          </p:cNvSpPr>
          <p:nvPr>
            <p:ph idx="1"/>
          </p:nvPr>
        </p:nvSpPr>
        <p:spPr/>
        <p:txBody>
          <a:bodyPr/>
          <a:lstStyle/>
          <a:p>
            <a:r>
              <a:rPr lang="en-US">
                <a:hlinkClick r:id="rId3" action="ppaction://hlinkpres?slideindex=1&amp;slidetitle="/>
              </a:rPr>
              <a:t>3.8 </a:t>
            </a:r>
            <a:r>
              <a:rPr lang="en-US" dirty="0">
                <a:hlinkClick r:id="rId3" action="ppaction://hlinkpres?slideindex=1&amp;slidetitle="/>
              </a:rPr>
              <a:t>Homework Quiz</a:t>
            </a:r>
            <a:endParaRPr lang="en-US" dirty="0"/>
          </a:p>
        </p:txBody>
      </p:sp>
    </p:spTree>
    <p:extLst>
      <p:ext uri="{BB962C8B-B14F-4D97-AF65-F5344CB8AC3E}">
        <p14:creationId xmlns:p14="http://schemas.microsoft.com/office/powerpoint/2010/main" val="17196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3.1 Solve Linear Systems by Graphing</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1" y="971550"/>
                <a:ext cx="5094035" cy="4171950"/>
              </a:xfrm>
            </p:spPr>
            <p:txBody>
              <a:bodyPr>
                <a:normAutofit fontScale="55000" lnSpcReduction="20000"/>
              </a:bodyPr>
              <a:lstStyle/>
              <a:p>
                <a:r>
                  <a:rPr lang="en-US" dirty="0"/>
                  <a:t>Solve by graphing.  Classify as </a:t>
                </a:r>
                <a:r>
                  <a:rPr lang="en-US" i="1" dirty="0"/>
                  <a:t>consistent and independent</a:t>
                </a:r>
                <a:r>
                  <a:rPr lang="en-US" dirty="0"/>
                  <a:t>, </a:t>
                </a:r>
                <a:r>
                  <a:rPr lang="en-US" i="1" dirty="0"/>
                  <a:t>consistent and dependent</a:t>
                </a:r>
                <a:r>
                  <a:rPr lang="en-US" dirty="0"/>
                  <a:t>, or </a:t>
                </a:r>
                <a:r>
                  <a:rPr lang="en-US" i="1" dirty="0"/>
                  <a:t>inconsistent</a:t>
                </a:r>
                <a:r>
                  <a:rPr lang="en-US" dirty="0"/>
                  <a:t>.</a:t>
                </a:r>
              </a:p>
              <a:p>
                <a:r>
                  <a:rPr lang="en-US" dirty="0"/>
                  <a:t>3x – 2y = 10</a:t>
                </a:r>
              </a:p>
              <a:p>
                <a:r>
                  <a:rPr lang="en-US" dirty="0"/>
                  <a:t>3x – 2y = 2</a:t>
                </a:r>
              </a:p>
              <a:p>
                <a:r>
                  <a:rPr lang="en-US" dirty="0"/>
                  <a:t>Solve both equations for </a:t>
                </a:r>
                <a:r>
                  <a:rPr lang="en-US" i="1" dirty="0"/>
                  <a:t>y</a:t>
                </a:r>
                <a:r>
                  <a:rPr lang="en-US" dirty="0"/>
                  <a:t>.</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accent1"/>
                          </a:solidFill>
                          <a:latin typeface="Cambria Math" panose="02040503050406030204" pitchFamily="18" charset="0"/>
                        </a:rPr>
                        <m:t>3</m:t>
                      </m:r>
                      <m:r>
                        <a:rPr lang="en-US" i="1" smtClean="0">
                          <a:solidFill>
                            <a:schemeClr val="accent1"/>
                          </a:solidFill>
                          <a:latin typeface="Cambria Math" panose="02040503050406030204" pitchFamily="18" charset="0"/>
                        </a:rPr>
                        <m:t>𝑥</m:t>
                      </m:r>
                      <m:r>
                        <a:rPr lang="en-US" i="1" smtClean="0">
                          <a:solidFill>
                            <a:schemeClr val="accent1"/>
                          </a:solidFill>
                          <a:latin typeface="Cambria Math" panose="02040503050406030204" pitchFamily="18" charset="0"/>
                        </a:rPr>
                        <m:t>−2</m:t>
                      </m:r>
                      <m:r>
                        <a:rPr lang="en-US" i="1" smtClean="0">
                          <a:solidFill>
                            <a:schemeClr val="accent1"/>
                          </a:solidFill>
                          <a:latin typeface="Cambria Math" panose="02040503050406030204" pitchFamily="18" charset="0"/>
                        </a:rPr>
                        <m:t>𝑦</m:t>
                      </m:r>
                      <m:r>
                        <a:rPr lang="en-US" i="1" smtClean="0">
                          <a:solidFill>
                            <a:schemeClr val="accent1"/>
                          </a:solidFill>
                          <a:latin typeface="Cambria Math" panose="02040503050406030204" pitchFamily="18" charset="0"/>
                        </a:rPr>
                        <m:t>=10</m:t>
                      </m:r>
                    </m:oMath>
                  </m:oMathPara>
                </a14:m>
                <a:endParaRPr lang="en-US" dirty="0">
                  <a:solidFill>
                    <a:schemeClr val="accent1"/>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panose="02040503050406030204" pitchFamily="18" charset="0"/>
                        </a:rPr>
                        <m:t>−2</m:t>
                      </m:r>
                      <m:r>
                        <a:rPr lang="en-US" i="1">
                          <a:solidFill>
                            <a:schemeClr val="accent1"/>
                          </a:solidFill>
                          <a:latin typeface="Cambria Math" panose="02040503050406030204" pitchFamily="18" charset="0"/>
                        </a:rPr>
                        <m:t>𝑦</m:t>
                      </m:r>
                      <m:r>
                        <a:rPr lang="en-US" i="1">
                          <a:solidFill>
                            <a:schemeClr val="accent1"/>
                          </a:solidFill>
                          <a:latin typeface="Cambria Math" panose="02040503050406030204" pitchFamily="18" charset="0"/>
                        </a:rPr>
                        <m:t>=−3</m:t>
                      </m:r>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+10</m:t>
                      </m:r>
                    </m:oMath>
                  </m:oMathPara>
                </a14:m>
                <a:endParaRPr lang="en-US" dirty="0">
                  <a:solidFill>
                    <a:schemeClr val="accent1"/>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panose="02040503050406030204" pitchFamily="18" charset="0"/>
                        </a:rPr>
                        <m:t>𝑦</m:t>
                      </m:r>
                      <m:r>
                        <a:rPr lang="en-US" i="1">
                          <a:solidFill>
                            <a:schemeClr val="accent1"/>
                          </a:solidFill>
                          <a:latin typeface="Cambria Math" panose="02040503050406030204" pitchFamily="18" charset="0"/>
                        </a:rPr>
                        <m:t>=</m:t>
                      </m:r>
                      <m:f>
                        <m:fPr>
                          <m:ctrlPr>
                            <a:rPr lang="en-US" i="1">
                              <a:solidFill>
                                <a:schemeClr val="accent1"/>
                              </a:solidFill>
                              <a:latin typeface="Cambria Math" panose="02040503050406030204" pitchFamily="18" charset="0"/>
                            </a:rPr>
                          </m:ctrlPr>
                        </m:fPr>
                        <m:num>
                          <m:r>
                            <a:rPr lang="en-US" i="1">
                              <a:solidFill>
                                <a:schemeClr val="accent1"/>
                              </a:solidFill>
                              <a:latin typeface="Cambria Math" panose="02040503050406030204" pitchFamily="18" charset="0"/>
                            </a:rPr>
                            <m:t>3</m:t>
                          </m:r>
                        </m:num>
                        <m:den>
                          <m:r>
                            <a:rPr lang="en-US" i="1">
                              <a:solidFill>
                                <a:schemeClr val="accent1"/>
                              </a:solidFill>
                              <a:latin typeface="Cambria Math" panose="02040503050406030204" pitchFamily="18" charset="0"/>
                            </a:rPr>
                            <m:t>2</m:t>
                          </m:r>
                        </m:den>
                      </m:f>
                      <m:r>
                        <a:rPr lang="en-US" i="1">
                          <a:solidFill>
                            <a:schemeClr val="accent1"/>
                          </a:solidFill>
                          <a:latin typeface="Cambria Math" panose="02040503050406030204" pitchFamily="18" charset="0"/>
                        </a:rPr>
                        <m:t>𝑥</m:t>
                      </m:r>
                      <m:r>
                        <a:rPr lang="en-US" i="1">
                          <a:solidFill>
                            <a:schemeClr val="accent1"/>
                          </a:solidFill>
                          <a:latin typeface="Cambria Math" panose="02040503050406030204" pitchFamily="18" charset="0"/>
                        </a:rPr>
                        <m:t>−5</m:t>
                      </m:r>
                    </m:oMath>
                  </m:oMathPara>
                </a14:m>
                <a:endParaRPr lang="en-US" dirty="0">
                  <a:solidFill>
                    <a:schemeClr val="accent1"/>
                  </a:solidFill>
                </a:endParaRPr>
              </a:p>
              <a:p>
                <a:r>
                  <a:rPr lang="en-US" dirty="0">
                    <a:solidFill>
                      <a:schemeClr val="accent1"/>
                    </a:solidFill>
                  </a:rPr>
                  <a:t>The </a:t>
                </a:r>
                <a:r>
                  <a:rPr lang="en-US" i="1" dirty="0">
                    <a:solidFill>
                      <a:schemeClr val="accent1"/>
                    </a:solidFill>
                  </a:rPr>
                  <a:t>y</a:t>
                </a:r>
                <a:r>
                  <a:rPr lang="en-US" dirty="0">
                    <a:solidFill>
                      <a:schemeClr val="accent1"/>
                    </a:solidFill>
                  </a:rPr>
                  <a:t>-intercept is -5 and the slope is </a:t>
                </a:r>
                <a14:m>
                  <m:oMath xmlns:m="http://schemas.openxmlformats.org/officeDocument/2006/math">
                    <m:f>
                      <m:fPr>
                        <m:ctrlPr>
                          <a:rPr lang="en-US" i="1">
                            <a:solidFill>
                              <a:schemeClr val="accent1"/>
                            </a:solidFill>
                            <a:latin typeface="Cambria Math" panose="02040503050406030204" pitchFamily="18" charset="0"/>
                          </a:rPr>
                        </m:ctrlPr>
                      </m:fPr>
                      <m:num>
                        <m:r>
                          <a:rPr lang="en-US" i="1">
                            <a:solidFill>
                              <a:schemeClr val="accent1"/>
                            </a:solidFill>
                            <a:latin typeface="Cambria Math" panose="02040503050406030204" pitchFamily="18" charset="0"/>
                          </a:rPr>
                          <m:t>3</m:t>
                        </m:r>
                      </m:num>
                      <m:den>
                        <m:r>
                          <a:rPr lang="en-US" i="1">
                            <a:solidFill>
                              <a:schemeClr val="accent1"/>
                            </a:solidFill>
                            <a:latin typeface="Cambria Math" panose="02040503050406030204" pitchFamily="18" charset="0"/>
                          </a:rPr>
                          <m:t>2</m:t>
                        </m:r>
                      </m:den>
                    </m:f>
                  </m:oMath>
                </a14:m>
                <a:r>
                  <a:rPr lang="en-US" dirty="0">
                    <a:solidFill>
                      <a:schemeClr val="accent1"/>
                    </a:solidFill>
                  </a:rPr>
                  <a:t>.</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accent3"/>
                          </a:solidFill>
                          <a:latin typeface="Cambria Math" panose="02040503050406030204" pitchFamily="18" charset="0"/>
                        </a:rPr>
                        <m:t>3</m:t>
                      </m:r>
                      <m:r>
                        <a:rPr lang="en-US" i="1" smtClean="0">
                          <a:solidFill>
                            <a:schemeClr val="accent3"/>
                          </a:solidFill>
                          <a:latin typeface="Cambria Math" panose="02040503050406030204" pitchFamily="18" charset="0"/>
                        </a:rPr>
                        <m:t>𝑥</m:t>
                      </m:r>
                      <m:r>
                        <a:rPr lang="en-US" i="1" smtClean="0">
                          <a:solidFill>
                            <a:schemeClr val="accent3"/>
                          </a:solidFill>
                          <a:latin typeface="Cambria Math" panose="02040503050406030204" pitchFamily="18" charset="0"/>
                        </a:rPr>
                        <m:t>−2</m:t>
                      </m:r>
                      <m:r>
                        <a:rPr lang="en-US" i="1" smtClean="0">
                          <a:solidFill>
                            <a:schemeClr val="accent3"/>
                          </a:solidFill>
                          <a:latin typeface="Cambria Math" panose="02040503050406030204" pitchFamily="18" charset="0"/>
                        </a:rPr>
                        <m:t>𝑦</m:t>
                      </m:r>
                      <m:r>
                        <a:rPr lang="en-US" i="1" smtClean="0">
                          <a:solidFill>
                            <a:schemeClr val="accent3"/>
                          </a:solidFill>
                          <a:latin typeface="Cambria Math" panose="02040503050406030204" pitchFamily="18" charset="0"/>
                        </a:rPr>
                        <m:t>=2</m:t>
                      </m:r>
                    </m:oMath>
                  </m:oMathPara>
                </a14:m>
                <a:endParaRPr lang="en-US" dirty="0">
                  <a:solidFill>
                    <a:schemeClr val="accent3"/>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𝑦</m:t>
                      </m:r>
                      <m:r>
                        <a:rPr lang="en-US" i="1">
                          <a:solidFill>
                            <a:schemeClr val="accent3"/>
                          </a:solidFill>
                          <a:latin typeface="Cambria Math" panose="02040503050406030204" pitchFamily="18" charset="0"/>
                        </a:rPr>
                        <m:t>=−3</m:t>
                      </m:r>
                      <m:r>
                        <a:rPr lang="en-US" i="1">
                          <a:solidFill>
                            <a:schemeClr val="accent3"/>
                          </a:solidFill>
                          <a:latin typeface="Cambria Math" panose="02040503050406030204" pitchFamily="18" charset="0"/>
                        </a:rPr>
                        <m:t>𝑥</m:t>
                      </m:r>
                      <m:r>
                        <a:rPr lang="en-US" i="1">
                          <a:solidFill>
                            <a:schemeClr val="accent3"/>
                          </a:solidFill>
                          <a:latin typeface="Cambria Math" panose="02040503050406030204" pitchFamily="18" charset="0"/>
                        </a:rPr>
                        <m:t>+2</m:t>
                      </m:r>
                    </m:oMath>
                  </m:oMathPara>
                </a14:m>
                <a:endParaRPr lang="en-US" dirty="0">
                  <a:solidFill>
                    <a:schemeClr val="accent3"/>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accent3"/>
                          </a:solidFill>
                          <a:latin typeface="Cambria Math" panose="02040503050406030204" pitchFamily="18" charset="0"/>
                        </a:rPr>
                        <m:t>𝑦</m:t>
                      </m:r>
                      <m:r>
                        <a:rPr lang="en-US" i="1">
                          <a:solidFill>
                            <a:schemeClr val="accent3"/>
                          </a:solidFill>
                          <a:latin typeface="Cambria Math" panose="02040503050406030204" pitchFamily="18" charset="0"/>
                        </a:rPr>
                        <m:t>=</m:t>
                      </m:r>
                      <m:f>
                        <m:fPr>
                          <m:ctrlPr>
                            <a:rPr lang="en-US" i="1">
                              <a:solidFill>
                                <a:schemeClr val="accent3"/>
                              </a:solidFill>
                              <a:latin typeface="Cambria Math" panose="02040503050406030204" pitchFamily="18" charset="0"/>
                            </a:rPr>
                          </m:ctrlPr>
                        </m:fPr>
                        <m:num>
                          <m:r>
                            <a:rPr lang="en-US" i="1">
                              <a:solidFill>
                                <a:schemeClr val="accent3"/>
                              </a:solidFill>
                              <a:latin typeface="Cambria Math" panose="02040503050406030204" pitchFamily="18" charset="0"/>
                            </a:rPr>
                            <m:t>3</m:t>
                          </m:r>
                        </m:num>
                        <m:den>
                          <m:r>
                            <a:rPr lang="en-US" i="1">
                              <a:solidFill>
                                <a:schemeClr val="accent3"/>
                              </a:solidFill>
                              <a:latin typeface="Cambria Math" panose="02040503050406030204" pitchFamily="18" charset="0"/>
                            </a:rPr>
                            <m:t>2</m:t>
                          </m:r>
                        </m:den>
                      </m:f>
                      <m:r>
                        <a:rPr lang="en-US" i="1">
                          <a:solidFill>
                            <a:schemeClr val="accent3"/>
                          </a:solidFill>
                          <a:latin typeface="Cambria Math" panose="02040503050406030204" pitchFamily="18" charset="0"/>
                        </a:rPr>
                        <m:t>𝑥</m:t>
                      </m:r>
                      <m:r>
                        <a:rPr lang="en-US" i="1">
                          <a:solidFill>
                            <a:schemeClr val="accent3"/>
                          </a:solidFill>
                          <a:latin typeface="Cambria Math" panose="02040503050406030204" pitchFamily="18" charset="0"/>
                        </a:rPr>
                        <m:t>−1</m:t>
                      </m:r>
                    </m:oMath>
                  </m:oMathPara>
                </a14:m>
                <a:endParaRPr lang="en-US" dirty="0">
                  <a:solidFill>
                    <a:schemeClr val="accent3"/>
                  </a:solidFill>
                </a:endParaRPr>
              </a:p>
              <a:p>
                <a:r>
                  <a:rPr lang="en-US" dirty="0">
                    <a:solidFill>
                      <a:schemeClr val="accent3"/>
                    </a:solidFill>
                  </a:rPr>
                  <a:t>The </a:t>
                </a:r>
                <a:r>
                  <a:rPr lang="en-US" i="1" dirty="0">
                    <a:solidFill>
                      <a:schemeClr val="accent3"/>
                    </a:solidFill>
                  </a:rPr>
                  <a:t>y</a:t>
                </a:r>
                <a:r>
                  <a:rPr lang="en-US" dirty="0">
                    <a:solidFill>
                      <a:schemeClr val="accent3"/>
                    </a:solidFill>
                  </a:rPr>
                  <a:t>-intercept is -1 and the slope is </a:t>
                </a:r>
                <a14:m>
                  <m:oMath xmlns:m="http://schemas.openxmlformats.org/officeDocument/2006/math">
                    <m:f>
                      <m:fPr>
                        <m:ctrlPr>
                          <a:rPr lang="en-US" b="0" i="1" smtClean="0">
                            <a:solidFill>
                              <a:schemeClr val="accent3"/>
                            </a:solidFill>
                            <a:latin typeface="Cambria Math" panose="02040503050406030204" pitchFamily="18" charset="0"/>
                          </a:rPr>
                        </m:ctrlPr>
                      </m:fPr>
                      <m:num>
                        <m:r>
                          <a:rPr lang="en-US" b="0" i="1" smtClean="0">
                            <a:solidFill>
                              <a:schemeClr val="accent3"/>
                            </a:solidFill>
                            <a:latin typeface="Cambria Math" panose="02040503050406030204" pitchFamily="18" charset="0"/>
                          </a:rPr>
                          <m:t>3</m:t>
                        </m:r>
                      </m:num>
                      <m:den>
                        <m:r>
                          <a:rPr lang="en-US" b="0" i="1" smtClean="0">
                            <a:solidFill>
                              <a:schemeClr val="accent3"/>
                            </a:solidFill>
                            <a:latin typeface="Cambria Math" panose="02040503050406030204" pitchFamily="18" charset="0"/>
                          </a:rPr>
                          <m:t>2</m:t>
                        </m:r>
                      </m:den>
                    </m:f>
                  </m:oMath>
                </a14:m>
                <a:r>
                  <a:rPr lang="en-US" dirty="0">
                    <a:solidFill>
                      <a:schemeClr val="accent3"/>
                    </a:solidFill>
                  </a:rPr>
                  <a:t>.</a:t>
                </a:r>
              </a:p>
              <a:p>
                <a:r>
                  <a:rPr lang="en-US" dirty="0"/>
                  <a:t>Where the lines intersect is the solution.</a:t>
                </a:r>
              </a:p>
              <a:p>
                <a:r>
                  <a:rPr lang="en-US" dirty="0"/>
                  <a:t>Since they are parallel there is </a:t>
                </a:r>
                <a:r>
                  <a:rPr lang="en-US" b="1" dirty="0"/>
                  <a:t>no solution</a:t>
                </a:r>
                <a:r>
                  <a:rPr lang="en-US" dirty="0"/>
                  <a:t>. Inconsistent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1" y="971550"/>
                <a:ext cx="5094035" cy="4171950"/>
              </a:xfrm>
              <a:blipFill>
                <a:blip r:embed="rId6"/>
                <a:stretch>
                  <a:fillRect t="-1022"/>
                </a:stretch>
              </a:blipFill>
            </p:spPr>
            <p:txBody>
              <a:bodyPr/>
              <a:lstStyle/>
              <a:p>
                <a:r>
                  <a:rPr lang="en-US">
                    <a:noFill/>
                  </a:rPr>
                  <a:t> </a:t>
                </a:r>
              </a:p>
            </p:txBody>
          </p:sp>
        </mc:Fallback>
      </mc:AlternateContent>
      <p:pic>
        <p:nvPicPr>
          <p:cNvPr id="6" name="Content Placeholder 5" descr="Graph (-5 to 5).jpg"/>
          <p:cNvPicPr>
            <a:picLocks noGrp="1" noChangeAspect="1"/>
          </p:cNvPicPr>
          <p:nvPr>
            <p:ph sz="half" idx="2"/>
          </p:nvPr>
        </p:nvPicPr>
        <p:blipFill>
          <a:blip r:embed="rId7" cstate="print"/>
          <a:stretch>
            <a:fillRect/>
          </a:stretch>
        </p:blipFill>
        <p:spPr>
          <a:xfrm>
            <a:off x="5102225" y="971550"/>
            <a:ext cx="3692525" cy="3692525"/>
          </a:xfrm>
          <a:prstGeom prst="rect">
            <a:avLst/>
          </a:prstGeom>
          <a:noFill/>
          <a:ln>
            <a:noFill/>
          </a:ln>
        </p:spPr>
      </p:pic>
      <p:sp>
        <p:nvSpPr>
          <p:cNvPr id="4" name="Oval 3"/>
          <p:cNvSpPr/>
          <p:nvPr/>
        </p:nvSpPr>
        <p:spPr>
          <a:xfrm>
            <a:off x="6915150" y="417830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473950" y="334010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032750" y="250190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591550" y="1663700"/>
            <a:ext cx="76200" cy="762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6781800" y="1728741"/>
            <a:ext cx="1820909" cy="274800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915150" y="305435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473950" y="222250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026400" y="138430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356350" y="3898900"/>
            <a:ext cx="76200" cy="76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a:off x="6026931" y="1123950"/>
            <a:ext cx="2226734" cy="335280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290">
                                          <p:stCondLst>
                                            <p:cond delay="0"/>
                                          </p:stCondLst>
                                        </p:cTn>
                                        <p:tgtEl>
                                          <p:spTgt spid="4"/>
                                        </p:tgtEl>
                                      </p:cBhvr>
                                    </p:animEffect>
                                    <p:anim calcmode="lin" valueType="num">
                                      <p:cBhvr>
                                        <p:cTn id="2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33" dur="13">
                                          <p:stCondLst>
                                            <p:cond delay="325"/>
                                          </p:stCondLst>
                                        </p:cTn>
                                        <p:tgtEl>
                                          <p:spTgt spid="4"/>
                                        </p:tgtEl>
                                      </p:cBhvr>
                                      <p:to x="100000" y="60000"/>
                                    </p:animScale>
                                    <p:animScale>
                                      <p:cBhvr>
                                        <p:cTn id="34" dur="83" decel="50000">
                                          <p:stCondLst>
                                            <p:cond delay="338"/>
                                          </p:stCondLst>
                                        </p:cTn>
                                        <p:tgtEl>
                                          <p:spTgt spid="4"/>
                                        </p:tgtEl>
                                      </p:cBhvr>
                                      <p:to x="100000" y="100000"/>
                                    </p:animScale>
                                    <p:animScale>
                                      <p:cBhvr>
                                        <p:cTn id="35" dur="13">
                                          <p:stCondLst>
                                            <p:cond delay="656"/>
                                          </p:stCondLst>
                                        </p:cTn>
                                        <p:tgtEl>
                                          <p:spTgt spid="4"/>
                                        </p:tgtEl>
                                      </p:cBhvr>
                                      <p:to x="100000" y="80000"/>
                                    </p:animScale>
                                    <p:animScale>
                                      <p:cBhvr>
                                        <p:cTn id="36" dur="83" decel="50000">
                                          <p:stCondLst>
                                            <p:cond delay="669"/>
                                          </p:stCondLst>
                                        </p:cTn>
                                        <p:tgtEl>
                                          <p:spTgt spid="4"/>
                                        </p:tgtEl>
                                      </p:cBhvr>
                                      <p:to x="100000" y="100000"/>
                                    </p:animScale>
                                    <p:animScale>
                                      <p:cBhvr>
                                        <p:cTn id="37" dur="13">
                                          <p:stCondLst>
                                            <p:cond delay="821"/>
                                          </p:stCondLst>
                                        </p:cTn>
                                        <p:tgtEl>
                                          <p:spTgt spid="4"/>
                                        </p:tgtEl>
                                      </p:cBhvr>
                                      <p:to x="100000" y="90000"/>
                                    </p:animScale>
                                    <p:animScale>
                                      <p:cBhvr>
                                        <p:cTn id="38" dur="83" decel="50000">
                                          <p:stCondLst>
                                            <p:cond delay="834"/>
                                          </p:stCondLst>
                                        </p:cTn>
                                        <p:tgtEl>
                                          <p:spTgt spid="4"/>
                                        </p:tgtEl>
                                      </p:cBhvr>
                                      <p:to x="100000" y="100000"/>
                                    </p:animScale>
                                    <p:animScale>
                                      <p:cBhvr>
                                        <p:cTn id="39" dur="13">
                                          <p:stCondLst>
                                            <p:cond delay="904"/>
                                          </p:stCondLst>
                                        </p:cTn>
                                        <p:tgtEl>
                                          <p:spTgt spid="4"/>
                                        </p:tgtEl>
                                      </p:cBhvr>
                                      <p:to x="100000" y="95000"/>
                                    </p:animScale>
                                    <p:animScale>
                                      <p:cBhvr>
                                        <p:cTn id="40" dur="83" decel="50000">
                                          <p:stCondLst>
                                            <p:cond delay="917"/>
                                          </p:stCondLst>
                                        </p:cTn>
                                        <p:tgtEl>
                                          <p:spTgt spid="4"/>
                                        </p:tgtEl>
                                      </p:cBhvr>
                                      <p:to x="100000" y="100000"/>
                                    </p:animScale>
                                  </p:childTnLst>
                                </p:cTn>
                              </p:par>
                            </p:childTnLst>
                          </p:cTn>
                        </p:par>
                        <p:par>
                          <p:cTn id="41" fill="hold">
                            <p:stCondLst>
                              <p:cond delay="1000"/>
                            </p:stCondLst>
                            <p:childTnLst>
                              <p:par>
                                <p:cTn id="42" presetID="26"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290">
                                          <p:stCondLst>
                                            <p:cond delay="0"/>
                                          </p:stCondLst>
                                        </p:cTn>
                                        <p:tgtEl>
                                          <p:spTgt spid="7"/>
                                        </p:tgtEl>
                                      </p:cBhvr>
                                    </p:animEffect>
                                    <p:anim calcmode="lin" valueType="num">
                                      <p:cBhvr>
                                        <p:cTn id="45"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48"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49"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50" dur="13">
                                          <p:stCondLst>
                                            <p:cond delay="325"/>
                                          </p:stCondLst>
                                        </p:cTn>
                                        <p:tgtEl>
                                          <p:spTgt spid="7"/>
                                        </p:tgtEl>
                                      </p:cBhvr>
                                      <p:to x="100000" y="60000"/>
                                    </p:animScale>
                                    <p:animScale>
                                      <p:cBhvr>
                                        <p:cTn id="51" dur="83" decel="50000">
                                          <p:stCondLst>
                                            <p:cond delay="338"/>
                                          </p:stCondLst>
                                        </p:cTn>
                                        <p:tgtEl>
                                          <p:spTgt spid="7"/>
                                        </p:tgtEl>
                                      </p:cBhvr>
                                      <p:to x="100000" y="100000"/>
                                    </p:animScale>
                                    <p:animScale>
                                      <p:cBhvr>
                                        <p:cTn id="52" dur="13">
                                          <p:stCondLst>
                                            <p:cond delay="656"/>
                                          </p:stCondLst>
                                        </p:cTn>
                                        <p:tgtEl>
                                          <p:spTgt spid="7"/>
                                        </p:tgtEl>
                                      </p:cBhvr>
                                      <p:to x="100000" y="80000"/>
                                    </p:animScale>
                                    <p:animScale>
                                      <p:cBhvr>
                                        <p:cTn id="53" dur="83" decel="50000">
                                          <p:stCondLst>
                                            <p:cond delay="669"/>
                                          </p:stCondLst>
                                        </p:cTn>
                                        <p:tgtEl>
                                          <p:spTgt spid="7"/>
                                        </p:tgtEl>
                                      </p:cBhvr>
                                      <p:to x="100000" y="100000"/>
                                    </p:animScale>
                                    <p:animScale>
                                      <p:cBhvr>
                                        <p:cTn id="54" dur="13">
                                          <p:stCondLst>
                                            <p:cond delay="821"/>
                                          </p:stCondLst>
                                        </p:cTn>
                                        <p:tgtEl>
                                          <p:spTgt spid="7"/>
                                        </p:tgtEl>
                                      </p:cBhvr>
                                      <p:to x="100000" y="90000"/>
                                    </p:animScale>
                                    <p:animScale>
                                      <p:cBhvr>
                                        <p:cTn id="55" dur="83" decel="50000">
                                          <p:stCondLst>
                                            <p:cond delay="834"/>
                                          </p:stCondLst>
                                        </p:cTn>
                                        <p:tgtEl>
                                          <p:spTgt spid="7"/>
                                        </p:tgtEl>
                                      </p:cBhvr>
                                      <p:to x="100000" y="100000"/>
                                    </p:animScale>
                                    <p:animScale>
                                      <p:cBhvr>
                                        <p:cTn id="56" dur="13">
                                          <p:stCondLst>
                                            <p:cond delay="904"/>
                                          </p:stCondLst>
                                        </p:cTn>
                                        <p:tgtEl>
                                          <p:spTgt spid="7"/>
                                        </p:tgtEl>
                                      </p:cBhvr>
                                      <p:to x="100000" y="95000"/>
                                    </p:animScale>
                                    <p:animScale>
                                      <p:cBhvr>
                                        <p:cTn id="57" dur="83" decel="50000">
                                          <p:stCondLst>
                                            <p:cond delay="917"/>
                                          </p:stCondLst>
                                        </p:cTn>
                                        <p:tgtEl>
                                          <p:spTgt spid="7"/>
                                        </p:tgtEl>
                                      </p:cBhvr>
                                      <p:to x="100000" y="100000"/>
                                    </p:animScale>
                                  </p:childTnLst>
                                </p:cTn>
                              </p:par>
                            </p:childTnLst>
                          </p:cTn>
                        </p:par>
                        <p:par>
                          <p:cTn id="58" fill="hold">
                            <p:stCondLst>
                              <p:cond delay="2000"/>
                            </p:stCondLst>
                            <p:childTnLst>
                              <p:par>
                                <p:cTn id="59" presetID="26"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290">
                                          <p:stCondLst>
                                            <p:cond delay="0"/>
                                          </p:stCondLst>
                                        </p:cTn>
                                        <p:tgtEl>
                                          <p:spTgt spid="8"/>
                                        </p:tgtEl>
                                      </p:cBhvr>
                                    </p:animEffect>
                                    <p:anim calcmode="lin" valueType="num">
                                      <p:cBhvr>
                                        <p:cTn id="62"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67" dur="13">
                                          <p:stCondLst>
                                            <p:cond delay="325"/>
                                          </p:stCondLst>
                                        </p:cTn>
                                        <p:tgtEl>
                                          <p:spTgt spid="8"/>
                                        </p:tgtEl>
                                      </p:cBhvr>
                                      <p:to x="100000" y="60000"/>
                                    </p:animScale>
                                    <p:animScale>
                                      <p:cBhvr>
                                        <p:cTn id="68" dur="83" decel="50000">
                                          <p:stCondLst>
                                            <p:cond delay="338"/>
                                          </p:stCondLst>
                                        </p:cTn>
                                        <p:tgtEl>
                                          <p:spTgt spid="8"/>
                                        </p:tgtEl>
                                      </p:cBhvr>
                                      <p:to x="100000" y="100000"/>
                                    </p:animScale>
                                    <p:animScale>
                                      <p:cBhvr>
                                        <p:cTn id="69" dur="13">
                                          <p:stCondLst>
                                            <p:cond delay="656"/>
                                          </p:stCondLst>
                                        </p:cTn>
                                        <p:tgtEl>
                                          <p:spTgt spid="8"/>
                                        </p:tgtEl>
                                      </p:cBhvr>
                                      <p:to x="100000" y="80000"/>
                                    </p:animScale>
                                    <p:animScale>
                                      <p:cBhvr>
                                        <p:cTn id="70" dur="83" decel="50000">
                                          <p:stCondLst>
                                            <p:cond delay="669"/>
                                          </p:stCondLst>
                                        </p:cTn>
                                        <p:tgtEl>
                                          <p:spTgt spid="8"/>
                                        </p:tgtEl>
                                      </p:cBhvr>
                                      <p:to x="100000" y="100000"/>
                                    </p:animScale>
                                    <p:animScale>
                                      <p:cBhvr>
                                        <p:cTn id="71" dur="13">
                                          <p:stCondLst>
                                            <p:cond delay="821"/>
                                          </p:stCondLst>
                                        </p:cTn>
                                        <p:tgtEl>
                                          <p:spTgt spid="8"/>
                                        </p:tgtEl>
                                      </p:cBhvr>
                                      <p:to x="100000" y="90000"/>
                                    </p:animScale>
                                    <p:animScale>
                                      <p:cBhvr>
                                        <p:cTn id="72" dur="83" decel="50000">
                                          <p:stCondLst>
                                            <p:cond delay="834"/>
                                          </p:stCondLst>
                                        </p:cTn>
                                        <p:tgtEl>
                                          <p:spTgt spid="8"/>
                                        </p:tgtEl>
                                      </p:cBhvr>
                                      <p:to x="100000" y="100000"/>
                                    </p:animScale>
                                    <p:animScale>
                                      <p:cBhvr>
                                        <p:cTn id="73" dur="13">
                                          <p:stCondLst>
                                            <p:cond delay="904"/>
                                          </p:stCondLst>
                                        </p:cTn>
                                        <p:tgtEl>
                                          <p:spTgt spid="8"/>
                                        </p:tgtEl>
                                      </p:cBhvr>
                                      <p:to x="100000" y="95000"/>
                                    </p:animScale>
                                    <p:animScale>
                                      <p:cBhvr>
                                        <p:cTn id="74" dur="83" decel="50000">
                                          <p:stCondLst>
                                            <p:cond delay="917"/>
                                          </p:stCondLst>
                                        </p:cTn>
                                        <p:tgtEl>
                                          <p:spTgt spid="8"/>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down)">
                                      <p:cBhvr>
                                        <p:cTn id="77" dur="290">
                                          <p:stCondLst>
                                            <p:cond delay="0"/>
                                          </p:stCondLst>
                                        </p:cTn>
                                        <p:tgtEl>
                                          <p:spTgt spid="9"/>
                                        </p:tgtEl>
                                      </p:cBhvr>
                                    </p:animEffect>
                                    <p:anim calcmode="lin" valueType="num">
                                      <p:cBhvr>
                                        <p:cTn id="78"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9"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0"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81"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82"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83" dur="13">
                                          <p:stCondLst>
                                            <p:cond delay="325"/>
                                          </p:stCondLst>
                                        </p:cTn>
                                        <p:tgtEl>
                                          <p:spTgt spid="9"/>
                                        </p:tgtEl>
                                      </p:cBhvr>
                                      <p:to x="100000" y="60000"/>
                                    </p:animScale>
                                    <p:animScale>
                                      <p:cBhvr>
                                        <p:cTn id="84" dur="83" decel="50000">
                                          <p:stCondLst>
                                            <p:cond delay="338"/>
                                          </p:stCondLst>
                                        </p:cTn>
                                        <p:tgtEl>
                                          <p:spTgt spid="9"/>
                                        </p:tgtEl>
                                      </p:cBhvr>
                                      <p:to x="100000" y="100000"/>
                                    </p:animScale>
                                    <p:animScale>
                                      <p:cBhvr>
                                        <p:cTn id="85" dur="13">
                                          <p:stCondLst>
                                            <p:cond delay="656"/>
                                          </p:stCondLst>
                                        </p:cTn>
                                        <p:tgtEl>
                                          <p:spTgt spid="9"/>
                                        </p:tgtEl>
                                      </p:cBhvr>
                                      <p:to x="100000" y="80000"/>
                                    </p:animScale>
                                    <p:animScale>
                                      <p:cBhvr>
                                        <p:cTn id="86" dur="83" decel="50000">
                                          <p:stCondLst>
                                            <p:cond delay="669"/>
                                          </p:stCondLst>
                                        </p:cTn>
                                        <p:tgtEl>
                                          <p:spTgt spid="9"/>
                                        </p:tgtEl>
                                      </p:cBhvr>
                                      <p:to x="100000" y="100000"/>
                                    </p:animScale>
                                    <p:animScale>
                                      <p:cBhvr>
                                        <p:cTn id="87" dur="13">
                                          <p:stCondLst>
                                            <p:cond delay="821"/>
                                          </p:stCondLst>
                                        </p:cTn>
                                        <p:tgtEl>
                                          <p:spTgt spid="9"/>
                                        </p:tgtEl>
                                      </p:cBhvr>
                                      <p:to x="100000" y="90000"/>
                                    </p:animScale>
                                    <p:animScale>
                                      <p:cBhvr>
                                        <p:cTn id="88" dur="83" decel="50000">
                                          <p:stCondLst>
                                            <p:cond delay="834"/>
                                          </p:stCondLst>
                                        </p:cTn>
                                        <p:tgtEl>
                                          <p:spTgt spid="9"/>
                                        </p:tgtEl>
                                      </p:cBhvr>
                                      <p:to x="100000" y="100000"/>
                                    </p:animScale>
                                    <p:animScale>
                                      <p:cBhvr>
                                        <p:cTn id="89" dur="13">
                                          <p:stCondLst>
                                            <p:cond delay="904"/>
                                          </p:stCondLst>
                                        </p:cTn>
                                        <p:tgtEl>
                                          <p:spTgt spid="9"/>
                                        </p:tgtEl>
                                      </p:cBhvr>
                                      <p:to x="100000" y="95000"/>
                                    </p:animScale>
                                    <p:animScale>
                                      <p:cBhvr>
                                        <p:cTn id="90" dur="83" decel="50000">
                                          <p:stCondLst>
                                            <p:cond delay="917"/>
                                          </p:stCondLst>
                                        </p:cTn>
                                        <p:tgtEl>
                                          <p:spTgt spid="9"/>
                                        </p:tgtEl>
                                      </p:cBhvr>
                                      <p:to x="100000" y="100000"/>
                                    </p:animScale>
                                  </p:childTnLst>
                                </p:cTn>
                              </p:par>
                            </p:childTnLst>
                          </p:cTn>
                        </p:par>
                        <p:par>
                          <p:cTn id="91" fill="hold">
                            <p:stCondLst>
                              <p:cond delay="3000"/>
                            </p:stCondLst>
                            <p:childTnLst>
                              <p:par>
                                <p:cTn id="92" presetID="22" presetClass="entr" presetSubtype="8" fill="hold" nodeType="after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wipe(left)">
                                      <p:cBhvr>
                                        <p:cTn id="94" dur="500"/>
                                        <p:tgtEl>
                                          <p:spTgt spid="10"/>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down)">
                                      <p:cBhvr>
                                        <p:cTn id="115" dur="290">
                                          <p:stCondLst>
                                            <p:cond delay="0"/>
                                          </p:stCondLst>
                                        </p:cTn>
                                        <p:tgtEl>
                                          <p:spTgt spid="11"/>
                                        </p:tgtEl>
                                      </p:cBhvr>
                                    </p:animEffect>
                                    <p:anim calcmode="lin" valueType="num">
                                      <p:cBhvr>
                                        <p:cTn id="116"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7"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8"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119"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120"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121" dur="13">
                                          <p:stCondLst>
                                            <p:cond delay="325"/>
                                          </p:stCondLst>
                                        </p:cTn>
                                        <p:tgtEl>
                                          <p:spTgt spid="11"/>
                                        </p:tgtEl>
                                      </p:cBhvr>
                                      <p:to x="100000" y="60000"/>
                                    </p:animScale>
                                    <p:animScale>
                                      <p:cBhvr>
                                        <p:cTn id="122" dur="83" decel="50000">
                                          <p:stCondLst>
                                            <p:cond delay="338"/>
                                          </p:stCondLst>
                                        </p:cTn>
                                        <p:tgtEl>
                                          <p:spTgt spid="11"/>
                                        </p:tgtEl>
                                      </p:cBhvr>
                                      <p:to x="100000" y="100000"/>
                                    </p:animScale>
                                    <p:animScale>
                                      <p:cBhvr>
                                        <p:cTn id="123" dur="13">
                                          <p:stCondLst>
                                            <p:cond delay="656"/>
                                          </p:stCondLst>
                                        </p:cTn>
                                        <p:tgtEl>
                                          <p:spTgt spid="11"/>
                                        </p:tgtEl>
                                      </p:cBhvr>
                                      <p:to x="100000" y="80000"/>
                                    </p:animScale>
                                    <p:animScale>
                                      <p:cBhvr>
                                        <p:cTn id="124" dur="83" decel="50000">
                                          <p:stCondLst>
                                            <p:cond delay="669"/>
                                          </p:stCondLst>
                                        </p:cTn>
                                        <p:tgtEl>
                                          <p:spTgt spid="11"/>
                                        </p:tgtEl>
                                      </p:cBhvr>
                                      <p:to x="100000" y="100000"/>
                                    </p:animScale>
                                    <p:animScale>
                                      <p:cBhvr>
                                        <p:cTn id="125" dur="13">
                                          <p:stCondLst>
                                            <p:cond delay="821"/>
                                          </p:stCondLst>
                                        </p:cTn>
                                        <p:tgtEl>
                                          <p:spTgt spid="11"/>
                                        </p:tgtEl>
                                      </p:cBhvr>
                                      <p:to x="100000" y="90000"/>
                                    </p:animScale>
                                    <p:animScale>
                                      <p:cBhvr>
                                        <p:cTn id="126" dur="83" decel="50000">
                                          <p:stCondLst>
                                            <p:cond delay="834"/>
                                          </p:stCondLst>
                                        </p:cTn>
                                        <p:tgtEl>
                                          <p:spTgt spid="11"/>
                                        </p:tgtEl>
                                      </p:cBhvr>
                                      <p:to x="100000" y="100000"/>
                                    </p:animScale>
                                    <p:animScale>
                                      <p:cBhvr>
                                        <p:cTn id="127" dur="13">
                                          <p:stCondLst>
                                            <p:cond delay="904"/>
                                          </p:stCondLst>
                                        </p:cTn>
                                        <p:tgtEl>
                                          <p:spTgt spid="11"/>
                                        </p:tgtEl>
                                      </p:cBhvr>
                                      <p:to x="100000" y="95000"/>
                                    </p:animScale>
                                    <p:animScale>
                                      <p:cBhvr>
                                        <p:cTn id="128" dur="83" decel="50000">
                                          <p:stCondLst>
                                            <p:cond delay="917"/>
                                          </p:stCondLst>
                                        </p:cTn>
                                        <p:tgtEl>
                                          <p:spTgt spid="11"/>
                                        </p:tgtEl>
                                      </p:cBhvr>
                                      <p:to x="100000" y="100000"/>
                                    </p:animScale>
                                  </p:childTnLst>
                                </p:cTn>
                              </p:par>
                            </p:childTnLst>
                          </p:cTn>
                        </p:par>
                        <p:par>
                          <p:cTn id="129" fill="hold">
                            <p:stCondLst>
                              <p:cond delay="1000"/>
                            </p:stCondLst>
                            <p:childTnLst>
                              <p:par>
                                <p:cTn id="130" presetID="26" presetClass="entr" presetSubtype="0" fill="hold" grpId="0"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down)">
                                      <p:cBhvr>
                                        <p:cTn id="132" dur="290">
                                          <p:stCondLst>
                                            <p:cond delay="0"/>
                                          </p:stCondLst>
                                        </p:cTn>
                                        <p:tgtEl>
                                          <p:spTgt spid="12"/>
                                        </p:tgtEl>
                                      </p:cBhvr>
                                    </p:animEffect>
                                    <p:anim calcmode="lin" valueType="num">
                                      <p:cBhvr>
                                        <p:cTn id="133"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4"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5"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36"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37"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8" dur="13">
                                          <p:stCondLst>
                                            <p:cond delay="325"/>
                                          </p:stCondLst>
                                        </p:cTn>
                                        <p:tgtEl>
                                          <p:spTgt spid="12"/>
                                        </p:tgtEl>
                                      </p:cBhvr>
                                      <p:to x="100000" y="60000"/>
                                    </p:animScale>
                                    <p:animScale>
                                      <p:cBhvr>
                                        <p:cTn id="139" dur="83" decel="50000">
                                          <p:stCondLst>
                                            <p:cond delay="338"/>
                                          </p:stCondLst>
                                        </p:cTn>
                                        <p:tgtEl>
                                          <p:spTgt spid="12"/>
                                        </p:tgtEl>
                                      </p:cBhvr>
                                      <p:to x="100000" y="100000"/>
                                    </p:animScale>
                                    <p:animScale>
                                      <p:cBhvr>
                                        <p:cTn id="140" dur="13">
                                          <p:stCondLst>
                                            <p:cond delay="656"/>
                                          </p:stCondLst>
                                        </p:cTn>
                                        <p:tgtEl>
                                          <p:spTgt spid="12"/>
                                        </p:tgtEl>
                                      </p:cBhvr>
                                      <p:to x="100000" y="80000"/>
                                    </p:animScale>
                                    <p:animScale>
                                      <p:cBhvr>
                                        <p:cTn id="141" dur="83" decel="50000">
                                          <p:stCondLst>
                                            <p:cond delay="669"/>
                                          </p:stCondLst>
                                        </p:cTn>
                                        <p:tgtEl>
                                          <p:spTgt spid="12"/>
                                        </p:tgtEl>
                                      </p:cBhvr>
                                      <p:to x="100000" y="100000"/>
                                    </p:animScale>
                                    <p:animScale>
                                      <p:cBhvr>
                                        <p:cTn id="142" dur="13">
                                          <p:stCondLst>
                                            <p:cond delay="821"/>
                                          </p:stCondLst>
                                        </p:cTn>
                                        <p:tgtEl>
                                          <p:spTgt spid="12"/>
                                        </p:tgtEl>
                                      </p:cBhvr>
                                      <p:to x="100000" y="90000"/>
                                    </p:animScale>
                                    <p:animScale>
                                      <p:cBhvr>
                                        <p:cTn id="143" dur="83" decel="50000">
                                          <p:stCondLst>
                                            <p:cond delay="834"/>
                                          </p:stCondLst>
                                        </p:cTn>
                                        <p:tgtEl>
                                          <p:spTgt spid="12"/>
                                        </p:tgtEl>
                                      </p:cBhvr>
                                      <p:to x="100000" y="100000"/>
                                    </p:animScale>
                                    <p:animScale>
                                      <p:cBhvr>
                                        <p:cTn id="144" dur="13">
                                          <p:stCondLst>
                                            <p:cond delay="904"/>
                                          </p:stCondLst>
                                        </p:cTn>
                                        <p:tgtEl>
                                          <p:spTgt spid="12"/>
                                        </p:tgtEl>
                                      </p:cBhvr>
                                      <p:to x="100000" y="95000"/>
                                    </p:animScale>
                                    <p:animScale>
                                      <p:cBhvr>
                                        <p:cTn id="145" dur="83" decel="50000">
                                          <p:stCondLst>
                                            <p:cond delay="917"/>
                                          </p:stCondLst>
                                        </p:cTn>
                                        <p:tgtEl>
                                          <p:spTgt spid="12"/>
                                        </p:tgtEl>
                                      </p:cBhvr>
                                      <p:to x="100000" y="100000"/>
                                    </p:animScale>
                                  </p:childTnLst>
                                </p:cTn>
                              </p:par>
                            </p:childTnLst>
                          </p:cTn>
                        </p:par>
                        <p:par>
                          <p:cTn id="146" fill="hold">
                            <p:stCondLst>
                              <p:cond delay="2000"/>
                            </p:stCondLst>
                            <p:childTnLst>
                              <p:par>
                                <p:cTn id="147" presetID="26" presetClass="entr" presetSubtype="0" fill="hold" grpId="0" nodeType="afterEffect">
                                  <p:stCondLst>
                                    <p:cond delay="0"/>
                                  </p:stCondLst>
                                  <p:childTnLst>
                                    <p:set>
                                      <p:cBhvr>
                                        <p:cTn id="148" dur="1" fill="hold">
                                          <p:stCondLst>
                                            <p:cond delay="0"/>
                                          </p:stCondLst>
                                        </p:cTn>
                                        <p:tgtEl>
                                          <p:spTgt spid="13"/>
                                        </p:tgtEl>
                                        <p:attrNameLst>
                                          <p:attrName>style.visibility</p:attrName>
                                        </p:attrNameLst>
                                      </p:cBhvr>
                                      <p:to>
                                        <p:strVal val="visible"/>
                                      </p:to>
                                    </p:set>
                                    <p:animEffect transition="in" filter="wipe(down)">
                                      <p:cBhvr>
                                        <p:cTn id="149" dur="290">
                                          <p:stCondLst>
                                            <p:cond delay="0"/>
                                          </p:stCondLst>
                                        </p:cTn>
                                        <p:tgtEl>
                                          <p:spTgt spid="13"/>
                                        </p:tgtEl>
                                      </p:cBhvr>
                                    </p:animEffect>
                                    <p:anim calcmode="lin" valueType="num">
                                      <p:cBhvr>
                                        <p:cTn id="150"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1"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2"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53"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54"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55" dur="13">
                                          <p:stCondLst>
                                            <p:cond delay="325"/>
                                          </p:stCondLst>
                                        </p:cTn>
                                        <p:tgtEl>
                                          <p:spTgt spid="13"/>
                                        </p:tgtEl>
                                      </p:cBhvr>
                                      <p:to x="100000" y="60000"/>
                                    </p:animScale>
                                    <p:animScale>
                                      <p:cBhvr>
                                        <p:cTn id="156" dur="83" decel="50000">
                                          <p:stCondLst>
                                            <p:cond delay="338"/>
                                          </p:stCondLst>
                                        </p:cTn>
                                        <p:tgtEl>
                                          <p:spTgt spid="13"/>
                                        </p:tgtEl>
                                      </p:cBhvr>
                                      <p:to x="100000" y="100000"/>
                                    </p:animScale>
                                    <p:animScale>
                                      <p:cBhvr>
                                        <p:cTn id="157" dur="13">
                                          <p:stCondLst>
                                            <p:cond delay="656"/>
                                          </p:stCondLst>
                                        </p:cTn>
                                        <p:tgtEl>
                                          <p:spTgt spid="13"/>
                                        </p:tgtEl>
                                      </p:cBhvr>
                                      <p:to x="100000" y="80000"/>
                                    </p:animScale>
                                    <p:animScale>
                                      <p:cBhvr>
                                        <p:cTn id="158" dur="83" decel="50000">
                                          <p:stCondLst>
                                            <p:cond delay="669"/>
                                          </p:stCondLst>
                                        </p:cTn>
                                        <p:tgtEl>
                                          <p:spTgt spid="13"/>
                                        </p:tgtEl>
                                      </p:cBhvr>
                                      <p:to x="100000" y="100000"/>
                                    </p:animScale>
                                    <p:animScale>
                                      <p:cBhvr>
                                        <p:cTn id="159" dur="13">
                                          <p:stCondLst>
                                            <p:cond delay="821"/>
                                          </p:stCondLst>
                                        </p:cTn>
                                        <p:tgtEl>
                                          <p:spTgt spid="13"/>
                                        </p:tgtEl>
                                      </p:cBhvr>
                                      <p:to x="100000" y="90000"/>
                                    </p:animScale>
                                    <p:animScale>
                                      <p:cBhvr>
                                        <p:cTn id="160" dur="83" decel="50000">
                                          <p:stCondLst>
                                            <p:cond delay="834"/>
                                          </p:stCondLst>
                                        </p:cTn>
                                        <p:tgtEl>
                                          <p:spTgt spid="13"/>
                                        </p:tgtEl>
                                      </p:cBhvr>
                                      <p:to x="100000" y="100000"/>
                                    </p:animScale>
                                    <p:animScale>
                                      <p:cBhvr>
                                        <p:cTn id="161" dur="13">
                                          <p:stCondLst>
                                            <p:cond delay="904"/>
                                          </p:stCondLst>
                                        </p:cTn>
                                        <p:tgtEl>
                                          <p:spTgt spid="13"/>
                                        </p:tgtEl>
                                      </p:cBhvr>
                                      <p:to x="100000" y="95000"/>
                                    </p:animScale>
                                    <p:animScale>
                                      <p:cBhvr>
                                        <p:cTn id="162" dur="83" decel="50000">
                                          <p:stCondLst>
                                            <p:cond delay="917"/>
                                          </p:stCondLst>
                                        </p:cTn>
                                        <p:tgtEl>
                                          <p:spTgt spid="13"/>
                                        </p:tgtEl>
                                      </p:cBhvr>
                                      <p:to x="100000" y="100000"/>
                                    </p:animScale>
                                  </p:childTnLst>
                                </p:cTn>
                              </p:par>
                              <p:par>
                                <p:cTn id="163" presetID="26" presetClass="entr" presetSubtype="0" fill="hold" grpId="0" nodeType="withEffect">
                                  <p:stCondLst>
                                    <p:cond delay="0"/>
                                  </p:stCondLst>
                                  <p:childTnLst>
                                    <p:set>
                                      <p:cBhvr>
                                        <p:cTn id="164" dur="1" fill="hold">
                                          <p:stCondLst>
                                            <p:cond delay="0"/>
                                          </p:stCondLst>
                                        </p:cTn>
                                        <p:tgtEl>
                                          <p:spTgt spid="14"/>
                                        </p:tgtEl>
                                        <p:attrNameLst>
                                          <p:attrName>style.visibility</p:attrName>
                                        </p:attrNameLst>
                                      </p:cBhvr>
                                      <p:to>
                                        <p:strVal val="visible"/>
                                      </p:to>
                                    </p:set>
                                    <p:animEffect transition="in" filter="wipe(down)">
                                      <p:cBhvr>
                                        <p:cTn id="165" dur="290">
                                          <p:stCondLst>
                                            <p:cond delay="0"/>
                                          </p:stCondLst>
                                        </p:cTn>
                                        <p:tgtEl>
                                          <p:spTgt spid="14"/>
                                        </p:tgtEl>
                                      </p:cBhvr>
                                    </p:animEffect>
                                    <p:anim calcmode="lin" valueType="num">
                                      <p:cBhvr>
                                        <p:cTn id="166"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7"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8"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69"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70"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71" dur="13">
                                          <p:stCondLst>
                                            <p:cond delay="325"/>
                                          </p:stCondLst>
                                        </p:cTn>
                                        <p:tgtEl>
                                          <p:spTgt spid="14"/>
                                        </p:tgtEl>
                                      </p:cBhvr>
                                      <p:to x="100000" y="60000"/>
                                    </p:animScale>
                                    <p:animScale>
                                      <p:cBhvr>
                                        <p:cTn id="172" dur="83" decel="50000">
                                          <p:stCondLst>
                                            <p:cond delay="338"/>
                                          </p:stCondLst>
                                        </p:cTn>
                                        <p:tgtEl>
                                          <p:spTgt spid="14"/>
                                        </p:tgtEl>
                                      </p:cBhvr>
                                      <p:to x="100000" y="100000"/>
                                    </p:animScale>
                                    <p:animScale>
                                      <p:cBhvr>
                                        <p:cTn id="173" dur="13">
                                          <p:stCondLst>
                                            <p:cond delay="656"/>
                                          </p:stCondLst>
                                        </p:cTn>
                                        <p:tgtEl>
                                          <p:spTgt spid="14"/>
                                        </p:tgtEl>
                                      </p:cBhvr>
                                      <p:to x="100000" y="80000"/>
                                    </p:animScale>
                                    <p:animScale>
                                      <p:cBhvr>
                                        <p:cTn id="174" dur="83" decel="50000">
                                          <p:stCondLst>
                                            <p:cond delay="669"/>
                                          </p:stCondLst>
                                        </p:cTn>
                                        <p:tgtEl>
                                          <p:spTgt spid="14"/>
                                        </p:tgtEl>
                                      </p:cBhvr>
                                      <p:to x="100000" y="100000"/>
                                    </p:animScale>
                                    <p:animScale>
                                      <p:cBhvr>
                                        <p:cTn id="175" dur="13">
                                          <p:stCondLst>
                                            <p:cond delay="821"/>
                                          </p:stCondLst>
                                        </p:cTn>
                                        <p:tgtEl>
                                          <p:spTgt spid="14"/>
                                        </p:tgtEl>
                                      </p:cBhvr>
                                      <p:to x="100000" y="90000"/>
                                    </p:animScale>
                                    <p:animScale>
                                      <p:cBhvr>
                                        <p:cTn id="176" dur="83" decel="50000">
                                          <p:stCondLst>
                                            <p:cond delay="834"/>
                                          </p:stCondLst>
                                        </p:cTn>
                                        <p:tgtEl>
                                          <p:spTgt spid="14"/>
                                        </p:tgtEl>
                                      </p:cBhvr>
                                      <p:to x="100000" y="100000"/>
                                    </p:animScale>
                                    <p:animScale>
                                      <p:cBhvr>
                                        <p:cTn id="177" dur="13">
                                          <p:stCondLst>
                                            <p:cond delay="904"/>
                                          </p:stCondLst>
                                        </p:cTn>
                                        <p:tgtEl>
                                          <p:spTgt spid="14"/>
                                        </p:tgtEl>
                                      </p:cBhvr>
                                      <p:to x="100000" y="95000"/>
                                    </p:animScale>
                                    <p:animScale>
                                      <p:cBhvr>
                                        <p:cTn id="178" dur="83" decel="50000">
                                          <p:stCondLst>
                                            <p:cond delay="917"/>
                                          </p:stCondLst>
                                        </p:cTn>
                                        <p:tgtEl>
                                          <p:spTgt spid="14"/>
                                        </p:tgtEl>
                                      </p:cBhvr>
                                      <p:to x="100000" y="100000"/>
                                    </p:animScale>
                                  </p:childTnLst>
                                </p:cTn>
                              </p:par>
                            </p:childTnLst>
                          </p:cTn>
                        </p:par>
                        <p:par>
                          <p:cTn id="179" fill="hold">
                            <p:stCondLst>
                              <p:cond delay="3000"/>
                            </p:stCondLst>
                            <p:childTnLst>
                              <p:par>
                                <p:cTn id="180" presetID="22" presetClass="entr" presetSubtype="8" fill="hold" nodeType="afterEffect">
                                  <p:stCondLst>
                                    <p:cond delay="0"/>
                                  </p:stCondLst>
                                  <p:childTnLst>
                                    <p:set>
                                      <p:cBhvr>
                                        <p:cTn id="181" dur="1" fill="hold">
                                          <p:stCondLst>
                                            <p:cond delay="0"/>
                                          </p:stCondLst>
                                        </p:cTn>
                                        <p:tgtEl>
                                          <p:spTgt spid="16"/>
                                        </p:tgtEl>
                                        <p:attrNameLst>
                                          <p:attrName>style.visibility</p:attrName>
                                        </p:attrNameLst>
                                      </p:cBhvr>
                                      <p:to>
                                        <p:strVal val="visible"/>
                                      </p:to>
                                    </p:set>
                                    <p:animEffect transition="in" filter="wipe(left)">
                                      <p:cBhvr>
                                        <p:cTn id="182" dur="500"/>
                                        <p:tgtEl>
                                          <p:spTgt spid="16"/>
                                        </p:tgtEl>
                                      </p:cBhvr>
                                    </p:animEffec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1" grpId="0" animBg="1"/>
      <p:bldP spid="1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7.2|3.3|3.2|5.1"/>
</p:tagLst>
</file>

<file path=ppt/tags/tag10.xml><?xml version="1.0" encoding="utf-8"?>
<p:tagLst xmlns:a="http://schemas.openxmlformats.org/drawingml/2006/main" xmlns:r="http://schemas.openxmlformats.org/officeDocument/2006/relationships" xmlns:p="http://schemas.openxmlformats.org/presentationml/2006/main">
  <p:tag name="TIMING" val="|0.8|9.3|4.5|6.1|2.9|5.2"/>
</p:tagLst>
</file>

<file path=ppt/tags/tag11.xml><?xml version="1.0" encoding="utf-8"?>
<p:tagLst xmlns:a="http://schemas.openxmlformats.org/drawingml/2006/main" xmlns:r="http://schemas.openxmlformats.org/officeDocument/2006/relationships" xmlns:p="http://schemas.openxmlformats.org/presentationml/2006/main">
  <p:tag name="TIMING" val="|0.8|3.2|11.6|5.5|6.6|5.3|3|10.3|4.8|3.3|3.4"/>
</p:tagLst>
</file>

<file path=ppt/tags/tag12.xml><?xml version="1.0" encoding="utf-8"?>
<p:tagLst xmlns:a="http://schemas.openxmlformats.org/drawingml/2006/main" xmlns:r="http://schemas.openxmlformats.org/officeDocument/2006/relationships" xmlns:p="http://schemas.openxmlformats.org/presentationml/2006/main">
  <p:tag name="TIMING" val="|1.3|9|7.3|1.3|15.5|3.8|8|7.7|5|3|11|5.9|6.3|3.9"/>
</p:tagLst>
</file>

<file path=ppt/tags/tag13.xml><?xml version="1.0" encoding="utf-8"?>
<p:tagLst xmlns:a="http://schemas.openxmlformats.org/drawingml/2006/main" xmlns:r="http://schemas.openxmlformats.org/officeDocument/2006/relationships" xmlns:p="http://schemas.openxmlformats.org/presentationml/2006/main">
  <p:tag name="TIMING" val="|1.4|4.1|11.7|10.1|25|3.9"/>
</p:tagLst>
</file>

<file path=ppt/tags/tag14.xml><?xml version="1.0" encoding="utf-8"?>
<p:tagLst xmlns:a="http://schemas.openxmlformats.org/drawingml/2006/main" xmlns:r="http://schemas.openxmlformats.org/officeDocument/2006/relationships" xmlns:p="http://schemas.openxmlformats.org/presentationml/2006/main">
  <p:tag name="TIMING" val="|1.4|16.7|13.4|1.3|4.7|2.9|7.8|4.1|14.4|6|5|3.5|2.8|6.3|2.6|3"/>
</p:tagLst>
</file>

<file path=ppt/tags/tag15.xml><?xml version="1.0" encoding="utf-8"?>
<p:tagLst xmlns:a="http://schemas.openxmlformats.org/drawingml/2006/main" xmlns:r="http://schemas.openxmlformats.org/officeDocument/2006/relationships" xmlns:p="http://schemas.openxmlformats.org/presentationml/2006/main">
  <p:tag name="TIMING" val="|1.1|9.9|13.7|0.9|4.1|8.8|4.8|5.8|5.7|4|9.6|3.8|3|5.3|2.7|4.9"/>
</p:tagLst>
</file>

<file path=ppt/tags/tag16.xml><?xml version="1.0" encoding="utf-8"?>
<p:tagLst xmlns:a="http://schemas.openxmlformats.org/drawingml/2006/main" xmlns:r="http://schemas.openxmlformats.org/officeDocument/2006/relationships" xmlns:p="http://schemas.openxmlformats.org/presentationml/2006/main">
  <p:tag name="TIMING" val="|3.1|3.5|5.6|9.5"/>
</p:tagLst>
</file>

<file path=ppt/tags/tag17.xml><?xml version="1.0" encoding="utf-8"?>
<p:tagLst xmlns:a="http://schemas.openxmlformats.org/drawingml/2006/main" xmlns:r="http://schemas.openxmlformats.org/officeDocument/2006/relationships" xmlns:p="http://schemas.openxmlformats.org/presentationml/2006/main">
  <p:tag name="TIMING" val="|0.9|4.3|2.5|7.2|2.8|9.1|4.3|11.1"/>
</p:tagLst>
</file>

<file path=ppt/tags/tag18.xml><?xml version="1.0" encoding="utf-8"?>
<p:tagLst xmlns:a="http://schemas.openxmlformats.org/drawingml/2006/main" xmlns:r="http://schemas.openxmlformats.org/officeDocument/2006/relationships" xmlns:p="http://schemas.openxmlformats.org/presentationml/2006/main">
  <p:tag name="TIMING" val="|6|6.5|9.1"/>
</p:tagLst>
</file>

<file path=ppt/tags/tag19.xml><?xml version="1.0" encoding="utf-8"?>
<p:tagLst xmlns:a="http://schemas.openxmlformats.org/drawingml/2006/main" xmlns:r="http://schemas.openxmlformats.org/officeDocument/2006/relationships" xmlns:p="http://schemas.openxmlformats.org/presentationml/2006/main">
  <p:tag name="TIMING" val="|15.5|1.1|12.5|49.9|6"/>
</p:tagLst>
</file>

<file path=ppt/tags/tag2.xml><?xml version="1.0" encoding="utf-8"?>
<p:tagLst xmlns:a="http://schemas.openxmlformats.org/drawingml/2006/main" xmlns:r="http://schemas.openxmlformats.org/officeDocument/2006/relationships" xmlns:p="http://schemas.openxmlformats.org/presentationml/2006/main">
  <p:tag name="TIMING" val="|0.8|1.3|4.6|8"/>
</p:tagLst>
</file>

<file path=ppt/tags/tag20.xml><?xml version="1.0" encoding="utf-8"?>
<p:tagLst xmlns:a="http://schemas.openxmlformats.org/drawingml/2006/main" xmlns:r="http://schemas.openxmlformats.org/officeDocument/2006/relationships" xmlns:p="http://schemas.openxmlformats.org/presentationml/2006/main">
  <p:tag name="TIMING" val="|2.2|32.3|52.3|3.5|26.7|2.3|5.4"/>
</p:tagLst>
</file>

<file path=ppt/tags/tag21.xml><?xml version="1.0" encoding="utf-8"?>
<p:tagLst xmlns:a="http://schemas.openxmlformats.org/drawingml/2006/main" xmlns:r="http://schemas.openxmlformats.org/officeDocument/2006/relationships" xmlns:p="http://schemas.openxmlformats.org/presentationml/2006/main">
  <p:tag name="TIMING" val="|5.6|12.2|12.9|19.6|3.4|5.4|16.2|29.1|4.8"/>
</p:tagLst>
</file>

<file path=ppt/tags/tag22.xml><?xml version="1.0" encoding="utf-8"?>
<p:tagLst xmlns:a="http://schemas.openxmlformats.org/drawingml/2006/main" xmlns:r="http://schemas.openxmlformats.org/officeDocument/2006/relationships" xmlns:p="http://schemas.openxmlformats.org/presentationml/2006/main">
  <p:tag name="TIMING" val="|6.5|5.7|4.4"/>
</p:tagLst>
</file>

<file path=ppt/tags/tag23.xml><?xml version="1.0" encoding="utf-8"?>
<p:tagLst xmlns:a="http://schemas.openxmlformats.org/drawingml/2006/main" xmlns:r="http://schemas.openxmlformats.org/officeDocument/2006/relationships" xmlns:p="http://schemas.openxmlformats.org/presentationml/2006/main">
  <p:tag name="TIMING" val="|11.9|9.2|6.4|3.3|7.7|9.1|4.1|3.9|5.2|4.9|2|9"/>
</p:tagLst>
</file>

<file path=ppt/tags/tag24.xml><?xml version="1.0" encoding="utf-8"?>
<p:tagLst xmlns:a="http://schemas.openxmlformats.org/drawingml/2006/main" xmlns:r="http://schemas.openxmlformats.org/officeDocument/2006/relationships" xmlns:p="http://schemas.openxmlformats.org/presentationml/2006/main">
  <p:tag name="TIMING" val="|1.2|7.6|4.1|3.1|4.5|6.4|2.7|3.2|2.1|3.2"/>
</p:tagLst>
</file>

<file path=ppt/tags/tag25.xml><?xml version="1.0" encoding="utf-8"?>
<p:tagLst xmlns:a="http://schemas.openxmlformats.org/drawingml/2006/main" xmlns:r="http://schemas.openxmlformats.org/officeDocument/2006/relationships" xmlns:p="http://schemas.openxmlformats.org/presentationml/2006/main">
  <p:tag name="TIMING" val="|1|10.6|6.7|6.9|16.3|8.7|11.9|6.4"/>
</p:tagLst>
</file>

<file path=ppt/tags/tag26.xml><?xml version="1.0" encoding="utf-8"?>
<p:tagLst xmlns:a="http://schemas.openxmlformats.org/drawingml/2006/main" xmlns:r="http://schemas.openxmlformats.org/officeDocument/2006/relationships" xmlns:p="http://schemas.openxmlformats.org/presentationml/2006/main">
  <p:tag name="TIMING" val="|9.6|15.8|18.4|1|7.4|15.2|14.7|1.4|10.8|1.6|15.7|8.6|4.2|2.9|2.9|10.8|2.2|7.8|3.5|5.2|4.3"/>
</p:tagLst>
</file>

<file path=ppt/tags/tag27.xml><?xml version="1.0" encoding="utf-8"?>
<p:tagLst xmlns:a="http://schemas.openxmlformats.org/drawingml/2006/main" xmlns:r="http://schemas.openxmlformats.org/officeDocument/2006/relationships" xmlns:p="http://schemas.openxmlformats.org/presentationml/2006/main">
  <p:tag name="TIMING" val="|11.5|12.3|20.7|2.2|8.8|18.6|0.7"/>
</p:tagLst>
</file>

<file path=ppt/tags/tag28.xml><?xml version="1.0" encoding="utf-8"?>
<p:tagLst xmlns:a="http://schemas.openxmlformats.org/drawingml/2006/main" xmlns:r="http://schemas.openxmlformats.org/officeDocument/2006/relationships" xmlns:p="http://schemas.openxmlformats.org/presentationml/2006/main">
  <p:tag name="TIMING" val="|0.8|3.9|8.9|4.6"/>
</p:tagLst>
</file>

<file path=ppt/tags/tag29.xml><?xml version="1.0" encoding="utf-8"?>
<p:tagLst xmlns:a="http://schemas.openxmlformats.org/drawingml/2006/main" xmlns:r="http://schemas.openxmlformats.org/officeDocument/2006/relationships" xmlns:p="http://schemas.openxmlformats.org/presentationml/2006/main">
  <p:tag name="TIMING" val="|8|14.4|4.9|9.5|37|7.9|9.2|3.6|13.2|10.5|4.7|12.7|1.4|8.8|9.5|3.2|14.8|3.9|13.5|2.5|3.9|8|17.6|4.9|2.1|17.6|4.1"/>
</p:tagLst>
</file>

<file path=ppt/tags/tag3.xml><?xml version="1.0" encoding="utf-8"?>
<p:tagLst xmlns:a="http://schemas.openxmlformats.org/drawingml/2006/main" xmlns:r="http://schemas.openxmlformats.org/officeDocument/2006/relationships" xmlns:p="http://schemas.openxmlformats.org/presentationml/2006/main">
  <p:tag name="TIMING" val="|0.6|4.3|3.4"/>
</p:tagLst>
</file>

<file path=ppt/tags/tag30.xml><?xml version="1.0" encoding="utf-8"?>
<p:tagLst xmlns:a="http://schemas.openxmlformats.org/drawingml/2006/main" xmlns:r="http://schemas.openxmlformats.org/officeDocument/2006/relationships" xmlns:p="http://schemas.openxmlformats.org/presentationml/2006/main">
  <p:tag name="TIMING" val="|2|2.8|4.5|5.7|5.8|5.4"/>
</p:tagLst>
</file>

<file path=ppt/tags/tag31.xml><?xml version="1.0" encoding="utf-8"?>
<p:tagLst xmlns:a="http://schemas.openxmlformats.org/drawingml/2006/main" xmlns:r="http://schemas.openxmlformats.org/officeDocument/2006/relationships" xmlns:p="http://schemas.openxmlformats.org/presentationml/2006/main">
  <p:tag name="TIMING" val="|6|15.4"/>
</p:tagLst>
</file>

<file path=ppt/tags/tag32.xml><?xml version="1.0" encoding="utf-8"?>
<p:tagLst xmlns:a="http://schemas.openxmlformats.org/drawingml/2006/main" xmlns:r="http://schemas.openxmlformats.org/officeDocument/2006/relationships" xmlns:p="http://schemas.openxmlformats.org/presentationml/2006/main">
  <p:tag name="TIMING" val="|0.8|10.3|3.7|6.4|18.2"/>
</p:tagLst>
</file>

<file path=ppt/tags/tag33.xml><?xml version="1.0" encoding="utf-8"?>
<p:tagLst xmlns:a="http://schemas.openxmlformats.org/drawingml/2006/main" xmlns:r="http://schemas.openxmlformats.org/officeDocument/2006/relationships" xmlns:p="http://schemas.openxmlformats.org/presentationml/2006/main">
  <p:tag name="TIMING" val="|11.9|5.1|18.1|4.4|17.2|10.2"/>
</p:tagLst>
</file>

<file path=ppt/tags/tag34.xml><?xml version="1.0" encoding="utf-8"?>
<p:tagLst xmlns:a="http://schemas.openxmlformats.org/drawingml/2006/main" xmlns:r="http://schemas.openxmlformats.org/officeDocument/2006/relationships" xmlns:p="http://schemas.openxmlformats.org/presentationml/2006/main">
  <p:tag name="TIMING" val="|1|3.3|5.6|8.4|11.1|16.6"/>
</p:tagLst>
</file>

<file path=ppt/tags/tag35.xml><?xml version="1.0" encoding="utf-8"?>
<p:tagLst xmlns:a="http://schemas.openxmlformats.org/drawingml/2006/main" xmlns:r="http://schemas.openxmlformats.org/officeDocument/2006/relationships" xmlns:p="http://schemas.openxmlformats.org/presentationml/2006/main">
  <p:tag name="TIMING" val="|1.5|19.9|11.9|8.2|19.6"/>
</p:tagLst>
</file>

<file path=ppt/tags/tag36.xml><?xml version="1.0" encoding="utf-8"?>
<p:tagLst xmlns:a="http://schemas.openxmlformats.org/drawingml/2006/main" xmlns:r="http://schemas.openxmlformats.org/officeDocument/2006/relationships" xmlns:p="http://schemas.openxmlformats.org/presentationml/2006/main">
  <p:tag name="TIMING" val="|0.6|19.8|15.9|13.4"/>
</p:tagLst>
</file>

<file path=ppt/tags/tag37.xml><?xml version="1.0" encoding="utf-8"?>
<p:tagLst xmlns:a="http://schemas.openxmlformats.org/drawingml/2006/main" xmlns:r="http://schemas.openxmlformats.org/officeDocument/2006/relationships" xmlns:p="http://schemas.openxmlformats.org/presentationml/2006/main">
  <p:tag name="TIMING" val="|29.4|20.1|7.3|7.3"/>
</p:tagLst>
</file>

<file path=ppt/tags/tag38.xml><?xml version="1.0" encoding="utf-8"?>
<p:tagLst xmlns:a="http://schemas.openxmlformats.org/drawingml/2006/main" xmlns:r="http://schemas.openxmlformats.org/officeDocument/2006/relationships" xmlns:p="http://schemas.openxmlformats.org/presentationml/2006/main">
  <p:tag name="TIMING" val="|5|7.7|3.2"/>
</p:tagLst>
</file>

<file path=ppt/tags/tag39.xml><?xml version="1.0" encoding="utf-8"?>
<p:tagLst xmlns:a="http://schemas.openxmlformats.org/drawingml/2006/main" xmlns:r="http://schemas.openxmlformats.org/officeDocument/2006/relationships" xmlns:p="http://schemas.openxmlformats.org/presentationml/2006/main">
  <p:tag name="TIMING" val="|0.6|10.7|26.9|14.5"/>
</p:tagLst>
</file>

<file path=ppt/tags/tag4.xml><?xml version="1.0" encoding="utf-8"?>
<p:tagLst xmlns:a="http://schemas.openxmlformats.org/drawingml/2006/main" xmlns:r="http://schemas.openxmlformats.org/officeDocument/2006/relationships" xmlns:p="http://schemas.openxmlformats.org/presentationml/2006/main">
  <p:tag name="TIMING" val="|1.6|6.1|21.1|16.6"/>
</p:tagLst>
</file>

<file path=ppt/tags/tag40.xml><?xml version="1.0" encoding="utf-8"?>
<p:tagLst xmlns:a="http://schemas.openxmlformats.org/drawingml/2006/main" xmlns:r="http://schemas.openxmlformats.org/officeDocument/2006/relationships" xmlns:p="http://schemas.openxmlformats.org/presentationml/2006/main">
  <p:tag name="TIMING" val="|21.8|2.2|4.3|8.7|4.2|2.5|6.7|4.2|1.4|1.9|1.9|14.5|6.2|5.3|10.5|1.5|12.4|3.3|2.4|7.8|3.8|1.6|1.8|3.1|7.8|7.7|9.1|8.5"/>
</p:tagLst>
</file>

<file path=ppt/tags/tag41.xml><?xml version="1.0" encoding="utf-8"?>
<p:tagLst xmlns:a="http://schemas.openxmlformats.org/drawingml/2006/main" xmlns:r="http://schemas.openxmlformats.org/officeDocument/2006/relationships" xmlns:p="http://schemas.openxmlformats.org/presentationml/2006/main">
  <p:tag name="TIMING" val="|29.3|2.3|2.3|6.7|3.6|4|3.6|5.8|10.9|1.2|0.9|1.6|3.9|11.7|2.6|1.2|2.7|1.5|3.8"/>
</p:tagLst>
</file>

<file path=ppt/tags/tag42.xml><?xml version="1.0" encoding="utf-8"?>
<p:tagLst xmlns:a="http://schemas.openxmlformats.org/drawingml/2006/main" xmlns:r="http://schemas.openxmlformats.org/officeDocument/2006/relationships" xmlns:p="http://schemas.openxmlformats.org/presentationml/2006/main">
  <p:tag name="TIMING" val="|6.3|8.7|1.8|2.4"/>
</p:tagLst>
</file>

<file path=ppt/tags/tag43.xml><?xml version="1.0" encoding="utf-8"?>
<p:tagLst xmlns:a="http://schemas.openxmlformats.org/drawingml/2006/main" xmlns:r="http://schemas.openxmlformats.org/officeDocument/2006/relationships" xmlns:p="http://schemas.openxmlformats.org/presentationml/2006/main">
  <p:tag name="TIMING" val="|1.3|4.2|8.3|9|5.4"/>
</p:tagLst>
</file>

<file path=ppt/tags/tag44.xml><?xml version="1.0" encoding="utf-8"?>
<p:tagLst xmlns:a="http://schemas.openxmlformats.org/drawingml/2006/main" xmlns:r="http://schemas.openxmlformats.org/officeDocument/2006/relationships" xmlns:p="http://schemas.openxmlformats.org/presentationml/2006/main">
  <p:tag name="TIMING" val="|0.9|10.8|3.3|6|15.8|1.2"/>
</p:tagLst>
</file>

<file path=ppt/tags/tag45.xml><?xml version="1.0" encoding="utf-8"?>
<p:tagLst xmlns:a="http://schemas.openxmlformats.org/drawingml/2006/main" xmlns:r="http://schemas.openxmlformats.org/officeDocument/2006/relationships" xmlns:p="http://schemas.openxmlformats.org/presentationml/2006/main">
  <p:tag name="TIMING" val="|0.5|20.8|4.8|5.4|1.7|3.4|1.3|3|0.9|17.4|1.6|3.9|0.9|2.2|0.7|11.4|4.4|16.4"/>
</p:tagLst>
</file>

<file path=ppt/tags/tag46.xml><?xml version="1.0" encoding="utf-8"?>
<p:tagLst xmlns:a="http://schemas.openxmlformats.org/drawingml/2006/main" xmlns:r="http://schemas.openxmlformats.org/officeDocument/2006/relationships" xmlns:p="http://schemas.openxmlformats.org/presentationml/2006/main">
  <p:tag name="TIMING" val="|1.4|5.2|6.8|8.1|7.5|41.3|14.5|10.1"/>
</p:tagLst>
</file>

<file path=ppt/tags/tag47.xml><?xml version="1.0" encoding="utf-8"?>
<p:tagLst xmlns:a="http://schemas.openxmlformats.org/drawingml/2006/main" xmlns:r="http://schemas.openxmlformats.org/officeDocument/2006/relationships" xmlns:p="http://schemas.openxmlformats.org/presentationml/2006/main">
  <p:tag name="TIMING" val="|0.7|11.5|3.2|4.1|2.1|8.4|0.8|12.8|3.2|11"/>
</p:tagLst>
</file>

<file path=ppt/tags/tag48.xml><?xml version="1.0" encoding="utf-8"?>
<p:tagLst xmlns:a="http://schemas.openxmlformats.org/drawingml/2006/main" xmlns:r="http://schemas.openxmlformats.org/officeDocument/2006/relationships" xmlns:p="http://schemas.openxmlformats.org/presentationml/2006/main">
  <p:tag name="TIMING" val="|0.7|14.6|21.6|21.4|4|16.9|9.6|26.3|3.8|14.1|14.7"/>
</p:tagLst>
</file>

<file path=ppt/tags/tag49.xml><?xml version="1.0" encoding="utf-8"?>
<p:tagLst xmlns:a="http://schemas.openxmlformats.org/drawingml/2006/main" xmlns:r="http://schemas.openxmlformats.org/officeDocument/2006/relationships" xmlns:p="http://schemas.openxmlformats.org/presentationml/2006/main">
  <p:tag name="TIMING" val="|1.1|3.9|1.9"/>
</p:tagLst>
</file>

<file path=ppt/tags/tag5.xml><?xml version="1.0" encoding="utf-8"?>
<p:tagLst xmlns:a="http://schemas.openxmlformats.org/drawingml/2006/main" xmlns:r="http://schemas.openxmlformats.org/officeDocument/2006/relationships" xmlns:p="http://schemas.openxmlformats.org/presentationml/2006/main">
  <p:tag name="TIMING" val="|7.4|3.7|4.3|2.3|7.5|7.9|8|2.6|2.2|12.3|7.5|5.3|3.8|5.2"/>
</p:tagLst>
</file>

<file path=ppt/tags/tag50.xml><?xml version="1.0" encoding="utf-8"?>
<p:tagLst xmlns:a="http://schemas.openxmlformats.org/drawingml/2006/main" xmlns:r="http://schemas.openxmlformats.org/officeDocument/2006/relationships" xmlns:p="http://schemas.openxmlformats.org/presentationml/2006/main">
  <p:tag name="TIMING" val="|6.6|20.6|4.3|6.7|50.1|6.5"/>
</p:tagLst>
</file>

<file path=ppt/tags/tag51.xml><?xml version="1.0" encoding="utf-8"?>
<p:tagLst xmlns:a="http://schemas.openxmlformats.org/drawingml/2006/main" xmlns:r="http://schemas.openxmlformats.org/officeDocument/2006/relationships" xmlns:p="http://schemas.openxmlformats.org/presentationml/2006/main">
  <p:tag name="TIMING" val="|0.6|1|37.8|3.4|7.1|33.8|3.1"/>
</p:tagLst>
</file>

<file path=ppt/tags/tag52.xml><?xml version="1.0" encoding="utf-8"?>
<p:tagLst xmlns:a="http://schemas.openxmlformats.org/drawingml/2006/main" xmlns:r="http://schemas.openxmlformats.org/officeDocument/2006/relationships" xmlns:p="http://schemas.openxmlformats.org/presentationml/2006/main">
  <p:tag name="TIMING" val="|2.4|13.5|15.4|7.6|32.2|3.8|10.8"/>
</p:tagLst>
</file>

<file path=ppt/tags/tag53.xml><?xml version="1.0" encoding="utf-8"?>
<p:tagLst xmlns:a="http://schemas.openxmlformats.org/drawingml/2006/main" xmlns:r="http://schemas.openxmlformats.org/officeDocument/2006/relationships" xmlns:p="http://schemas.openxmlformats.org/presentationml/2006/main">
  <p:tag name="TIMING" val="|6.8|7.3"/>
</p:tagLst>
</file>

<file path=ppt/tags/tag54.xml><?xml version="1.0" encoding="utf-8"?>
<p:tagLst xmlns:a="http://schemas.openxmlformats.org/drawingml/2006/main" xmlns:r="http://schemas.openxmlformats.org/officeDocument/2006/relationships" xmlns:p="http://schemas.openxmlformats.org/presentationml/2006/main">
  <p:tag name="TIMING" val="|0.7|14.8|16.3|19.9"/>
</p:tagLst>
</file>

<file path=ppt/tags/tag55.xml><?xml version="1.0" encoding="utf-8"?>
<p:tagLst xmlns:a="http://schemas.openxmlformats.org/drawingml/2006/main" xmlns:r="http://schemas.openxmlformats.org/officeDocument/2006/relationships" xmlns:p="http://schemas.openxmlformats.org/presentationml/2006/main">
  <p:tag name="TIMING" val="|1.1|8.3|2.8|14.2"/>
</p:tagLst>
</file>

<file path=ppt/tags/tag56.xml><?xml version="1.0" encoding="utf-8"?>
<p:tagLst xmlns:a="http://schemas.openxmlformats.org/drawingml/2006/main" xmlns:r="http://schemas.openxmlformats.org/officeDocument/2006/relationships" xmlns:p="http://schemas.openxmlformats.org/presentationml/2006/main">
  <p:tag name="TIMING" val="|0.9|16.6|4.3"/>
</p:tagLst>
</file>

<file path=ppt/tags/tag57.xml><?xml version="1.0" encoding="utf-8"?>
<p:tagLst xmlns:a="http://schemas.openxmlformats.org/drawingml/2006/main" xmlns:r="http://schemas.openxmlformats.org/officeDocument/2006/relationships" xmlns:p="http://schemas.openxmlformats.org/presentationml/2006/main">
  <p:tag name="TIMING" val="|4.4|18.7|3.3|8|11.6"/>
</p:tagLst>
</file>

<file path=ppt/tags/tag58.xml><?xml version="1.0" encoding="utf-8"?>
<p:tagLst xmlns:a="http://schemas.openxmlformats.org/drawingml/2006/main" xmlns:r="http://schemas.openxmlformats.org/officeDocument/2006/relationships" xmlns:p="http://schemas.openxmlformats.org/presentationml/2006/main">
  <p:tag name="TIMING" val="|5.8|18.9|13.5|20.1"/>
</p:tagLst>
</file>

<file path=ppt/tags/tag59.xml><?xml version="1.0" encoding="utf-8"?>
<p:tagLst xmlns:a="http://schemas.openxmlformats.org/drawingml/2006/main" xmlns:r="http://schemas.openxmlformats.org/officeDocument/2006/relationships" xmlns:p="http://schemas.openxmlformats.org/presentationml/2006/main">
  <p:tag name="TIMING" val="|2.2|6|7.6|32.8"/>
</p:tagLst>
</file>

<file path=ppt/tags/tag6.xml><?xml version="1.0" encoding="utf-8"?>
<p:tagLst xmlns:a="http://schemas.openxmlformats.org/drawingml/2006/main" xmlns:r="http://schemas.openxmlformats.org/officeDocument/2006/relationships" xmlns:p="http://schemas.openxmlformats.org/presentationml/2006/main">
  <p:tag name="TIMING" val="|4.6|1.6|4.7|3.5|7.4|5.9|7.5|3.7|2.7|8.5|4.5|4.7|6.4"/>
</p:tagLst>
</file>

<file path=ppt/tags/tag60.xml><?xml version="1.0" encoding="utf-8"?>
<p:tagLst xmlns:a="http://schemas.openxmlformats.org/drawingml/2006/main" xmlns:r="http://schemas.openxmlformats.org/officeDocument/2006/relationships" xmlns:p="http://schemas.openxmlformats.org/presentationml/2006/main">
  <p:tag name="TIMING" val="|11.9|13.7|18.6|10.8"/>
</p:tagLst>
</file>

<file path=ppt/tags/tag61.xml><?xml version="1.0" encoding="utf-8"?>
<p:tagLst xmlns:a="http://schemas.openxmlformats.org/drawingml/2006/main" xmlns:r="http://schemas.openxmlformats.org/officeDocument/2006/relationships" xmlns:p="http://schemas.openxmlformats.org/presentationml/2006/main">
  <p:tag name="TIMING" val="|14.7|3.8|2.5|14.4|8.6|6.7|7.4"/>
</p:tagLst>
</file>

<file path=ppt/tags/tag62.xml><?xml version="1.0" encoding="utf-8"?>
<p:tagLst xmlns:a="http://schemas.openxmlformats.org/drawingml/2006/main" xmlns:r="http://schemas.openxmlformats.org/officeDocument/2006/relationships" xmlns:p="http://schemas.openxmlformats.org/presentationml/2006/main">
  <p:tag name="TIMING" val="|0.4|8.4|8.2|2.9|11.9|0.9|1.6|30.2|17.8|12.1|7.6"/>
</p:tagLst>
</file>

<file path=ppt/tags/tag63.xml><?xml version="1.0" encoding="utf-8"?>
<p:tagLst xmlns:a="http://schemas.openxmlformats.org/drawingml/2006/main" xmlns:r="http://schemas.openxmlformats.org/officeDocument/2006/relationships" xmlns:p="http://schemas.openxmlformats.org/presentationml/2006/main">
  <p:tag name="TIMING" val="|11.5|5.5|19.3|1.1"/>
</p:tagLst>
</file>

<file path=ppt/tags/tag64.xml><?xml version="1.0" encoding="utf-8"?>
<p:tagLst xmlns:a="http://schemas.openxmlformats.org/drawingml/2006/main" xmlns:r="http://schemas.openxmlformats.org/officeDocument/2006/relationships" xmlns:p="http://schemas.openxmlformats.org/presentationml/2006/main">
  <p:tag name="TIMING" val="|1|5.9|12.6|15|29.4|11.8|17.9"/>
</p:tagLst>
</file>

<file path=ppt/tags/tag7.xml><?xml version="1.0" encoding="utf-8"?>
<p:tagLst xmlns:a="http://schemas.openxmlformats.org/drawingml/2006/main" xmlns:r="http://schemas.openxmlformats.org/officeDocument/2006/relationships" xmlns:p="http://schemas.openxmlformats.org/presentationml/2006/main">
  <p:tag name="TIMING" val="|5.9|4.9|3.9|5.5|3.7|5.5|5.5|3.1|5.4|4.4|4.8|6.6"/>
</p:tagLst>
</file>

<file path=ppt/tags/tag8.xml><?xml version="1.0" encoding="utf-8"?>
<p:tagLst xmlns:a="http://schemas.openxmlformats.org/drawingml/2006/main" xmlns:r="http://schemas.openxmlformats.org/officeDocument/2006/relationships" xmlns:p="http://schemas.openxmlformats.org/presentationml/2006/main">
  <p:tag name="TIMING" val="|31.5|19.6|18.5|15.6|6.5|11.6"/>
</p:tagLst>
</file>

<file path=ppt/tags/tag9.xml><?xml version="1.0" encoding="utf-8"?>
<p:tagLst xmlns:a="http://schemas.openxmlformats.org/drawingml/2006/main" xmlns:r="http://schemas.openxmlformats.org/officeDocument/2006/relationships" xmlns:p="http://schemas.openxmlformats.org/presentationml/2006/main">
  <p:tag name="TIMING" val="|7|5.3|4.3|2.9"/>
</p:tagLst>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43407</TotalTime>
  <Words>4026</Words>
  <Application>Microsoft Office PowerPoint</Application>
  <PresentationFormat>On-screen Show (16:9)</PresentationFormat>
  <Paragraphs>796</Paragraphs>
  <Slides>83</Slides>
  <Notes>73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2" baseType="lpstr">
      <vt:lpstr>Arial</vt:lpstr>
      <vt:lpstr>Calibri</vt:lpstr>
      <vt:lpstr>Cambria</vt:lpstr>
      <vt:lpstr>Cambria Math</vt:lpstr>
      <vt:lpstr>Comic Sans MS</vt:lpstr>
      <vt:lpstr>Symbol</vt:lpstr>
      <vt:lpstr>Wingdings</vt:lpstr>
      <vt:lpstr>Parcel</vt:lpstr>
      <vt:lpstr>Equation</vt:lpstr>
      <vt:lpstr>Linear Systems and Matrices</vt:lpstr>
      <vt:lpstr>PowerPoint Presentation</vt:lpstr>
      <vt:lpstr>3.1 Solve Linear Systems by Graphing</vt:lpstr>
      <vt:lpstr>3.1 Solve Linear Systems by Graphing</vt:lpstr>
      <vt:lpstr>3.1 Solve Linear Systems by Graphing</vt:lpstr>
      <vt:lpstr>3.1 Solve Linear Systems by Graphing</vt:lpstr>
      <vt:lpstr>3.1 Solve Linear Systems by Graphing</vt:lpstr>
      <vt:lpstr>3.1 Solve Linear Systems by Graphing</vt:lpstr>
      <vt:lpstr>3.1 Solve Linear Systems by Graphing</vt:lpstr>
      <vt:lpstr>3.1 Solve Linear Systems by Graphing</vt:lpstr>
      <vt:lpstr>3.1 Solve Linear Systems by Graphing</vt:lpstr>
      <vt:lpstr>Homework Quiz</vt:lpstr>
      <vt:lpstr>3.2 Solve Linear Systems Algebraically</vt:lpstr>
      <vt:lpstr>3.2 Solve Linear Systems Algebraically</vt:lpstr>
      <vt:lpstr>3.2 Solve Linear Systems Algebraically</vt:lpstr>
      <vt:lpstr>3.2 Solve Linear Systems Algebraically</vt:lpstr>
      <vt:lpstr>3.2 Solve Linear Systems Algebraically</vt:lpstr>
      <vt:lpstr>3.2 Solve Linear Systems Algebraically</vt:lpstr>
      <vt:lpstr>3.2 Solve Linear Systems Algebraically</vt:lpstr>
      <vt:lpstr>3.2 Solve Linear Systems Algebraically</vt:lpstr>
      <vt:lpstr>3.2 Solve Linear Systems Algebraically</vt:lpstr>
      <vt:lpstr>3.2 Solve Linear Systems Algebraically</vt:lpstr>
      <vt:lpstr>Homework Quiz</vt:lpstr>
      <vt:lpstr>3.3 Graph Systems of Linear Inequalities</vt:lpstr>
      <vt:lpstr>3.3 Graph Systems of Linear Inequalities</vt:lpstr>
      <vt:lpstr>3.3 Graph Systems of Linear Inequalities</vt:lpstr>
      <vt:lpstr>3.3 Graph Systems of Linear Inequalities</vt:lpstr>
      <vt:lpstr>3.3 Graph Systems of Linear Inequalities</vt:lpstr>
      <vt:lpstr>Homework Quiz</vt:lpstr>
      <vt:lpstr>3.4 Solve Systems of Linear Equations in Three Variables</vt:lpstr>
      <vt:lpstr>3.4 Solve Systems of Linear Equations in Three Variables</vt:lpstr>
      <vt:lpstr>3.4 Solve Systems of Linear Equations in Three Variables</vt:lpstr>
      <vt:lpstr>3.4 Solve Systems of Linear Equations in Three Variables</vt:lpstr>
      <vt:lpstr>3.4 Solve Systems of Linear Equations in Three Variables</vt:lpstr>
      <vt:lpstr>3.4 Solve Systems of Linear Equations in Three Variables</vt:lpstr>
      <vt:lpstr>3.4 Solve Systems of Linear Equations in Three Variables</vt:lpstr>
      <vt:lpstr>3.4 Solve Systems of Linear Equations in Three Variables</vt:lpstr>
      <vt:lpstr>3.4 Solve Systems of Linear Equations in Three Variables</vt:lpstr>
      <vt:lpstr>3.4 Solve Systems of Linear Equations in Three Variables</vt:lpstr>
      <vt:lpstr>Homework Quiz</vt:lpstr>
      <vt:lpstr>3.5 Perform Basic Matrix Operations</vt:lpstr>
      <vt:lpstr>3.5 Perform Basic Matrix Operations</vt:lpstr>
      <vt:lpstr>3.5 Perform Basic Matrix Operations</vt:lpstr>
      <vt:lpstr>3.5 Perform Basic Matrix Operations</vt:lpstr>
      <vt:lpstr>3.5 Perform Basic Matrix Operations</vt:lpstr>
      <vt:lpstr>3.5 Perform Basic Matrix Operations</vt:lpstr>
      <vt:lpstr>3.5 Perform Basic Matrix Operations</vt:lpstr>
      <vt:lpstr>3.5 Perform Basic Matrix Operations</vt:lpstr>
      <vt:lpstr>Homework Quiz</vt:lpstr>
      <vt:lpstr>3.6 Multiply Matrices</vt:lpstr>
      <vt:lpstr>3.6 Multiply Matrices</vt:lpstr>
      <vt:lpstr>3.6 Multiply Matrices</vt:lpstr>
      <vt:lpstr>3.6 Multiply Matrices</vt:lpstr>
      <vt:lpstr>3.6 Multiply Matrices</vt:lpstr>
      <vt:lpstr>Homework Quiz</vt:lpstr>
      <vt:lpstr>3.7 Determinants and Cramer's Rule</vt:lpstr>
      <vt:lpstr>3.7 Determinants and Cramer's Rule</vt:lpstr>
      <vt:lpstr>3.7 Determinants and Cramer's Rule</vt:lpstr>
      <vt:lpstr>3.7 Determinants and Cramer's Rule</vt:lpstr>
      <vt:lpstr>3.7 Determinants and Cramer's Rule</vt:lpstr>
      <vt:lpstr>3.7 Determinants and Cramer's Rule</vt:lpstr>
      <vt:lpstr>3.7 Determinants and Cramer's Rule</vt:lpstr>
      <vt:lpstr>3.7 Determinants and Cramer's Rule</vt:lpstr>
      <vt:lpstr>3.7 Determinants and Cramer's Rule</vt:lpstr>
      <vt:lpstr>3.7 Determinants and Cramer's Rule</vt:lpstr>
      <vt:lpstr>3.7 Determinants and Cramer's Rule</vt:lpstr>
      <vt:lpstr>3.7 Determinants and Cramer's Rule</vt:lpstr>
      <vt:lpstr>3.7 Determinants and Cramer's Rule</vt:lpstr>
      <vt:lpstr>Homework Quiz</vt:lpstr>
      <vt:lpstr>3.8 Use Inverse Matrices to Solve Linear Systems</vt:lpstr>
      <vt:lpstr>3.8 Use Inverse Matrices to Solve Linear Systems</vt:lpstr>
      <vt:lpstr>3.8 Use Inverse Matrices to Solve Linear Systems</vt:lpstr>
      <vt:lpstr>3.8 Use Inverse Matrices to Solve Linear Systems</vt:lpstr>
      <vt:lpstr>3.8 Use Inverse Matrices to Solve Linear Systems</vt:lpstr>
      <vt:lpstr>3.8 Use Inverse Matrices to Solve Linear Systems</vt:lpstr>
      <vt:lpstr>3.8 Use Inverse Matrices to Solve Linear Systems</vt:lpstr>
      <vt:lpstr>3.8 Use Inverse Matrices to Solve Linear Systems</vt:lpstr>
      <vt:lpstr>3.8 Use Inverse Matrices to Solve Linear Systems</vt:lpstr>
      <vt:lpstr>3.8 Use Inverse Matrices to Solve Linear Systems</vt:lpstr>
      <vt:lpstr>3.8 Use Inverse Matrices to Solve Linear Systems</vt:lpstr>
      <vt:lpstr>3.8 Use Inverse Matrices to Solve Linear Systems</vt:lpstr>
      <vt:lpstr>3.8 Use Inverse Matrices to Solve Linear Systems</vt:lpstr>
      <vt:lpstr>Homework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Systems and Matrices</dc:title>
  <dc:creator>Richard Wright</dc:creator>
  <cp:lastModifiedBy>Richard Wright</cp:lastModifiedBy>
  <cp:revision>228</cp:revision>
  <dcterms:created xsi:type="dcterms:W3CDTF">2011-02-23T02:18:36Z</dcterms:created>
  <dcterms:modified xsi:type="dcterms:W3CDTF">2020-08-27T14:41:35Z</dcterms:modified>
</cp:coreProperties>
</file>